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66" r:id="rId2"/>
    <p:sldId id="371" r:id="rId3"/>
    <p:sldId id="372" r:id="rId4"/>
    <p:sldId id="398" r:id="rId5"/>
    <p:sldId id="368" r:id="rId6"/>
    <p:sldId id="408" r:id="rId7"/>
    <p:sldId id="399" r:id="rId8"/>
    <p:sldId id="401" r:id="rId9"/>
    <p:sldId id="403" r:id="rId10"/>
    <p:sldId id="409" r:id="rId11"/>
    <p:sldId id="354" r:id="rId12"/>
    <p:sldId id="366" r:id="rId13"/>
    <p:sldId id="358" r:id="rId14"/>
    <p:sldId id="367" r:id="rId15"/>
    <p:sldId id="375" r:id="rId16"/>
    <p:sldId id="376" r:id="rId17"/>
    <p:sldId id="377" r:id="rId18"/>
    <p:sldId id="268" r:id="rId19"/>
    <p:sldId id="353" r:id="rId20"/>
    <p:sldId id="270" r:id="rId21"/>
    <p:sldId id="359" r:id="rId22"/>
    <p:sldId id="384" r:id="rId23"/>
    <p:sldId id="385" r:id="rId24"/>
    <p:sldId id="362" r:id="rId25"/>
    <p:sldId id="386" r:id="rId26"/>
    <p:sldId id="387" r:id="rId27"/>
    <p:sldId id="388" r:id="rId28"/>
    <p:sldId id="416" r:id="rId29"/>
    <p:sldId id="291" r:id="rId30"/>
    <p:sldId id="292" r:id="rId31"/>
    <p:sldId id="293" r:id="rId32"/>
    <p:sldId id="295" r:id="rId33"/>
    <p:sldId id="296" r:id="rId34"/>
    <p:sldId id="297" r:id="rId35"/>
    <p:sldId id="381" r:id="rId36"/>
    <p:sldId id="269" r:id="rId37"/>
    <p:sldId id="299" r:id="rId38"/>
    <p:sldId id="300" r:id="rId39"/>
    <p:sldId id="380" r:id="rId40"/>
    <p:sldId id="303" r:id="rId41"/>
    <p:sldId id="271" r:id="rId42"/>
    <p:sldId id="307" r:id="rId43"/>
    <p:sldId id="272" r:id="rId44"/>
    <p:sldId id="273" r:id="rId45"/>
    <p:sldId id="318" r:id="rId46"/>
    <p:sldId id="320" r:id="rId47"/>
    <p:sldId id="417" r:id="rId48"/>
    <p:sldId id="411" r:id="rId49"/>
    <p:sldId id="373" r:id="rId50"/>
    <p:sldId id="374" r:id="rId51"/>
    <p:sldId id="412" r:id="rId52"/>
    <p:sldId id="413" r:id="rId53"/>
    <p:sldId id="414" r:id="rId54"/>
    <p:sldId id="378" r:id="rId55"/>
    <p:sldId id="379" r:id="rId56"/>
    <p:sldId id="415" r:id="rId57"/>
    <p:sldId id="365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67E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99"/>
  </p:normalViewPr>
  <p:slideViewPr>
    <p:cSldViewPr snapToGrid="0">
      <p:cViewPr varScale="1">
        <p:scale>
          <a:sx n="56" d="100"/>
          <a:sy n="56" d="100"/>
        </p:scale>
        <p:origin x="9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579D92-4CAC-4A24-A343-99930FB7E98F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E36865D5-F05A-4542-B471-7D041D275696}">
      <dgm:prSet phldrT="[Text]"/>
      <dgm:spPr/>
      <dgm:t>
        <a:bodyPr/>
        <a:lstStyle/>
        <a:p>
          <a:r>
            <a:rPr lang="en-US" dirty="0" err="1"/>
            <a:t>Permohonan</a:t>
          </a:r>
          <a:r>
            <a:rPr lang="en-US" dirty="0"/>
            <a:t> </a:t>
          </a:r>
          <a:r>
            <a:rPr lang="en-US" dirty="0" err="1"/>
            <a:t>Verifikasi</a:t>
          </a:r>
          <a:r>
            <a:rPr lang="en-US" dirty="0"/>
            <a:t> TKDN (Max 2 Hari)</a:t>
          </a:r>
        </a:p>
      </dgm:t>
    </dgm:pt>
    <dgm:pt modelId="{DB9B84C0-D9A1-4029-A861-3777106C9072}" type="parTrans" cxnId="{FE988500-2E74-44BF-93CA-F9C9E2F7DA24}">
      <dgm:prSet/>
      <dgm:spPr/>
      <dgm:t>
        <a:bodyPr/>
        <a:lstStyle/>
        <a:p>
          <a:endParaRPr lang="en-US"/>
        </a:p>
      </dgm:t>
    </dgm:pt>
    <dgm:pt modelId="{BAEA38C5-D4BB-4170-A7DC-AE1E0EA58AEA}" type="sibTrans" cxnId="{FE988500-2E74-44BF-93CA-F9C9E2F7DA24}">
      <dgm:prSet/>
      <dgm:spPr/>
      <dgm:t>
        <a:bodyPr/>
        <a:lstStyle/>
        <a:p>
          <a:endParaRPr lang="en-US"/>
        </a:p>
      </dgm:t>
    </dgm:pt>
    <dgm:pt modelId="{39DF21F4-F698-47BA-A6BD-9525DD87DDC4}">
      <dgm:prSet phldrT="[Text]"/>
      <dgm:spPr/>
      <dgm:t>
        <a:bodyPr/>
        <a:lstStyle/>
        <a:p>
          <a:r>
            <a:rPr lang="en-US" dirty="0" err="1"/>
            <a:t>Perbaikan</a:t>
          </a:r>
          <a:r>
            <a:rPr lang="en-US" dirty="0"/>
            <a:t> </a:t>
          </a:r>
          <a:r>
            <a:rPr lang="en-US" dirty="0" err="1"/>
            <a:t>Berkas</a:t>
          </a:r>
          <a:r>
            <a:rPr lang="en-US" dirty="0"/>
            <a:t> </a:t>
          </a:r>
          <a:r>
            <a:rPr lang="en-US" dirty="0" err="1"/>
            <a:t>Permohonan</a:t>
          </a:r>
          <a:r>
            <a:rPr lang="en-US" dirty="0"/>
            <a:t> oleh Perusahaan (Max 5 </a:t>
          </a:r>
          <a:r>
            <a:rPr lang="en-US" dirty="0" err="1"/>
            <a:t>hari</a:t>
          </a:r>
          <a:r>
            <a:rPr lang="en-US" dirty="0"/>
            <a:t>)</a:t>
          </a:r>
        </a:p>
      </dgm:t>
    </dgm:pt>
    <dgm:pt modelId="{4878A07A-D9C2-4C0B-B078-C154BA9C8093}" type="parTrans" cxnId="{0A1E02CE-308D-48B4-8DB3-91ADACD18782}">
      <dgm:prSet/>
      <dgm:spPr/>
      <dgm:t>
        <a:bodyPr/>
        <a:lstStyle/>
        <a:p>
          <a:endParaRPr lang="en-US"/>
        </a:p>
      </dgm:t>
    </dgm:pt>
    <dgm:pt modelId="{980D86A1-81B1-4076-B584-260E834CF47E}" type="sibTrans" cxnId="{0A1E02CE-308D-48B4-8DB3-91ADACD18782}">
      <dgm:prSet/>
      <dgm:spPr/>
      <dgm:t>
        <a:bodyPr/>
        <a:lstStyle/>
        <a:p>
          <a:endParaRPr lang="en-US"/>
        </a:p>
      </dgm:t>
    </dgm:pt>
    <dgm:pt modelId="{78C93E22-5C46-4777-B423-0F271ACFBCD6}">
      <dgm:prSet phldrT="[Text]"/>
      <dgm:spPr/>
      <dgm:t>
        <a:bodyPr/>
        <a:lstStyle/>
        <a:p>
          <a:r>
            <a:rPr lang="en-US" dirty="0" err="1"/>
            <a:t>Verifikasi</a:t>
          </a:r>
          <a:r>
            <a:rPr lang="en-US" dirty="0"/>
            <a:t> </a:t>
          </a:r>
          <a:r>
            <a:rPr lang="en-US" dirty="0" err="1"/>
            <a:t>Dokumen</a:t>
          </a:r>
          <a:r>
            <a:rPr lang="en-US" dirty="0"/>
            <a:t> TKDN (Max 5 Hari)</a:t>
          </a:r>
        </a:p>
      </dgm:t>
    </dgm:pt>
    <dgm:pt modelId="{5353011D-D82B-4ED1-86BF-23D2120C03DF}" type="parTrans" cxnId="{79BB2F02-0266-40DC-8BC2-617FC4485ECD}">
      <dgm:prSet/>
      <dgm:spPr/>
      <dgm:t>
        <a:bodyPr/>
        <a:lstStyle/>
        <a:p>
          <a:endParaRPr lang="en-US"/>
        </a:p>
      </dgm:t>
    </dgm:pt>
    <dgm:pt modelId="{62182941-E684-4785-9020-8CAA9A7345AB}" type="sibTrans" cxnId="{79BB2F02-0266-40DC-8BC2-617FC4485ECD}">
      <dgm:prSet/>
      <dgm:spPr/>
      <dgm:t>
        <a:bodyPr/>
        <a:lstStyle/>
        <a:p>
          <a:endParaRPr lang="en-US"/>
        </a:p>
      </dgm:t>
    </dgm:pt>
    <dgm:pt modelId="{5EFB8B8B-69B7-4750-97AE-05A2B10BBBDA}">
      <dgm:prSet phldrT="[Text]"/>
      <dgm:spPr/>
      <dgm:t>
        <a:bodyPr anchor="b"/>
        <a:lstStyle/>
        <a:p>
          <a:r>
            <a:rPr lang="en-US" dirty="0" err="1"/>
            <a:t>Pengecekan</a:t>
          </a:r>
          <a:r>
            <a:rPr lang="en-US" dirty="0"/>
            <a:t> </a:t>
          </a:r>
          <a:r>
            <a:rPr lang="en-US" dirty="0" err="1"/>
            <a:t>Kelengkapan</a:t>
          </a:r>
          <a:r>
            <a:rPr lang="en-US" dirty="0"/>
            <a:t> </a:t>
          </a:r>
          <a:r>
            <a:rPr lang="en-US" dirty="0" err="1"/>
            <a:t>Penandasahan</a:t>
          </a:r>
          <a:r>
            <a:rPr lang="en-US" dirty="0"/>
            <a:t> oleh Kemenperin (Max 1 Hari)</a:t>
          </a:r>
        </a:p>
      </dgm:t>
    </dgm:pt>
    <dgm:pt modelId="{1CF29E86-F2C8-4F88-A613-FB386954F730}" type="parTrans" cxnId="{047374FA-5602-4E90-B86F-375240D59F99}">
      <dgm:prSet/>
      <dgm:spPr/>
      <dgm:t>
        <a:bodyPr/>
        <a:lstStyle/>
        <a:p>
          <a:endParaRPr lang="en-US"/>
        </a:p>
      </dgm:t>
    </dgm:pt>
    <dgm:pt modelId="{990413BC-F89A-461C-9188-E3DD747CF6F3}" type="sibTrans" cxnId="{047374FA-5602-4E90-B86F-375240D59F99}">
      <dgm:prSet/>
      <dgm:spPr/>
      <dgm:t>
        <a:bodyPr/>
        <a:lstStyle/>
        <a:p>
          <a:endParaRPr lang="en-US"/>
        </a:p>
      </dgm:t>
    </dgm:pt>
    <dgm:pt modelId="{1CF7B20C-6F77-44F0-9DD8-46EAC26F53E8}">
      <dgm:prSet phldrT="[Text]"/>
      <dgm:spPr/>
      <dgm:t>
        <a:bodyPr anchor="t"/>
        <a:lstStyle/>
        <a:p>
          <a:r>
            <a:rPr lang="en-US" dirty="0" err="1"/>
            <a:t>Perbaikan</a:t>
          </a:r>
          <a:r>
            <a:rPr lang="en-US" dirty="0"/>
            <a:t> </a:t>
          </a:r>
          <a:r>
            <a:rPr lang="en-US" dirty="0" err="1"/>
            <a:t>Kelengkapan</a:t>
          </a:r>
          <a:r>
            <a:rPr lang="en-US" dirty="0"/>
            <a:t> </a:t>
          </a:r>
          <a:r>
            <a:rPr lang="en-US" dirty="0" err="1"/>
            <a:t>Penandasahan</a:t>
          </a:r>
          <a:r>
            <a:rPr lang="en-US" dirty="0"/>
            <a:t> oleh LVI (Max 3 Hari)</a:t>
          </a:r>
        </a:p>
      </dgm:t>
    </dgm:pt>
    <dgm:pt modelId="{DF2E7B03-30E8-4FA7-AC64-A6F6431D0A11}" type="parTrans" cxnId="{6A2F2014-E2BE-405C-817D-9DC8BF425F2E}">
      <dgm:prSet/>
      <dgm:spPr/>
      <dgm:t>
        <a:bodyPr/>
        <a:lstStyle/>
        <a:p>
          <a:endParaRPr lang="en-US"/>
        </a:p>
      </dgm:t>
    </dgm:pt>
    <dgm:pt modelId="{55F85D95-1264-491B-986C-6753FC352226}" type="sibTrans" cxnId="{6A2F2014-E2BE-405C-817D-9DC8BF425F2E}">
      <dgm:prSet/>
      <dgm:spPr/>
      <dgm:t>
        <a:bodyPr/>
        <a:lstStyle/>
        <a:p>
          <a:endParaRPr lang="en-US"/>
        </a:p>
      </dgm:t>
    </dgm:pt>
    <dgm:pt modelId="{D0B99E02-F6F9-4CE7-B66F-1A0C57F7737B}">
      <dgm:prSet phldrT="[Text]"/>
      <dgm:spPr/>
      <dgm:t>
        <a:bodyPr anchor="b"/>
        <a:lstStyle/>
        <a:p>
          <a:r>
            <a:rPr lang="en-US" dirty="0" err="1"/>
            <a:t>Penerbitan</a:t>
          </a:r>
          <a:r>
            <a:rPr lang="en-US" dirty="0"/>
            <a:t> TKDN (Max 1 Hari)</a:t>
          </a:r>
        </a:p>
      </dgm:t>
    </dgm:pt>
    <dgm:pt modelId="{0F9B556D-2D6B-4E5F-8B78-5460B3E0A376}" type="parTrans" cxnId="{8C6830A9-9751-4CCF-B07C-FBC70CB6F125}">
      <dgm:prSet/>
      <dgm:spPr/>
      <dgm:t>
        <a:bodyPr/>
        <a:lstStyle/>
        <a:p>
          <a:endParaRPr lang="en-US"/>
        </a:p>
      </dgm:t>
    </dgm:pt>
    <dgm:pt modelId="{6C33585A-F4F9-42EE-A674-02DB7DACECF9}" type="sibTrans" cxnId="{8C6830A9-9751-4CCF-B07C-FBC70CB6F125}">
      <dgm:prSet/>
      <dgm:spPr/>
      <dgm:t>
        <a:bodyPr/>
        <a:lstStyle/>
        <a:p>
          <a:endParaRPr lang="en-US"/>
        </a:p>
      </dgm:t>
    </dgm:pt>
    <dgm:pt modelId="{0AA179E3-3AB7-41E0-8571-AC636C6BA42C}" type="pres">
      <dgm:prSet presAssocID="{29579D92-4CAC-4A24-A343-99930FB7E98F}" presName="Name0" presStyleCnt="0">
        <dgm:presLayoutVars>
          <dgm:dir/>
          <dgm:resizeHandles val="exact"/>
        </dgm:presLayoutVars>
      </dgm:prSet>
      <dgm:spPr/>
    </dgm:pt>
    <dgm:pt modelId="{B33E48C5-3CF1-4F6C-9514-22A2CE608A53}" type="pres">
      <dgm:prSet presAssocID="{29579D92-4CAC-4A24-A343-99930FB7E98F}" presName="arrow" presStyleLbl="bgShp" presStyleIdx="0" presStyleCnt="1"/>
      <dgm:spPr/>
    </dgm:pt>
    <dgm:pt modelId="{B19B123B-B7F3-4847-BDEC-733E74460BC1}" type="pres">
      <dgm:prSet presAssocID="{29579D92-4CAC-4A24-A343-99930FB7E98F}" presName="points" presStyleCnt="0"/>
      <dgm:spPr/>
    </dgm:pt>
    <dgm:pt modelId="{243F4EE7-2B7C-4054-9F7A-F51F4614352B}" type="pres">
      <dgm:prSet presAssocID="{E36865D5-F05A-4542-B471-7D041D275696}" presName="compositeA" presStyleCnt="0"/>
      <dgm:spPr/>
    </dgm:pt>
    <dgm:pt modelId="{C4B678A7-FC62-4131-B83E-8817DB7C7D5D}" type="pres">
      <dgm:prSet presAssocID="{E36865D5-F05A-4542-B471-7D041D275696}" presName="textA" presStyleLbl="revTx" presStyleIdx="0" presStyleCnt="6">
        <dgm:presLayoutVars>
          <dgm:bulletEnabled val="1"/>
        </dgm:presLayoutVars>
      </dgm:prSet>
      <dgm:spPr/>
    </dgm:pt>
    <dgm:pt modelId="{0F6E9DAF-677D-4067-B978-174D76C57D31}" type="pres">
      <dgm:prSet presAssocID="{E36865D5-F05A-4542-B471-7D041D275696}" presName="circleA" presStyleLbl="node1" presStyleIdx="0" presStyleCnt="6"/>
      <dgm:spPr/>
    </dgm:pt>
    <dgm:pt modelId="{9448580D-068F-4E85-9040-1E17AAE06B9D}" type="pres">
      <dgm:prSet presAssocID="{E36865D5-F05A-4542-B471-7D041D275696}" presName="spaceA" presStyleCnt="0"/>
      <dgm:spPr/>
    </dgm:pt>
    <dgm:pt modelId="{9E6DECA3-2392-4348-A61E-13D69B5207B3}" type="pres">
      <dgm:prSet presAssocID="{BAEA38C5-D4BB-4170-A7DC-AE1E0EA58AEA}" presName="space" presStyleCnt="0"/>
      <dgm:spPr/>
    </dgm:pt>
    <dgm:pt modelId="{19A549D1-891D-47CF-9083-00D6C7373775}" type="pres">
      <dgm:prSet presAssocID="{39DF21F4-F698-47BA-A6BD-9525DD87DDC4}" presName="compositeB" presStyleCnt="0"/>
      <dgm:spPr/>
    </dgm:pt>
    <dgm:pt modelId="{80C5CA6F-0A13-45F5-A96C-FA16A93D996A}" type="pres">
      <dgm:prSet presAssocID="{39DF21F4-F698-47BA-A6BD-9525DD87DDC4}" presName="textB" presStyleLbl="revTx" presStyleIdx="1" presStyleCnt="6">
        <dgm:presLayoutVars>
          <dgm:bulletEnabled val="1"/>
        </dgm:presLayoutVars>
      </dgm:prSet>
      <dgm:spPr/>
    </dgm:pt>
    <dgm:pt modelId="{ABA14DC4-02B9-46D0-B8EC-77F6A97EE6E2}" type="pres">
      <dgm:prSet presAssocID="{39DF21F4-F698-47BA-A6BD-9525DD87DDC4}" presName="circleB" presStyleLbl="node1" presStyleIdx="1" presStyleCnt="6"/>
      <dgm:spPr/>
    </dgm:pt>
    <dgm:pt modelId="{7377D913-374E-46E7-8FC8-1D6711A6342B}" type="pres">
      <dgm:prSet presAssocID="{39DF21F4-F698-47BA-A6BD-9525DD87DDC4}" presName="spaceB" presStyleCnt="0"/>
      <dgm:spPr/>
    </dgm:pt>
    <dgm:pt modelId="{C39848F1-6508-432A-84CD-73F12C9607E8}" type="pres">
      <dgm:prSet presAssocID="{980D86A1-81B1-4076-B584-260E834CF47E}" presName="space" presStyleCnt="0"/>
      <dgm:spPr/>
    </dgm:pt>
    <dgm:pt modelId="{28029FD6-E370-4F6E-ACA1-9E2DE54A27DF}" type="pres">
      <dgm:prSet presAssocID="{78C93E22-5C46-4777-B423-0F271ACFBCD6}" presName="compositeA" presStyleCnt="0"/>
      <dgm:spPr/>
    </dgm:pt>
    <dgm:pt modelId="{38B1A001-899A-4B43-8C62-5E543C9558FD}" type="pres">
      <dgm:prSet presAssocID="{78C93E22-5C46-4777-B423-0F271ACFBCD6}" presName="textA" presStyleLbl="revTx" presStyleIdx="2" presStyleCnt="6">
        <dgm:presLayoutVars>
          <dgm:bulletEnabled val="1"/>
        </dgm:presLayoutVars>
      </dgm:prSet>
      <dgm:spPr/>
    </dgm:pt>
    <dgm:pt modelId="{E15D8CB6-1ADC-4054-978A-0DE4C3142367}" type="pres">
      <dgm:prSet presAssocID="{78C93E22-5C46-4777-B423-0F271ACFBCD6}" presName="circleA" presStyleLbl="node1" presStyleIdx="2" presStyleCnt="6"/>
      <dgm:spPr/>
    </dgm:pt>
    <dgm:pt modelId="{1A2CA3D2-3E0E-4CE2-8131-EE7FED451617}" type="pres">
      <dgm:prSet presAssocID="{78C93E22-5C46-4777-B423-0F271ACFBCD6}" presName="spaceA" presStyleCnt="0"/>
      <dgm:spPr/>
    </dgm:pt>
    <dgm:pt modelId="{4708A333-EBBA-4CD3-B946-496B21DB86B9}" type="pres">
      <dgm:prSet presAssocID="{62182941-E684-4785-9020-8CAA9A7345AB}" presName="space" presStyleCnt="0"/>
      <dgm:spPr/>
    </dgm:pt>
    <dgm:pt modelId="{2A3F0198-F068-48A9-80CA-51A880439FE1}" type="pres">
      <dgm:prSet presAssocID="{5EFB8B8B-69B7-4750-97AE-05A2B10BBBDA}" presName="compositeB" presStyleCnt="0"/>
      <dgm:spPr/>
    </dgm:pt>
    <dgm:pt modelId="{51222BD3-5EE7-46CB-9CC1-E8914F0A81B2}" type="pres">
      <dgm:prSet presAssocID="{5EFB8B8B-69B7-4750-97AE-05A2B10BBBDA}" presName="textB" presStyleLbl="revTx" presStyleIdx="3" presStyleCnt="6" custLinFactY="-49726" custLinFactNeighborX="3021" custLinFactNeighborY="-100000">
        <dgm:presLayoutVars>
          <dgm:bulletEnabled val="1"/>
        </dgm:presLayoutVars>
      </dgm:prSet>
      <dgm:spPr/>
    </dgm:pt>
    <dgm:pt modelId="{E38F56DD-D192-4082-89FE-EA72F305374D}" type="pres">
      <dgm:prSet presAssocID="{5EFB8B8B-69B7-4750-97AE-05A2B10BBBDA}" presName="circleB" presStyleLbl="node1" presStyleIdx="3" presStyleCnt="6"/>
      <dgm:spPr/>
    </dgm:pt>
    <dgm:pt modelId="{2722C9A7-7F4F-41CD-9C7F-331F04A24944}" type="pres">
      <dgm:prSet presAssocID="{5EFB8B8B-69B7-4750-97AE-05A2B10BBBDA}" presName="spaceB" presStyleCnt="0"/>
      <dgm:spPr/>
    </dgm:pt>
    <dgm:pt modelId="{3666620B-B2A9-4F30-861E-0447B12191B6}" type="pres">
      <dgm:prSet presAssocID="{990413BC-F89A-461C-9188-E3DD747CF6F3}" presName="space" presStyleCnt="0"/>
      <dgm:spPr/>
    </dgm:pt>
    <dgm:pt modelId="{4DDEF691-BBA4-4581-9C0B-70D558CC3BC5}" type="pres">
      <dgm:prSet presAssocID="{1CF7B20C-6F77-44F0-9DD8-46EAC26F53E8}" presName="compositeA" presStyleCnt="0"/>
      <dgm:spPr/>
    </dgm:pt>
    <dgm:pt modelId="{514FF7A3-41F5-424C-8F59-39C7DC4105BB}" type="pres">
      <dgm:prSet presAssocID="{1CF7B20C-6F77-44F0-9DD8-46EAC26F53E8}" presName="textA" presStyleLbl="revTx" presStyleIdx="4" presStyleCnt="6" custLinFactY="49201" custLinFactNeighborX="2417" custLinFactNeighborY="100000">
        <dgm:presLayoutVars>
          <dgm:bulletEnabled val="1"/>
        </dgm:presLayoutVars>
      </dgm:prSet>
      <dgm:spPr/>
    </dgm:pt>
    <dgm:pt modelId="{47952D79-6BCF-4A60-AE30-C1464F676A71}" type="pres">
      <dgm:prSet presAssocID="{1CF7B20C-6F77-44F0-9DD8-46EAC26F53E8}" presName="circleA" presStyleLbl="node1" presStyleIdx="4" presStyleCnt="6"/>
      <dgm:spPr/>
    </dgm:pt>
    <dgm:pt modelId="{F9B1DB28-084D-4C82-86FE-F073EE0CC717}" type="pres">
      <dgm:prSet presAssocID="{1CF7B20C-6F77-44F0-9DD8-46EAC26F53E8}" presName="spaceA" presStyleCnt="0"/>
      <dgm:spPr/>
    </dgm:pt>
    <dgm:pt modelId="{4D062CA8-1EBE-4DC6-A717-0B80A5FA6005}" type="pres">
      <dgm:prSet presAssocID="{55F85D95-1264-491B-986C-6753FC352226}" presName="space" presStyleCnt="0"/>
      <dgm:spPr/>
    </dgm:pt>
    <dgm:pt modelId="{C48C3E44-BA82-42C3-BA1D-9BFA81D8DBF2}" type="pres">
      <dgm:prSet presAssocID="{D0B99E02-F6F9-4CE7-B66F-1A0C57F7737B}" presName="compositeB" presStyleCnt="0"/>
      <dgm:spPr/>
    </dgm:pt>
    <dgm:pt modelId="{B29BFD2A-81D4-46A5-A567-EF6BD2209CA6}" type="pres">
      <dgm:prSet presAssocID="{D0B99E02-F6F9-4CE7-B66F-1A0C57F7737B}" presName="textB" presStyleLbl="revTx" presStyleIdx="5" presStyleCnt="6" custLinFactY="-51828" custLinFactNeighborX="1208" custLinFactNeighborY="-100000">
        <dgm:presLayoutVars>
          <dgm:bulletEnabled val="1"/>
        </dgm:presLayoutVars>
      </dgm:prSet>
      <dgm:spPr/>
    </dgm:pt>
    <dgm:pt modelId="{CEAC916D-4E45-457D-A825-2B65E952DC23}" type="pres">
      <dgm:prSet presAssocID="{D0B99E02-F6F9-4CE7-B66F-1A0C57F7737B}" presName="circleB" presStyleLbl="node1" presStyleIdx="5" presStyleCnt="6"/>
      <dgm:spPr/>
    </dgm:pt>
    <dgm:pt modelId="{D2076F17-5E9B-41DD-8E63-F10316810BE0}" type="pres">
      <dgm:prSet presAssocID="{D0B99E02-F6F9-4CE7-B66F-1A0C57F7737B}" presName="spaceB" presStyleCnt="0"/>
      <dgm:spPr/>
    </dgm:pt>
  </dgm:ptLst>
  <dgm:cxnLst>
    <dgm:cxn modelId="{FE988500-2E74-44BF-93CA-F9C9E2F7DA24}" srcId="{29579D92-4CAC-4A24-A343-99930FB7E98F}" destId="{E36865D5-F05A-4542-B471-7D041D275696}" srcOrd="0" destOrd="0" parTransId="{DB9B84C0-D9A1-4029-A861-3777106C9072}" sibTransId="{BAEA38C5-D4BB-4170-A7DC-AE1E0EA58AEA}"/>
    <dgm:cxn modelId="{79BB2F02-0266-40DC-8BC2-617FC4485ECD}" srcId="{29579D92-4CAC-4A24-A343-99930FB7E98F}" destId="{78C93E22-5C46-4777-B423-0F271ACFBCD6}" srcOrd="2" destOrd="0" parTransId="{5353011D-D82B-4ED1-86BF-23D2120C03DF}" sibTransId="{62182941-E684-4785-9020-8CAA9A7345AB}"/>
    <dgm:cxn modelId="{6A2F2014-E2BE-405C-817D-9DC8BF425F2E}" srcId="{29579D92-4CAC-4A24-A343-99930FB7E98F}" destId="{1CF7B20C-6F77-44F0-9DD8-46EAC26F53E8}" srcOrd="4" destOrd="0" parTransId="{DF2E7B03-30E8-4FA7-AC64-A6F6431D0A11}" sibTransId="{55F85D95-1264-491B-986C-6753FC352226}"/>
    <dgm:cxn modelId="{9E229E34-B187-4E74-A949-BEE85E9B9CAB}" type="presOf" srcId="{1CF7B20C-6F77-44F0-9DD8-46EAC26F53E8}" destId="{514FF7A3-41F5-424C-8F59-39C7DC4105BB}" srcOrd="0" destOrd="0" presId="urn:microsoft.com/office/officeart/2005/8/layout/hProcess11"/>
    <dgm:cxn modelId="{01525038-8BA3-41B4-9033-8EA169C0CEF5}" type="presOf" srcId="{78C93E22-5C46-4777-B423-0F271ACFBCD6}" destId="{38B1A001-899A-4B43-8C62-5E543C9558FD}" srcOrd="0" destOrd="0" presId="urn:microsoft.com/office/officeart/2005/8/layout/hProcess11"/>
    <dgm:cxn modelId="{06BB2F3F-5F45-4357-AE3D-8F79EBFE3A40}" type="presOf" srcId="{E36865D5-F05A-4542-B471-7D041D275696}" destId="{C4B678A7-FC62-4131-B83E-8817DB7C7D5D}" srcOrd="0" destOrd="0" presId="urn:microsoft.com/office/officeart/2005/8/layout/hProcess11"/>
    <dgm:cxn modelId="{F7F76780-A15A-4F20-8215-228D59C4F7EE}" type="presOf" srcId="{D0B99E02-F6F9-4CE7-B66F-1A0C57F7737B}" destId="{B29BFD2A-81D4-46A5-A567-EF6BD2209CA6}" srcOrd="0" destOrd="0" presId="urn:microsoft.com/office/officeart/2005/8/layout/hProcess11"/>
    <dgm:cxn modelId="{E2EE0C8C-F8C1-4620-936A-A09850E8F4F2}" type="presOf" srcId="{39DF21F4-F698-47BA-A6BD-9525DD87DDC4}" destId="{80C5CA6F-0A13-45F5-A96C-FA16A93D996A}" srcOrd="0" destOrd="0" presId="urn:microsoft.com/office/officeart/2005/8/layout/hProcess11"/>
    <dgm:cxn modelId="{A12501A6-238F-49E7-AFD2-93193B4A1557}" type="presOf" srcId="{29579D92-4CAC-4A24-A343-99930FB7E98F}" destId="{0AA179E3-3AB7-41E0-8571-AC636C6BA42C}" srcOrd="0" destOrd="0" presId="urn:microsoft.com/office/officeart/2005/8/layout/hProcess11"/>
    <dgm:cxn modelId="{8C6830A9-9751-4CCF-B07C-FBC70CB6F125}" srcId="{29579D92-4CAC-4A24-A343-99930FB7E98F}" destId="{D0B99E02-F6F9-4CE7-B66F-1A0C57F7737B}" srcOrd="5" destOrd="0" parTransId="{0F9B556D-2D6B-4E5F-8B78-5460B3E0A376}" sibTransId="{6C33585A-F4F9-42EE-A674-02DB7DACECF9}"/>
    <dgm:cxn modelId="{B4F79DC9-DFA0-44BB-BBEB-467627D51F28}" type="presOf" srcId="{5EFB8B8B-69B7-4750-97AE-05A2B10BBBDA}" destId="{51222BD3-5EE7-46CB-9CC1-E8914F0A81B2}" srcOrd="0" destOrd="0" presId="urn:microsoft.com/office/officeart/2005/8/layout/hProcess11"/>
    <dgm:cxn modelId="{0A1E02CE-308D-48B4-8DB3-91ADACD18782}" srcId="{29579D92-4CAC-4A24-A343-99930FB7E98F}" destId="{39DF21F4-F698-47BA-A6BD-9525DD87DDC4}" srcOrd="1" destOrd="0" parTransId="{4878A07A-D9C2-4C0B-B078-C154BA9C8093}" sibTransId="{980D86A1-81B1-4076-B584-260E834CF47E}"/>
    <dgm:cxn modelId="{047374FA-5602-4E90-B86F-375240D59F99}" srcId="{29579D92-4CAC-4A24-A343-99930FB7E98F}" destId="{5EFB8B8B-69B7-4750-97AE-05A2B10BBBDA}" srcOrd="3" destOrd="0" parTransId="{1CF29E86-F2C8-4F88-A613-FB386954F730}" sibTransId="{990413BC-F89A-461C-9188-E3DD747CF6F3}"/>
    <dgm:cxn modelId="{1FD44F03-3106-41B7-99ED-FE9D121A7123}" type="presParOf" srcId="{0AA179E3-3AB7-41E0-8571-AC636C6BA42C}" destId="{B33E48C5-3CF1-4F6C-9514-22A2CE608A53}" srcOrd="0" destOrd="0" presId="urn:microsoft.com/office/officeart/2005/8/layout/hProcess11"/>
    <dgm:cxn modelId="{58BE5590-BB79-4D46-8411-AAAE28FC9582}" type="presParOf" srcId="{0AA179E3-3AB7-41E0-8571-AC636C6BA42C}" destId="{B19B123B-B7F3-4847-BDEC-733E74460BC1}" srcOrd="1" destOrd="0" presId="urn:microsoft.com/office/officeart/2005/8/layout/hProcess11"/>
    <dgm:cxn modelId="{36724E58-3568-4ECC-83C4-F0068CA4F4BF}" type="presParOf" srcId="{B19B123B-B7F3-4847-BDEC-733E74460BC1}" destId="{243F4EE7-2B7C-4054-9F7A-F51F4614352B}" srcOrd="0" destOrd="0" presId="urn:microsoft.com/office/officeart/2005/8/layout/hProcess11"/>
    <dgm:cxn modelId="{EFA647C8-574C-4B3A-B077-360A387AB897}" type="presParOf" srcId="{243F4EE7-2B7C-4054-9F7A-F51F4614352B}" destId="{C4B678A7-FC62-4131-B83E-8817DB7C7D5D}" srcOrd="0" destOrd="0" presId="urn:microsoft.com/office/officeart/2005/8/layout/hProcess11"/>
    <dgm:cxn modelId="{769CC2C7-1594-47CB-837F-223D209AA890}" type="presParOf" srcId="{243F4EE7-2B7C-4054-9F7A-F51F4614352B}" destId="{0F6E9DAF-677D-4067-B978-174D76C57D31}" srcOrd="1" destOrd="0" presId="urn:microsoft.com/office/officeart/2005/8/layout/hProcess11"/>
    <dgm:cxn modelId="{4252D468-3841-4F6C-AB19-0DEEA14B29AF}" type="presParOf" srcId="{243F4EE7-2B7C-4054-9F7A-F51F4614352B}" destId="{9448580D-068F-4E85-9040-1E17AAE06B9D}" srcOrd="2" destOrd="0" presId="urn:microsoft.com/office/officeart/2005/8/layout/hProcess11"/>
    <dgm:cxn modelId="{626A9DE8-E327-437B-ABDE-97C942736401}" type="presParOf" srcId="{B19B123B-B7F3-4847-BDEC-733E74460BC1}" destId="{9E6DECA3-2392-4348-A61E-13D69B5207B3}" srcOrd="1" destOrd="0" presId="urn:microsoft.com/office/officeart/2005/8/layout/hProcess11"/>
    <dgm:cxn modelId="{DCCCDCD7-4D24-4E2A-A68C-C7BD3572649F}" type="presParOf" srcId="{B19B123B-B7F3-4847-BDEC-733E74460BC1}" destId="{19A549D1-891D-47CF-9083-00D6C7373775}" srcOrd="2" destOrd="0" presId="urn:microsoft.com/office/officeart/2005/8/layout/hProcess11"/>
    <dgm:cxn modelId="{FA3936E7-61CC-49D7-8B74-D0D5400DDD9D}" type="presParOf" srcId="{19A549D1-891D-47CF-9083-00D6C7373775}" destId="{80C5CA6F-0A13-45F5-A96C-FA16A93D996A}" srcOrd="0" destOrd="0" presId="urn:microsoft.com/office/officeart/2005/8/layout/hProcess11"/>
    <dgm:cxn modelId="{0DEFA21A-7491-4F61-AEC7-C03A313E301A}" type="presParOf" srcId="{19A549D1-891D-47CF-9083-00D6C7373775}" destId="{ABA14DC4-02B9-46D0-B8EC-77F6A97EE6E2}" srcOrd="1" destOrd="0" presId="urn:microsoft.com/office/officeart/2005/8/layout/hProcess11"/>
    <dgm:cxn modelId="{8B51B690-8C07-426F-A772-5A0D6ED7CC25}" type="presParOf" srcId="{19A549D1-891D-47CF-9083-00D6C7373775}" destId="{7377D913-374E-46E7-8FC8-1D6711A6342B}" srcOrd="2" destOrd="0" presId="urn:microsoft.com/office/officeart/2005/8/layout/hProcess11"/>
    <dgm:cxn modelId="{63F92AF9-B606-4FC0-99A8-10A5EE3F67F5}" type="presParOf" srcId="{B19B123B-B7F3-4847-BDEC-733E74460BC1}" destId="{C39848F1-6508-432A-84CD-73F12C9607E8}" srcOrd="3" destOrd="0" presId="urn:microsoft.com/office/officeart/2005/8/layout/hProcess11"/>
    <dgm:cxn modelId="{4D7390D7-1A6C-4EBE-9297-EF40739593BD}" type="presParOf" srcId="{B19B123B-B7F3-4847-BDEC-733E74460BC1}" destId="{28029FD6-E370-4F6E-ACA1-9E2DE54A27DF}" srcOrd="4" destOrd="0" presId="urn:microsoft.com/office/officeart/2005/8/layout/hProcess11"/>
    <dgm:cxn modelId="{79D95214-D43A-46BE-A6CC-5EEB41C2F2FF}" type="presParOf" srcId="{28029FD6-E370-4F6E-ACA1-9E2DE54A27DF}" destId="{38B1A001-899A-4B43-8C62-5E543C9558FD}" srcOrd="0" destOrd="0" presId="urn:microsoft.com/office/officeart/2005/8/layout/hProcess11"/>
    <dgm:cxn modelId="{ED3F4536-FEF9-4550-B452-8FCA3B46E48B}" type="presParOf" srcId="{28029FD6-E370-4F6E-ACA1-9E2DE54A27DF}" destId="{E15D8CB6-1ADC-4054-978A-0DE4C3142367}" srcOrd="1" destOrd="0" presId="urn:microsoft.com/office/officeart/2005/8/layout/hProcess11"/>
    <dgm:cxn modelId="{422A15EA-79B2-463B-82F4-261FB3DEAD4B}" type="presParOf" srcId="{28029FD6-E370-4F6E-ACA1-9E2DE54A27DF}" destId="{1A2CA3D2-3E0E-4CE2-8131-EE7FED451617}" srcOrd="2" destOrd="0" presId="urn:microsoft.com/office/officeart/2005/8/layout/hProcess11"/>
    <dgm:cxn modelId="{7F619A9B-2558-4FE7-8157-B3DD786E9C01}" type="presParOf" srcId="{B19B123B-B7F3-4847-BDEC-733E74460BC1}" destId="{4708A333-EBBA-4CD3-B946-496B21DB86B9}" srcOrd="5" destOrd="0" presId="urn:microsoft.com/office/officeart/2005/8/layout/hProcess11"/>
    <dgm:cxn modelId="{A4AE5E56-D7F9-4EA4-B6FF-79A8C98242F2}" type="presParOf" srcId="{B19B123B-B7F3-4847-BDEC-733E74460BC1}" destId="{2A3F0198-F068-48A9-80CA-51A880439FE1}" srcOrd="6" destOrd="0" presId="urn:microsoft.com/office/officeart/2005/8/layout/hProcess11"/>
    <dgm:cxn modelId="{80726E4A-DDAD-438C-9829-7314FABABBFE}" type="presParOf" srcId="{2A3F0198-F068-48A9-80CA-51A880439FE1}" destId="{51222BD3-5EE7-46CB-9CC1-E8914F0A81B2}" srcOrd="0" destOrd="0" presId="urn:microsoft.com/office/officeart/2005/8/layout/hProcess11"/>
    <dgm:cxn modelId="{9A3C1DC9-E82A-4B7C-9CB8-73EB330F0855}" type="presParOf" srcId="{2A3F0198-F068-48A9-80CA-51A880439FE1}" destId="{E38F56DD-D192-4082-89FE-EA72F305374D}" srcOrd="1" destOrd="0" presId="urn:microsoft.com/office/officeart/2005/8/layout/hProcess11"/>
    <dgm:cxn modelId="{92C85FDC-DC7E-4F40-B003-CB4316DA5241}" type="presParOf" srcId="{2A3F0198-F068-48A9-80CA-51A880439FE1}" destId="{2722C9A7-7F4F-41CD-9C7F-331F04A24944}" srcOrd="2" destOrd="0" presId="urn:microsoft.com/office/officeart/2005/8/layout/hProcess11"/>
    <dgm:cxn modelId="{883058D1-A700-4818-AB93-89DC3F93C35A}" type="presParOf" srcId="{B19B123B-B7F3-4847-BDEC-733E74460BC1}" destId="{3666620B-B2A9-4F30-861E-0447B12191B6}" srcOrd="7" destOrd="0" presId="urn:microsoft.com/office/officeart/2005/8/layout/hProcess11"/>
    <dgm:cxn modelId="{69D795F8-9D3D-498C-AD35-D725F1FEEA7F}" type="presParOf" srcId="{B19B123B-B7F3-4847-BDEC-733E74460BC1}" destId="{4DDEF691-BBA4-4581-9C0B-70D558CC3BC5}" srcOrd="8" destOrd="0" presId="urn:microsoft.com/office/officeart/2005/8/layout/hProcess11"/>
    <dgm:cxn modelId="{D6F6F833-D816-42D9-83DE-F2DC1D348D83}" type="presParOf" srcId="{4DDEF691-BBA4-4581-9C0B-70D558CC3BC5}" destId="{514FF7A3-41F5-424C-8F59-39C7DC4105BB}" srcOrd="0" destOrd="0" presId="urn:microsoft.com/office/officeart/2005/8/layout/hProcess11"/>
    <dgm:cxn modelId="{6B3614ED-5DBE-44F2-8501-8E07C73A08CD}" type="presParOf" srcId="{4DDEF691-BBA4-4581-9C0B-70D558CC3BC5}" destId="{47952D79-6BCF-4A60-AE30-C1464F676A71}" srcOrd="1" destOrd="0" presId="urn:microsoft.com/office/officeart/2005/8/layout/hProcess11"/>
    <dgm:cxn modelId="{CB175B0D-419E-48D5-8D53-728FE2256FEF}" type="presParOf" srcId="{4DDEF691-BBA4-4581-9C0B-70D558CC3BC5}" destId="{F9B1DB28-084D-4C82-86FE-F073EE0CC717}" srcOrd="2" destOrd="0" presId="urn:microsoft.com/office/officeart/2005/8/layout/hProcess11"/>
    <dgm:cxn modelId="{E4442D41-C9B8-4F8D-B91F-E56B094D9DF7}" type="presParOf" srcId="{B19B123B-B7F3-4847-BDEC-733E74460BC1}" destId="{4D062CA8-1EBE-4DC6-A717-0B80A5FA6005}" srcOrd="9" destOrd="0" presId="urn:microsoft.com/office/officeart/2005/8/layout/hProcess11"/>
    <dgm:cxn modelId="{9ACAFFF4-5364-475A-ADBD-5B1F6085562C}" type="presParOf" srcId="{B19B123B-B7F3-4847-BDEC-733E74460BC1}" destId="{C48C3E44-BA82-42C3-BA1D-9BFA81D8DBF2}" srcOrd="10" destOrd="0" presId="urn:microsoft.com/office/officeart/2005/8/layout/hProcess11"/>
    <dgm:cxn modelId="{099D48EB-AEB3-4094-8578-EDC679BDBAC1}" type="presParOf" srcId="{C48C3E44-BA82-42C3-BA1D-9BFA81D8DBF2}" destId="{B29BFD2A-81D4-46A5-A567-EF6BD2209CA6}" srcOrd="0" destOrd="0" presId="urn:microsoft.com/office/officeart/2005/8/layout/hProcess11"/>
    <dgm:cxn modelId="{69A33DB5-D13C-43A8-AF78-443587D9E3B5}" type="presParOf" srcId="{C48C3E44-BA82-42C3-BA1D-9BFA81D8DBF2}" destId="{CEAC916D-4E45-457D-A825-2B65E952DC23}" srcOrd="1" destOrd="0" presId="urn:microsoft.com/office/officeart/2005/8/layout/hProcess11"/>
    <dgm:cxn modelId="{F71189F1-8A77-4436-ADBC-AD53EC03DFDE}" type="presParOf" srcId="{C48C3E44-BA82-42C3-BA1D-9BFA81D8DBF2}" destId="{D2076F17-5E9B-41DD-8E63-F10316810BE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2076A7-EDC8-4851-A32D-858B86E3DB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F972EE-C844-41A6-9961-E968D5A03A67}">
      <dgm:prSet phldrT="[Text]" phldr="0" custT="1"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r>
            <a:rPr lang="en-US" sz="2500" dirty="0" err="1">
              <a:solidFill>
                <a:sysClr val="windowText" lastClr="000000"/>
              </a:solidFill>
              <a:latin typeface="Arimo"/>
            </a:rPr>
            <a:t>Produk</a:t>
          </a:r>
          <a:endParaRPr lang="en-US" sz="2500" dirty="0">
            <a:solidFill>
              <a:sysClr val="windowText" lastClr="000000"/>
            </a:solidFill>
            <a:latin typeface="Arimo"/>
          </a:endParaRPr>
        </a:p>
        <a:p>
          <a:r>
            <a:rPr lang="en-US" sz="2500" dirty="0" err="1">
              <a:solidFill>
                <a:sysClr val="windowText" lastClr="000000"/>
              </a:solidFill>
              <a:latin typeface="Arimo"/>
            </a:rPr>
            <a:t>Terdiri</a:t>
          </a:r>
          <a:r>
            <a:rPr lang="en-US" sz="2500" dirty="0">
              <a:solidFill>
                <a:sysClr val="windowText" lastClr="000000"/>
              </a:solidFill>
              <a:latin typeface="Arimo"/>
            </a:rPr>
            <a:t> Dari:</a:t>
          </a:r>
        </a:p>
      </dgm:t>
    </dgm:pt>
    <dgm:pt modelId="{15E7003D-CFCD-447D-938E-E2363349DC8C}" type="parTrans" cxnId="{AE544A5E-6155-4427-B835-C45BBAF7777F}">
      <dgm:prSet/>
      <dgm:spPr/>
      <dgm:t>
        <a:bodyPr/>
        <a:lstStyle/>
        <a:p>
          <a:endParaRPr lang="en-US" sz="2000"/>
        </a:p>
      </dgm:t>
    </dgm:pt>
    <dgm:pt modelId="{54EEA213-2A64-4D2D-9066-059C0888A3E4}" type="sibTrans" cxnId="{AE544A5E-6155-4427-B835-C45BBAF7777F}">
      <dgm:prSet/>
      <dgm:spPr/>
      <dgm:t>
        <a:bodyPr/>
        <a:lstStyle/>
        <a:p>
          <a:endParaRPr lang="en-US" sz="2000"/>
        </a:p>
      </dgm:t>
    </dgm:pt>
    <dgm:pt modelId="{FEA93BDB-6149-4A20-ADD0-8E091E6E3507}">
      <dgm:prSet phldrT="[Text]" phldr="0" custT="1"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r>
            <a:rPr lang="en-US" sz="2500" dirty="0" err="1">
              <a:solidFill>
                <a:sysClr val="windowText" lastClr="000000"/>
              </a:solidFill>
              <a:latin typeface="Arimo"/>
            </a:rPr>
            <a:t>Komponen</a:t>
          </a:r>
          <a:r>
            <a:rPr lang="en-US" sz="2500" dirty="0">
              <a:solidFill>
                <a:sysClr val="windowText" lastClr="000000"/>
              </a:solidFill>
              <a:latin typeface="Arimo"/>
            </a:rPr>
            <a:t> Bahan </a:t>
          </a:r>
          <a:r>
            <a:rPr lang="en-US" sz="2500" dirty="0" err="1">
              <a:solidFill>
                <a:sysClr val="windowText" lastClr="000000"/>
              </a:solidFill>
              <a:latin typeface="Arimo"/>
            </a:rPr>
            <a:t>baku</a:t>
          </a:r>
          <a:r>
            <a:rPr lang="en-US" sz="2500" dirty="0">
              <a:solidFill>
                <a:sysClr val="windowText" lastClr="000000"/>
              </a:solidFill>
              <a:latin typeface="Arimo"/>
            </a:rPr>
            <a:t> (75%)</a:t>
          </a:r>
        </a:p>
      </dgm:t>
    </dgm:pt>
    <dgm:pt modelId="{B72A9570-38DB-4EE0-B73C-B7C7EFF79063}" type="parTrans" cxnId="{666EB83F-A061-4479-ADA2-4DC6A782B157}">
      <dgm:prSet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endParaRPr lang="en-US" sz="2500">
            <a:solidFill>
              <a:sysClr val="windowText" lastClr="000000"/>
            </a:solidFill>
            <a:latin typeface="Arimo"/>
          </a:endParaRPr>
        </a:p>
      </dgm:t>
    </dgm:pt>
    <dgm:pt modelId="{7515BA25-129D-4F9F-B86D-80F9B6C5C98A}" type="sibTrans" cxnId="{666EB83F-A061-4479-ADA2-4DC6A782B157}">
      <dgm:prSet/>
      <dgm:spPr/>
      <dgm:t>
        <a:bodyPr/>
        <a:lstStyle/>
        <a:p>
          <a:endParaRPr lang="en-US" sz="2000"/>
        </a:p>
      </dgm:t>
    </dgm:pt>
    <dgm:pt modelId="{B043F054-AEC2-4F4E-B5B2-28E3E52E08E5}">
      <dgm:prSet phldrT="[Text]" phldr="0" custT="1"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r>
            <a:rPr lang="en-US" sz="2500" dirty="0" err="1">
              <a:solidFill>
                <a:sysClr val="windowText" lastClr="000000"/>
              </a:solidFill>
              <a:latin typeface="Arimo"/>
            </a:rPr>
            <a:t>Komponen</a:t>
          </a:r>
          <a:r>
            <a:rPr lang="en-US" sz="2500" dirty="0">
              <a:solidFill>
                <a:sysClr val="windowText" lastClr="000000"/>
              </a:solidFill>
              <a:latin typeface="Arimo"/>
            </a:rPr>
            <a:t> Tenaga </a:t>
          </a:r>
          <a:r>
            <a:rPr lang="en-US" sz="2500" dirty="0" err="1">
              <a:solidFill>
                <a:sysClr val="windowText" lastClr="000000"/>
              </a:solidFill>
              <a:latin typeface="Arimo"/>
            </a:rPr>
            <a:t>Kerja</a:t>
          </a:r>
          <a:r>
            <a:rPr lang="en-US" sz="2500" dirty="0">
              <a:solidFill>
                <a:sysClr val="windowText" lastClr="000000"/>
              </a:solidFill>
              <a:latin typeface="Arimo"/>
            </a:rPr>
            <a:t> Produksi (10%)</a:t>
          </a:r>
        </a:p>
      </dgm:t>
    </dgm:pt>
    <dgm:pt modelId="{5504FFD7-0E94-4269-B534-34800AABE8F4}" type="parTrans" cxnId="{210655F0-61D4-4D67-BEBE-E3A05A20CD1D}">
      <dgm:prSet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endParaRPr lang="en-US" sz="2500">
            <a:solidFill>
              <a:sysClr val="windowText" lastClr="000000"/>
            </a:solidFill>
            <a:latin typeface="Arimo"/>
          </a:endParaRPr>
        </a:p>
      </dgm:t>
    </dgm:pt>
    <dgm:pt modelId="{CF3E246B-A4F9-45A9-8BD3-A46E5EFF7795}" type="sibTrans" cxnId="{210655F0-61D4-4D67-BEBE-E3A05A20CD1D}">
      <dgm:prSet/>
      <dgm:spPr/>
      <dgm:t>
        <a:bodyPr/>
        <a:lstStyle/>
        <a:p>
          <a:endParaRPr lang="en-US" sz="2000"/>
        </a:p>
      </dgm:t>
    </dgm:pt>
    <dgm:pt modelId="{7EC8201C-ABE3-4C48-8561-61432CFE9BFF}">
      <dgm:prSet phldrT="[Text]" phldr="0" custT="1"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r>
            <a:rPr lang="en-US" sz="2500" dirty="0" err="1">
              <a:solidFill>
                <a:sysClr val="windowText" lastClr="000000"/>
              </a:solidFill>
              <a:latin typeface="Arimo"/>
            </a:rPr>
            <a:t>Komponen</a:t>
          </a:r>
          <a:r>
            <a:rPr lang="en-US" sz="2500" dirty="0">
              <a:solidFill>
                <a:sysClr val="windowText" lastClr="000000"/>
              </a:solidFill>
              <a:latin typeface="Arimo"/>
            </a:rPr>
            <a:t> Overhead Pabrik (15%)</a:t>
          </a:r>
        </a:p>
      </dgm:t>
    </dgm:pt>
    <dgm:pt modelId="{9EC150E6-0201-425F-A841-D7FE840988A9}" type="parTrans" cxnId="{BEB0CC7F-313A-4343-9183-41995964BD5A}">
      <dgm:prSet/>
      <dgm:spPr>
        <a:solidFill>
          <a:schemeClr val="bg1">
            <a:lumMod val="95000"/>
          </a:schemeClr>
        </a:solidFill>
        <a:ln>
          <a:solidFill>
            <a:srgbClr val="14467E"/>
          </a:solidFill>
        </a:ln>
      </dgm:spPr>
      <dgm:t>
        <a:bodyPr/>
        <a:lstStyle/>
        <a:p>
          <a:endParaRPr lang="en-US" sz="2500">
            <a:solidFill>
              <a:sysClr val="windowText" lastClr="000000"/>
            </a:solidFill>
            <a:latin typeface="Arimo"/>
          </a:endParaRPr>
        </a:p>
      </dgm:t>
    </dgm:pt>
    <dgm:pt modelId="{E1E9A6F5-E747-4FDD-9C30-E2D340E76D87}" type="sibTrans" cxnId="{BEB0CC7F-313A-4343-9183-41995964BD5A}">
      <dgm:prSet/>
      <dgm:spPr/>
      <dgm:t>
        <a:bodyPr/>
        <a:lstStyle/>
        <a:p>
          <a:endParaRPr lang="en-US" sz="2000"/>
        </a:p>
      </dgm:t>
    </dgm:pt>
    <dgm:pt modelId="{90AE02DD-4B32-4B79-8850-27B51F5FAA9B}" type="pres">
      <dgm:prSet presAssocID="{DA2076A7-EDC8-4851-A32D-858B86E3DB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8821F0-D292-4C57-90FC-834B45AFE927}" type="pres">
      <dgm:prSet presAssocID="{B3F972EE-C844-41A6-9961-E968D5A03A67}" presName="hierRoot1" presStyleCnt="0">
        <dgm:presLayoutVars>
          <dgm:hierBranch val="init"/>
        </dgm:presLayoutVars>
      </dgm:prSet>
      <dgm:spPr/>
    </dgm:pt>
    <dgm:pt modelId="{52A37586-E18C-44F4-B101-9A8AF5939901}" type="pres">
      <dgm:prSet presAssocID="{B3F972EE-C844-41A6-9961-E968D5A03A67}" presName="rootComposite1" presStyleCnt="0"/>
      <dgm:spPr/>
    </dgm:pt>
    <dgm:pt modelId="{1B66BAAC-59A3-4FA4-B8CC-C6599CAC36C3}" type="pres">
      <dgm:prSet presAssocID="{B3F972EE-C844-41A6-9961-E968D5A03A67}" presName="rootText1" presStyleLbl="node0" presStyleIdx="0" presStyleCnt="1">
        <dgm:presLayoutVars>
          <dgm:chPref val="3"/>
        </dgm:presLayoutVars>
      </dgm:prSet>
      <dgm:spPr/>
    </dgm:pt>
    <dgm:pt modelId="{ACE96CBF-E051-4EC8-9380-E15E12930DA4}" type="pres">
      <dgm:prSet presAssocID="{B3F972EE-C844-41A6-9961-E968D5A03A67}" presName="rootConnector1" presStyleLbl="node1" presStyleIdx="0" presStyleCnt="0"/>
      <dgm:spPr/>
    </dgm:pt>
    <dgm:pt modelId="{8E774D24-BC85-4CE2-B3F3-1200D08C5128}" type="pres">
      <dgm:prSet presAssocID="{B3F972EE-C844-41A6-9961-E968D5A03A67}" presName="hierChild2" presStyleCnt="0"/>
      <dgm:spPr/>
    </dgm:pt>
    <dgm:pt modelId="{F3E08355-F9B0-4626-B3B4-65BFB188A462}" type="pres">
      <dgm:prSet presAssocID="{B72A9570-38DB-4EE0-B73C-B7C7EFF79063}" presName="Name37" presStyleLbl="parChTrans1D2" presStyleIdx="0" presStyleCnt="3"/>
      <dgm:spPr/>
    </dgm:pt>
    <dgm:pt modelId="{8C7AD6EA-86CC-4036-9069-ABCE2D62FE03}" type="pres">
      <dgm:prSet presAssocID="{FEA93BDB-6149-4A20-ADD0-8E091E6E3507}" presName="hierRoot2" presStyleCnt="0">
        <dgm:presLayoutVars>
          <dgm:hierBranch val="init"/>
        </dgm:presLayoutVars>
      </dgm:prSet>
      <dgm:spPr/>
    </dgm:pt>
    <dgm:pt modelId="{EF142FDB-7B89-426F-822B-12F2221485D6}" type="pres">
      <dgm:prSet presAssocID="{FEA93BDB-6149-4A20-ADD0-8E091E6E3507}" presName="rootComposite" presStyleCnt="0"/>
      <dgm:spPr/>
    </dgm:pt>
    <dgm:pt modelId="{F0310B80-F002-4DB6-81AC-A71C69D2F9C7}" type="pres">
      <dgm:prSet presAssocID="{FEA93BDB-6149-4A20-ADD0-8E091E6E3507}" presName="rootText" presStyleLbl="node2" presStyleIdx="0" presStyleCnt="3">
        <dgm:presLayoutVars>
          <dgm:chPref val="3"/>
        </dgm:presLayoutVars>
      </dgm:prSet>
      <dgm:spPr/>
    </dgm:pt>
    <dgm:pt modelId="{AFA0DAA1-451C-4D9E-814F-E5822067F1DD}" type="pres">
      <dgm:prSet presAssocID="{FEA93BDB-6149-4A20-ADD0-8E091E6E3507}" presName="rootConnector" presStyleLbl="node2" presStyleIdx="0" presStyleCnt="3"/>
      <dgm:spPr/>
    </dgm:pt>
    <dgm:pt modelId="{CD080B3A-3276-4126-97AD-B819BFD0BBEB}" type="pres">
      <dgm:prSet presAssocID="{FEA93BDB-6149-4A20-ADD0-8E091E6E3507}" presName="hierChild4" presStyleCnt="0"/>
      <dgm:spPr/>
    </dgm:pt>
    <dgm:pt modelId="{FD3A7541-EAB2-4321-B363-4223A6071DE0}" type="pres">
      <dgm:prSet presAssocID="{FEA93BDB-6149-4A20-ADD0-8E091E6E3507}" presName="hierChild5" presStyleCnt="0"/>
      <dgm:spPr/>
    </dgm:pt>
    <dgm:pt modelId="{E1A67E59-8D38-441B-8546-0341D3733DBD}" type="pres">
      <dgm:prSet presAssocID="{5504FFD7-0E94-4269-B534-34800AABE8F4}" presName="Name37" presStyleLbl="parChTrans1D2" presStyleIdx="1" presStyleCnt="3"/>
      <dgm:spPr/>
    </dgm:pt>
    <dgm:pt modelId="{7C028CDA-F4EE-483D-9AB5-AD1566F1C620}" type="pres">
      <dgm:prSet presAssocID="{B043F054-AEC2-4F4E-B5B2-28E3E52E08E5}" presName="hierRoot2" presStyleCnt="0">
        <dgm:presLayoutVars>
          <dgm:hierBranch val="init"/>
        </dgm:presLayoutVars>
      </dgm:prSet>
      <dgm:spPr/>
    </dgm:pt>
    <dgm:pt modelId="{560D0962-7336-4DC6-8EB5-7B8C1FCC1AA0}" type="pres">
      <dgm:prSet presAssocID="{B043F054-AEC2-4F4E-B5B2-28E3E52E08E5}" presName="rootComposite" presStyleCnt="0"/>
      <dgm:spPr/>
    </dgm:pt>
    <dgm:pt modelId="{E177B0BD-2C00-483F-B3FA-5BA88484F305}" type="pres">
      <dgm:prSet presAssocID="{B043F054-AEC2-4F4E-B5B2-28E3E52E08E5}" presName="rootText" presStyleLbl="node2" presStyleIdx="1" presStyleCnt="3">
        <dgm:presLayoutVars>
          <dgm:chPref val="3"/>
        </dgm:presLayoutVars>
      </dgm:prSet>
      <dgm:spPr/>
    </dgm:pt>
    <dgm:pt modelId="{A733A50C-2351-458D-800F-9A0E78FD2E47}" type="pres">
      <dgm:prSet presAssocID="{B043F054-AEC2-4F4E-B5B2-28E3E52E08E5}" presName="rootConnector" presStyleLbl="node2" presStyleIdx="1" presStyleCnt="3"/>
      <dgm:spPr/>
    </dgm:pt>
    <dgm:pt modelId="{27CAE054-D474-4BDC-9BFC-9C09E6150F21}" type="pres">
      <dgm:prSet presAssocID="{B043F054-AEC2-4F4E-B5B2-28E3E52E08E5}" presName="hierChild4" presStyleCnt="0"/>
      <dgm:spPr/>
    </dgm:pt>
    <dgm:pt modelId="{7C7A2251-5685-4979-9E84-7BFD091FF992}" type="pres">
      <dgm:prSet presAssocID="{B043F054-AEC2-4F4E-B5B2-28E3E52E08E5}" presName="hierChild5" presStyleCnt="0"/>
      <dgm:spPr/>
    </dgm:pt>
    <dgm:pt modelId="{E1A312C5-23A8-48C1-80CE-3A84CB60EA41}" type="pres">
      <dgm:prSet presAssocID="{9EC150E6-0201-425F-A841-D7FE840988A9}" presName="Name37" presStyleLbl="parChTrans1D2" presStyleIdx="2" presStyleCnt="3"/>
      <dgm:spPr/>
    </dgm:pt>
    <dgm:pt modelId="{F84076A8-E9BF-4303-BE56-055736905B48}" type="pres">
      <dgm:prSet presAssocID="{7EC8201C-ABE3-4C48-8561-61432CFE9BFF}" presName="hierRoot2" presStyleCnt="0">
        <dgm:presLayoutVars>
          <dgm:hierBranch val="init"/>
        </dgm:presLayoutVars>
      </dgm:prSet>
      <dgm:spPr/>
    </dgm:pt>
    <dgm:pt modelId="{6FA33AB7-EF62-4E48-A371-E96C685D8D0D}" type="pres">
      <dgm:prSet presAssocID="{7EC8201C-ABE3-4C48-8561-61432CFE9BFF}" presName="rootComposite" presStyleCnt="0"/>
      <dgm:spPr/>
    </dgm:pt>
    <dgm:pt modelId="{E3CDB91D-B106-4C4F-9411-37C5B6108E1A}" type="pres">
      <dgm:prSet presAssocID="{7EC8201C-ABE3-4C48-8561-61432CFE9BFF}" presName="rootText" presStyleLbl="node2" presStyleIdx="2" presStyleCnt="3">
        <dgm:presLayoutVars>
          <dgm:chPref val="3"/>
        </dgm:presLayoutVars>
      </dgm:prSet>
      <dgm:spPr/>
    </dgm:pt>
    <dgm:pt modelId="{52720A28-7CA4-4FB8-A491-D7847E06A00B}" type="pres">
      <dgm:prSet presAssocID="{7EC8201C-ABE3-4C48-8561-61432CFE9BFF}" presName="rootConnector" presStyleLbl="node2" presStyleIdx="2" presStyleCnt="3"/>
      <dgm:spPr/>
    </dgm:pt>
    <dgm:pt modelId="{2978B2CD-83C6-40F1-B389-C7AA213C9F83}" type="pres">
      <dgm:prSet presAssocID="{7EC8201C-ABE3-4C48-8561-61432CFE9BFF}" presName="hierChild4" presStyleCnt="0"/>
      <dgm:spPr/>
    </dgm:pt>
    <dgm:pt modelId="{BCA7B97B-D78F-41B7-9818-C1E209FC92AA}" type="pres">
      <dgm:prSet presAssocID="{7EC8201C-ABE3-4C48-8561-61432CFE9BFF}" presName="hierChild5" presStyleCnt="0"/>
      <dgm:spPr/>
    </dgm:pt>
    <dgm:pt modelId="{631933D4-69EC-4A59-A349-82450A963628}" type="pres">
      <dgm:prSet presAssocID="{B3F972EE-C844-41A6-9961-E968D5A03A67}" presName="hierChild3" presStyleCnt="0"/>
      <dgm:spPr/>
    </dgm:pt>
  </dgm:ptLst>
  <dgm:cxnLst>
    <dgm:cxn modelId="{A3763B0A-F84B-4874-9463-22938EBCC00F}" type="presOf" srcId="{B3F972EE-C844-41A6-9961-E968D5A03A67}" destId="{1B66BAAC-59A3-4FA4-B8CC-C6599CAC36C3}" srcOrd="0" destOrd="0" presId="urn:microsoft.com/office/officeart/2005/8/layout/orgChart1"/>
    <dgm:cxn modelId="{18D9AF17-A650-47B5-ADED-03C9C6901382}" type="presOf" srcId="{FEA93BDB-6149-4A20-ADD0-8E091E6E3507}" destId="{AFA0DAA1-451C-4D9E-814F-E5822067F1DD}" srcOrd="1" destOrd="0" presId="urn:microsoft.com/office/officeart/2005/8/layout/orgChart1"/>
    <dgm:cxn modelId="{1179F91D-1122-47A9-9E26-50D22291393F}" type="presOf" srcId="{B3F972EE-C844-41A6-9961-E968D5A03A67}" destId="{ACE96CBF-E051-4EC8-9380-E15E12930DA4}" srcOrd="1" destOrd="0" presId="urn:microsoft.com/office/officeart/2005/8/layout/orgChart1"/>
    <dgm:cxn modelId="{666EB83F-A061-4479-ADA2-4DC6A782B157}" srcId="{B3F972EE-C844-41A6-9961-E968D5A03A67}" destId="{FEA93BDB-6149-4A20-ADD0-8E091E6E3507}" srcOrd="0" destOrd="0" parTransId="{B72A9570-38DB-4EE0-B73C-B7C7EFF79063}" sibTransId="{7515BA25-129D-4F9F-B86D-80F9B6C5C98A}"/>
    <dgm:cxn modelId="{AE544A5E-6155-4427-B835-C45BBAF7777F}" srcId="{DA2076A7-EDC8-4851-A32D-858B86E3DBC0}" destId="{B3F972EE-C844-41A6-9961-E968D5A03A67}" srcOrd="0" destOrd="0" parTransId="{15E7003D-CFCD-447D-938E-E2363349DC8C}" sibTransId="{54EEA213-2A64-4D2D-9066-059C0888A3E4}"/>
    <dgm:cxn modelId="{3D8BB85E-F713-44DC-ABE7-D2782006F17F}" type="presOf" srcId="{9EC150E6-0201-425F-A841-D7FE840988A9}" destId="{E1A312C5-23A8-48C1-80CE-3A84CB60EA41}" srcOrd="0" destOrd="0" presId="urn:microsoft.com/office/officeart/2005/8/layout/orgChart1"/>
    <dgm:cxn modelId="{F808776F-2DBB-45E1-9E5F-AE78F59FA45E}" type="presOf" srcId="{5504FFD7-0E94-4269-B534-34800AABE8F4}" destId="{E1A67E59-8D38-441B-8546-0341D3733DBD}" srcOrd="0" destOrd="0" presId="urn:microsoft.com/office/officeart/2005/8/layout/orgChart1"/>
    <dgm:cxn modelId="{EFD8357A-7AB4-4339-A10B-A11A0989ECE6}" type="presOf" srcId="{B043F054-AEC2-4F4E-B5B2-28E3E52E08E5}" destId="{A733A50C-2351-458D-800F-9A0E78FD2E47}" srcOrd="1" destOrd="0" presId="urn:microsoft.com/office/officeart/2005/8/layout/orgChart1"/>
    <dgm:cxn modelId="{BEB0CC7F-313A-4343-9183-41995964BD5A}" srcId="{B3F972EE-C844-41A6-9961-E968D5A03A67}" destId="{7EC8201C-ABE3-4C48-8561-61432CFE9BFF}" srcOrd="2" destOrd="0" parTransId="{9EC150E6-0201-425F-A841-D7FE840988A9}" sibTransId="{E1E9A6F5-E747-4FDD-9C30-E2D340E76D87}"/>
    <dgm:cxn modelId="{6F2CFF93-8371-46FE-8A51-5303EB3CA5F0}" type="presOf" srcId="{DA2076A7-EDC8-4851-A32D-858B86E3DBC0}" destId="{90AE02DD-4B32-4B79-8850-27B51F5FAA9B}" srcOrd="0" destOrd="0" presId="urn:microsoft.com/office/officeart/2005/8/layout/orgChart1"/>
    <dgm:cxn modelId="{2D8B129A-4238-44B0-AC87-73EA911F9890}" type="presOf" srcId="{7EC8201C-ABE3-4C48-8561-61432CFE9BFF}" destId="{E3CDB91D-B106-4C4F-9411-37C5B6108E1A}" srcOrd="0" destOrd="0" presId="urn:microsoft.com/office/officeart/2005/8/layout/orgChart1"/>
    <dgm:cxn modelId="{BEC27C9A-6C78-4837-A2F0-EEC249015860}" type="presOf" srcId="{7EC8201C-ABE3-4C48-8561-61432CFE9BFF}" destId="{52720A28-7CA4-4FB8-A491-D7847E06A00B}" srcOrd="1" destOrd="0" presId="urn:microsoft.com/office/officeart/2005/8/layout/orgChart1"/>
    <dgm:cxn modelId="{C99005D8-B553-4BD2-80AE-7FDAD0E15E07}" type="presOf" srcId="{B043F054-AEC2-4F4E-B5B2-28E3E52E08E5}" destId="{E177B0BD-2C00-483F-B3FA-5BA88484F305}" srcOrd="0" destOrd="0" presId="urn:microsoft.com/office/officeart/2005/8/layout/orgChart1"/>
    <dgm:cxn modelId="{7907BDED-5FFA-45C2-B35B-467AFF461F51}" type="presOf" srcId="{FEA93BDB-6149-4A20-ADD0-8E091E6E3507}" destId="{F0310B80-F002-4DB6-81AC-A71C69D2F9C7}" srcOrd="0" destOrd="0" presId="urn:microsoft.com/office/officeart/2005/8/layout/orgChart1"/>
    <dgm:cxn modelId="{210655F0-61D4-4D67-BEBE-E3A05A20CD1D}" srcId="{B3F972EE-C844-41A6-9961-E968D5A03A67}" destId="{B043F054-AEC2-4F4E-B5B2-28E3E52E08E5}" srcOrd="1" destOrd="0" parTransId="{5504FFD7-0E94-4269-B534-34800AABE8F4}" sibTransId="{CF3E246B-A4F9-45A9-8BD3-A46E5EFF7795}"/>
    <dgm:cxn modelId="{4BB55CF9-0D7C-4237-B12D-91C0E86A4A3F}" type="presOf" srcId="{B72A9570-38DB-4EE0-B73C-B7C7EFF79063}" destId="{F3E08355-F9B0-4626-B3B4-65BFB188A462}" srcOrd="0" destOrd="0" presId="urn:microsoft.com/office/officeart/2005/8/layout/orgChart1"/>
    <dgm:cxn modelId="{F40D2198-1592-4424-8925-AC6BFC053803}" type="presParOf" srcId="{90AE02DD-4B32-4B79-8850-27B51F5FAA9B}" destId="{4E8821F0-D292-4C57-90FC-834B45AFE927}" srcOrd="0" destOrd="0" presId="urn:microsoft.com/office/officeart/2005/8/layout/orgChart1"/>
    <dgm:cxn modelId="{7035A23B-27B5-4BF1-B9F5-96B9B89B11A1}" type="presParOf" srcId="{4E8821F0-D292-4C57-90FC-834B45AFE927}" destId="{52A37586-E18C-44F4-B101-9A8AF5939901}" srcOrd="0" destOrd="0" presId="urn:microsoft.com/office/officeart/2005/8/layout/orgChart1"/>
    <dgm:cxn modelId="{0E6D67CD-7D01-4BF6-A085-4ABC9CBF4461}" type="presParOf" srcId="{52A37586-E18C-44F4-B101-9A8AF5939901}" destId="{1B66BAAC-59A3-4FA4-B8CC-C6599CAC36C3}" srcOrd="0" destOrd="0" presId="urn:microsoft.com/office/officeart/2005/8/layout/orgChart1"/>
    <dgm:cxn modelId="{2A9ABCA4-3362-4BBD-AAF4-BBBC4EF6A462}" type="presParOf" srcId="{52A37586-E18C-44F4-B101-9A8AF5939901}" destId="{ACE96CBF-E051-4EC8-9380-E15E12930DA4}" srcOrd="1" destOrd="0" presId="urn:microsoft.com/office/officeart/2005/8/layout/orgChart1"/>
    <dgm:cxn modelId="{CAAD15F0-30B7-4016-ADB1-E32CA659EDCA}" type="presParOf" srcId="{4E8821F0-D292-4C57-90FC-834B45AFE927}" destId="{8E774D24-BC85-4CE2-B3F3-1200D08C5128}" srcOrd="1" destOrd="0" presId="urn:microsoft.com/office/officeart/2005/8/layout/orgChart1"/>
    <dgm:cxn modelId="{5B2EBEEC-127B-4550-9B3C-C4A4ACEF6F6B}" type="presParOf" srcId="{8E774D24-BC85-4CE2-B3F3-1200D08C5128}" destId="{F3E08355-F9B0-4626-B3B4-65BFB188A462}" srcOrd="0" destOrd="0" presId="urn:microsoft.com/office/officeart/2005/8/layout/orgChart1"/>
    <dgm:cxn modelId="{B78726C2-930D-4F13-BE84-34F003F16EED}" type="presParOf" srcId="{8E774D24-BC85-4CE2-B3F3-1200D08C5128}" destId="{8C7AD6EA-86CC-4036-9069-ABCE2D62FE03}" srcOrd="1" destOrd="0" presId="urn:microsoft.com/office/officeart/2005/8/layout/orgChart1"/>
    <dgm:cxn modelId="{2A86A492-B20F-402D-B7D2-E5047781E4DE}" type="presParOf" srcId="{8C7AD6EA-86CC-4036-9069-ABCE2D62FE03}" destId="{EF142FDB-7B89-426F-822B-12F2221485D6}" srcOrd="0" destOrd="0" presId="urn:microsoft.com/office/officeart/2005/8/layout/orgChart1"/>
    <dgm:cxn modelId="{7AAD336A-4D9B-4E90-95E6-C663A3B1AF04}" type="presParOf" srcId="{EF142FDB-7B89-426F-822B-12F2221485D6}" destId="{F0310B80-F002-4DB6-81AC-A71C69D2F9C7}" srcOrd="0" destOrd="0" presId="urn:microsoft.com/office/officeart/2005/8/layout/orgChart1"/>
    <dgm:cxn modelId="{2BEC7E93-8627-4D43-895D-A41CF9A9082B}" type="presParOf" srcId="{EF142FDB-7B89-426F-822B-12F2221485D6}" destId="{AFA0DAA1-451C-4D9E-814F-E5822067F1DD}" srcOrd="1" destOrd="0" presId="urn:microsoft.com/office/officeart/2005/8/layout/orgChart1"/>
    <dgm:cxn modelId="{7950DC67-95D3-48FE-9C38-99B5E7F048A2}" type="presParOf" srcId="{8C7AD6EA-86CC-4036-9069-ABCE2D62FE03}" destId="{CD080B3A-3276-4126-97AD-B819BFD0BBEB}" srcOrd="1" destOrd="0" presId="urn:microsoft.com/office/officeart/2005/8/layout/orgChart1"/>
    <dgm:cxn modelId="{20E5203C-8EE0-452A-BBD3-97386F500A9E}" type="presParOf" srcId="{8C7AD6EA-86CC-4036-9069-ABCE2D62FE03}" destId="{FD3A7541-EAB2-4321-B363-4223A6071DE0}" srcOrd="2" destOrd="0" presId="urn:microsoft.com/office/officeart/2005/8/layout/orgChart1"/>
    <dgm:cxn modelId="{B332F534-FBB1-4140-B636-229DB34AE0E6}" type="presParOf" srcId="{8E774D24-BC85-4CE2-B3F3-1200D08C5128}" destId="{E1A67E59-8D38-441B-8546-0341D3733DBD}" srcOrd="2" destOrd="0" presId="urn:microsoft.com/office/officeart/2005/8/layout/orgChart1"/>
    <dgm:cxn modelId="{3285F778-59E9-4824-832C-EC5DF8A5454B}" type="presParOf" srcId="{8E774D24-BC85-4CE2-B3F3-1200D08C5128}" destId="{7C028CDA-F4EE-483D-9AB5-AD1566F1C620}" srcOrd="3" destOrd="0" presId="urn:microsoft.com/office/officeart/2005/8/layout/orgChart1"/>
    <dgm:cxn modelId="{9C3C80F3-BB4B-4BE5-A7E4-39243C7C2817}" type="presParOf" srcId="{7C028CDA-F4EE-483D-9AB5-AD1566F1C620}" destId="{560D0962-7336-4DC6-8EB5-7B8C1FCC1AA0}" srcOrd="0" destOrd="0" presId="urn:microsoft.com/office/officeart/2005/8/layout/orgChart1"/>
    <dgm:cxn modelId="{354B4676-E5A5-4D79-818B-938243E7146A}" type="presParOf" srcId="{560D0962-7336-4DC6-8EB5-7B8C1FCC1AA0}" destId="{E177B0BD-2C00-483F-B3FA-5BA88484F305}" srcOrd="0" destOrd="0" presId="urn:microsoft.com/office/officeart/2005/8/layout/orgChart1"/>
    <dgm:cxn modelId="{5FEB8669-5E1A-4F36-8542-D3C0C1051CEF}" type="presParOf" srcId="{560D0962-7336-4DC6-8EB5-7B8C1FCC1AA0}" destId="{A733A50C-2351-458D-800F-9A0E78FD2E47}" srcOrd="1" destOrd="0" presId="urn:microsoft.com/office/officeart/2005/8/layout/orgChart1"/>
    <dgm:cxn modelId="{5A08CB9F-62C9-49AA-B1A4-46B465C1339B}" type="presParOf" srcId="{7C028CDA-F4EE-483D-9AB5-AD1566F1C620}" destId="{27CAE054-D474-4BDC-9BFC-9C09E6150F21}" srcOrd="1" destOrd="0" presId="urn:microsoft.com/office/officeart/2005/8/layout/orgChart1"/>
    <dgm:cxn modelId="{BBB44644-4C34-45DB-87F7-384EFCB7E10D}" type="presParOf" srcId="{7C028CDA-F4EE-483D-9AB5-AD1566F1C620}" destId="{7C7A2251-5685-4979-9E84-7BFD091FF992}" srcOrd="2" destOrd="0" presId="urn:microsoft.com/office/officeart/2005/8/layout/orgChart1"/>
    <dgm:cxn modelId="{054FAC25-5CD3-4C1C-9F9C-3D06A51F53BB}" type="presParOf" srcId="{8E774D24-BC85-4CE2-B3F3-1200D08C5128}" destId="{E1A312C5-23A8-48C1-80CE-3A84CB60EA41}" srcOrd="4" destOrd="0" presId="urn:microsoft.com/office/officeart/2005/8/layout/orgChart1"/>
    <dgm:cxn modelId="{FEFC6056-10F9-48B9-BC62-A8C41F3BCBF3}" type="presParOf" srcId="{8E774D24-BC85-4CE2-B3F3-1200D08C5128}" destId="{F84076A8-E9BF-4303-BE56-055736905B48}" srcOrd="5" destOrd="0" presId="urn:microsoft.com/office/officeart/2005/8/layout/orgChart1"/>
    <dgm:cxn modelId="{3713CED8-222B-45AD-9280-1E289822719F}" type="presParOf" srcId="{F84076A8-E9BF-4303-BE56-055736905B48}" destId="{6FA33AB7-EF62-4E48-A371-E96C685D8D0D}" srcOrd="0" destOrd="0" presId="urn:microsoft.com/office/officeart/2005/8/layout/orgChart1"/>
    <dgm:cxn modelId="{EA866AFE-48D9-4C8C-8B07-5547E025E452}" type="presParOf" srcId="{6FA33AB7-EF62-4E48-A371-E96C685D8D0D}" destId="{E3CDB91D-B106-4C4F-9411-37C5B6108E1A}" srcOrd="0" destOrd="0" presId="urn:microsoft.com/office/officeart/2005/8/layout/orgChart1"/>
    <dgm:cxn modelId="{76C57D80-0911-4829-991D-B5B21695A629}" type="presParOf" srcId="{6FA33AB7-EF62-4E48-A371-E96C685D8D0D}" destId="{52720A28-7CA4-4FB8-A491-D7847E06A00B}" srcOrd="1" destOrd="0" presId="urn:microsoft.com/office/officeart/2005/8/layout/orgChart1"/>
    <dgm:cxn modelId="{8C159002-D253-4E71-87AD-3CE2B2A71095}" type="presParOf" srcId="{F84076A8-E9BF-4303-BE56-055736905B48}" destId="{2978B2CD-83C6-40F1-B389-C7AA213C9F83}" srcOrd="1" destOrd="0" presId="urn:microsoft.com/office/officeart/2005/8/layout/orgChart1"/>
    <dgm:cxn modelId="{C239F320-34DE-40A8-8C83-F861D1CD491E}" type="presParOf" srcId="{F84076A8-E9BF-4303-BE56-055736905B48}" destId="{BCA7B97B-D78F-41B7-9818-C1E209FC92AA}" srcOrd="2" destOrd="0" presId="urn:microsoft.com/office/officeart/2005/8/layout/orgChart1"/>
    <dgm:cxn modelId="{6FA54051-95AB-4199-A81B-E8791330FEAD}" type="presParOf" srcId="{4E8821F0-D292-4C57-90FC-834B45AFE927}" destId="{631933D4-69EC-4A59-A349-82450A96362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ED201F-2BAD-4CD0-9E0E-3BA7DD36F3CF}" type="doc">
      <dgm:prSet loTypeId="urn:microsoft.com/office/officeart/2005/8/layout/hierarchy2#1" loCatId="hierarchy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en-ID"/>
        </a:p>
      </dgm:t>
    </dgm:pt>
    <dgm:pt modelId="{177DC60F-0852-4B47-9118-46FA3EAE3FA0}">
      <dgm:prSet phldrT="[Text]"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Pembelian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Barang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034E02B6-0657-486A-9FC9-C38D1527565E}" type="parTrans" cxnId="{F7F64FCA-AF05-4C08-87C7-2BDB88D3CCBC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0A0E8134-E017-40F6-AF1A-0847F9F3B890}" type="sibTrans" cxnId="{F7F64FCA-AF05-4C08-87C7-2BDB88D3CCBC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3AC140FD-9FB6-4AE0-839A-2D6B0E029AAD}">
      <dgm:prSet phldrT="[Text]"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Manufaktur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/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Produsen</a:t>
          </a:r>
          <a:endParaRPr lang="en-US" dirty="0">
            <a:latin typeface="Montserrat SemiBold" panose="00000700000000000000" pitchFamily="2" charset="0"/>
            <a:ea typeface="Roboto" panose="02000000000000000000" pitchFamily="2" charset="0"/>
          </a:endParaRPr>
        </a:p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Dalam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Negeri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2462F7E7-179C-4DC8-AFB5-1B0BC69E6375}" type="parTrans" cxnId="{5A3E602E-282C-4F6D-9D67-1651C1436576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3ECD51CD-C929-4948-8297-114A0D1CB506}" type="sibTrans" cxnId="{5A3E602E-282C-4F6D-9D67-1651C1436576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F2C9177E-685E-4E29-93E6-8E60C8CC1785}">
      <dgm:prSet phldrT="[Text]"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Memiliki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sertifikat TKDN –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Persentase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mengikuti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sertifikat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4D60B0B4-191E-4689-B775-4F9765B314A4}" type="parTrans" cxnId="{1532CF8B-8F77-4272-9B7D-262E45F00C93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A1CE694B-4BCA-447F-8E16-0D6A1E933325}" type="sibTrans" cxnId="{1532CF8B-8F77-4272-9B7D-262E45F00C93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D3869FBD-80A6-4D71-A7E5-CC37EF06D1AB}">
      <dgm:prSet phldrT="[Text]"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Distributor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E3CA06AB-650A-4CBC-B9C5-DCFC92FCC0B5}" type="parTrans" cxnId="{BE4EC4A6-858C-4D6F-983E-1F2B8FF35F4B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124C83DA-CB87-412E-971C-9E4492CF3ACF}" type="sibTrans" cxnId="{BE4EC4A6-858C-4D6F-983E-1F2B8FF35F4B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23E89233-FCFA-4E79-892C-92A0EFE8115D}">
      <dgm:prSet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Manufaktur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/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Produser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Luar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Negeri (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Impor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)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30499333-1505-4165-BCAD-5D6CFA96DC59}" type="parTrans" cxnId="{9A692B01-675C-4F00-8272-0F6F242D30DE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25B8F509-85D9-4424-B32A-AE0A2120A72D}" type="sibTrans" cxnId="{9A692B01-675C-4F00-8272-0F6F242D30DE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9DE7158B-B1E0-4217-B820-57ED07219256}">
      <dgm:prSet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Manufaktur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/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Produsen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Dalam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Negeri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B4467A1E-3276-4A45-B81F-C2DF77A3AB54}" type="parTrans" cxnId="{A24EC19B-1D02-4B24-9C15-22E377F956D1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D2874ADB-A7A8-4BD8-B3C9-F6391FCD5E09}" type="sibTrans" cxnId="{A24EC19B-1D02-4B24-9C15-22E377F956D1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046309B4-BB19-4485-90ED-BF5EA642A1D7}">
      <dgm:prSet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TKDN = 0%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59AFB673-52AF-458F-89D6-D636202DE45C}" type="parTrans" cxnId="{ADF96544-9FA1-4B46-AFC6-BE3114F4488B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89B7FCF5-E8D4-407D-8188-4349E5164F03}" type="sibTrans" cxnId="{ADF96544-9FA1-4B46-AFC6-BE3114F4488B}">
      <dgm:prSet/>
      <dgm:spPr/>
      <dgm:t>
        <a:bodyPr/>
        <a:lstStyle/>
        <a:p>
          <a:endParaRPr lang="en-ID">
            <a:latin typeface="Montserrat SemiBold" panose="00000700000000000000" pitchFamily="2" charset="0"/>
          </a:endParaRPr>
        </a:p>
      </dgm:t>
    </dgm:pt>
    <dgm:pt modelId="{6D982196-C25D-4305-B0B1-5B36469E6BC3}">
      <dgm:prSet/>
      <dgm:spPr>
        <a:ln w="28575">
          <a:solidFill>
            <a:srgbClr val="1F4284"/>
          </a:solidFill>
        </a:ln>
      </dgm:spPr>
      <dgm:t>
        <a:bodyPr/>
        <a:lstStyle/>
        <a:p>
          <a:r>
            <a:rPr lang="en-US" b="1" dirty="0">
              <a:latin typeface="Montserrat" panose="00000500000000000000" pitchFamily="2" charset="0"/>
            </a:rPr>
            <a:t>Belum </a:t>
          </a:r>
          <a:r>
            <a:rPr lang="en-US" b="1" dirty="0" err="1">
              <a:latin typeface="Montserrat" panose="00000500000000000000" pitchFamily="2" charset="0"/>
            </a:rPr>
            <a:t>memiliki</a:t>
          </a:r>
          <a:r>
            <a:rPr lang="en-US" b="1" dirty="0">
              <a:latin typeface="Montserrat" panose="00000500000000000000" pitchFamily="2" charset="0"/>
            </a:rPr>
            <a:t> sertifikat TKDN – TKDN 0%</a:t>
          </a:r>
          <a:endParaRPr lang="en-ID" b="1" dirty="0">
            <a:latin typeface="Montserrat" panose="00000500000000000000" pitchFamily="2" charset="0"/>
          </a:endParaRPr>
        </a:p>
      </dgm:t>
    </dgm:pt>
    <dgm:pt modelId="{A84DA248-8FB6-4C5D-BAC7-E8089E172866}" type="parTrans" cxnId="{A9DCAB6E-27B0-4D7C-82D4-CF032E7440D1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/>
        </a:p>
      </dgm:t>
    </dgm:pt>
    <dgm:pt modelId="{E8E0F06D-CCF0-4B76-A4D6-10846FF1C1D8}" type="sibTrans" cxnId="{A9DCAB6E-27B0-4D7C-82D4-CF032E7440D1}">
      <dgm:prSet/>
      <dgm:spPr/>
      <dgm:t>
        <a:bodyPr/>
        <a:lstStyle/>
        <a:p>
          <a:endParaRPr lang="en-ID"/>
        </a:p>
      </dgm:t>
    </dgm:pt>
    <dgm:pt modelId="{835B93FE-47BB-4186-B192-4FC4CB1CC2BD}">
      <dgm:prSet/>
      <dgm:spPr>
        <a:ln w="28575">
          <a:solidFill>
            <a:srgbClr val="14467E"/>
          </a:solidFill>
        </a:ln>
      </dgm:spPr>
      <dgm:t>
        <a:bodyPr/>
        <a:lstStyle/>
        <a:p>
          <a:r>
            <a:rPr lang="en-US" b="1" dirty="0">
              <a:latin typeface="Montserrat" panose="00000500000000000000" pitchFamily="2" charset="0"/>
            </a:rPr>
            <a:t>Belum </a:t>
          </a:r>
          <a:r>
            <a:rPr lang="en-US" b="1" dirty="0" err="1">
              <a:latin typeface="Montserrat" panose="00000500000000000000" pitchFamily="2" charset="0"/>
            </a:rPr>
            <a:t>memiliki</a:t>
          </a:r>
          <a:r>
            <a:rPr lang="en-US" b="1" dirty="0">
              <a:latin typeface="Montserrat" panose="00000500000000000000" pitchFamily="2" charset="0"/>
            </a:rPr>
            <a:t> sertifikat TKDN – TKDN 0%</a:t>
          </a:r>
          <a:endParaRPr lang="en-ID" b="1" dirty="0">
            <a:latin typeface="Montserrat" panose="00000500000000000000" pitchFamily="2" charset="0"/>
          </a:endParaRPr>
        </a:p>
      </dgm:t>
    </dgm:pt>
    <dgm:pt modelId="{50973874-1FC4-4C47-8477-D85FA2865A02}" type="parTrans" cxnId="{B0AC23D4-8636-40B3-9FF9-64063F827F68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/>
        </a:p>
      </dgm:t>
    </dgm:pt>
    <dgm:pt modelId="{7DBE4870-0097-4065-9C8E-D77A38157B22}" type="sibTrans" cxnId="{B0AC23D4-8636-40B3-9FF9-64063F827F68}">
      <dgm:prSet/>
      <dgm:spPr/>
      <dgm:t>
        <a:bodyPr/>
        <a:lstStyle/>
        <a:p>
          <a:endParaRPr lang="en-ID"/>
        </a:p>
      </dgm:t>
    </dgm:pt>
    <dgm:pt modelId="{CA94F808-668D-4337-A102-A2002F4C0B9E}">
      <dgm:prSet phldrT="[Text]"/>
      <dgm:spPr>
        <a:ln w="38100">
          <a:solidFill>
            <a:srgbClr val="1F4284"/>
          </a:solidFill>
        </a:ln>
      </dgm:spPr>
      <dgm:t>
        <a:bodyPr/>
        <a:lstStyle/>
        <a:p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Memiliki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sertifikat TKDN –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Persentase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dirty="0" err="1">
              <a:latin typeface="Montserrat SemiBold" panose="00000700000000000000" pitchFamily="2" charset="0"/>
              <a:ea typeface="Roboto" panose="02000000000000000000" pitchFamily="2" charset="0"/>
            </a:rPr>
            <a:t>mengikuti</a:t>
          </a:r>
          <a:r>
            <a:rPr lang="en-US" dirty="0">
              <a:latin typeface="Montserrat SemiBold" panose="00000700000000000000" pitchFamily="2" charset="0"/>
              <a:ea typeface="Roboto" panose="02000000000000000000" pitchFamily="2" charset="0"/>
            </a:rPr>
            <a:t> sertifikat</a:t>
          </a:r>
          <a:endParaRPr lang="en-ID" dirty="0">
            <a:latin typeface="Montserrat SemiBold" panose="00000700000000000000" pitchFamily="2" charset="0"/>
            <a:ea typeface="Roboto" panose="02000000000000000000" pitchFamily="2" charset="0"/>
          </a:endParaRPr>
        </a:p>
      </dgm:t>
    </dgm:pt>
    <dgm:pt modelId="{1C064EFC-6C79-4F74-9A66-C7988A4A2667}" type="parTrans" cxnId="{26F905A2-B9B5-4410-AF78-8494A555F820}">
      <dgm:prSet/>
      <dgm:spPr>
        <a:ln w="28575">
          <a:solidFill>
            <a:srgbClr val="38B3BC"/>
          </a:solidFill>
        </a:ln>
      </dgm:spPr>
      <dgm:t>
        <a:bodyPr/>
        <a:lstStyle/>
        <a:p>
          <a:endParaRPr lang="en-ID"/>
        </a:p>
      </dgm:t>
    </dgm:pt>
    <dgm:pt modelId="{A0D2B552-527E-49DD-B1AC-3C1B2182D929}" type="sibTrans" cxnId="{26F905A2-B9B5-4410-AF78-8494A555F820}">
      <dgm:prSet/>
      <dgm:spPr/>
      <dgm:t>
        <a:bodyPr/>
        <a:lstStyle/>
        <a:p>
          <a:endParaRPr lang="en-ID"/>
        </a:p>
      </dgm:t>
    </dgm:pt>
    <dgm:pt modelId="{4522863F-7404-483A-9D18-E57652EECC9D}" type="pres">
      <dgm:prSet presAssocID="{D0ED201F-2BAD-4CD0-9E0E-3BA7DD36F3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9D6E5AA-9889-42AF-A95E-2A3F427821BA}" type="pres">
      <dgm:prSet presAssocID="{177DC60F-0852-4B47-9118-46FA3EAE3FA0}" presName="root1" presStyleCnt="0"/>
      <dgm:spPr/>
    </dgm:pt>
    <dgm:pt modelId="{093A067A-113E-4F01-91C6-1F50D61255E1}" type="pres">
      <dgm:prSet presAssocID="{177DC60F-0852-4B47-9118-46FA3EAE3FA0}" presName="LevelOneTextNode" presStyleLbl="node0" presStyleIdx="0" presStyleCnt="1">
        <dgm:presLayoutVars>
          <dgm:chPref val="3"/>
        </dgm:presLayoutVars>
      </dgm:prSet>
      <dgm:spPr/>
    </dgm:pt>
    <dgm:pt modelId="{4D2B661B-8A30-4EFD-A962-2DDA1053D902}" type="pres">
      <dgm:prSet presAssocID="{177DC60F-0852-4B47-9118-46FA3EAE3FA0}" presName="level2hierChild" presStyleCnt="0"/>
      <dgm:spPr/>
    </dgm:pt>
    <dgm:pt modelId="{E2D87006-F5A7-4018-BA69-5668C42E42EB}" type="pres">
      <dgm:prSet presAssocID="{2462F7E7-179C-4DC8-AFB5-1B0BC69E6375}" presName="conn2-1" presStyleLbl="parChTrans1D2" presStyleIdx="0" presStyleCnt="2"/>
      <dgm:spPr/>
    </dgm:pt>
    <dgm:pt modelId="{40A067CE-D9A2-4EC1-A11A-36062C0BFA91}" type="pres">
      <dgm:prSet presAssocID="{2462F7E7-179C-4DC8-AFB5-1B0BC69E6375}" presName="connTx" presStyleLbl="parChTrans1D2" presStyleIdx="0" presStyleCnt="2"/>
      <dgm:spPr/>
    </dgm:pt>
    <dgm:pt modelId="{EE7C33DA-52C3-44C9-A5EF-1E398F1810C7}" type="pres">
      <dgm:prSet presAssocID="{3AC140FD-9FB6-4AE0-839A-2D6B0E029AAD}" presName="root2" presStyleCnt="0"/>
      <dgm:spPr/>
    </dgm:pt>
    <dgm:pt modelId="{E16EFB76-83B1-48AC-B890-59706831F9AD}" type="pres">
      <dgm:prSet presAssocID="{3AC140FD-9FB6-4AE0-839A-2D6B0E029AAD}" presName="LevelTwoTextNode" presStyleLbl="node2" presStyleIdx="0" presStyleCnt="2">
        <dgm:presLayoutVars>
          <dgm:chPref val="3"/>
        </dgm:presLayoutVars>
      </dgm:prSet>
      <dgm:spPr/>
    </dgm:pt>
    <dgm:pt modelId="{DFBEA79F-A1DC-4118-8272-7EB1BA19A65F}" type="pres">
      <dgm:prSet presAssocID="{3AC140FD-9FB6-4AE0-839A-2D6B0E029AAD}" presName="level3hierChild" presStyleCnt="0"/>
      <dgm:spPr/>
    </dgm:pt>
    <dgm:pt modelId="{0A4B97E1-E38D-4744-8B00-5A8839CB2C88}" type="pres">
      <dgm:prSet presAssocID="{A84DA248-8FB6-4C5D-BAC7-E8089E172866}" presName="conn2-1" presStyleLbl="parChTrans1D3" presStyleIdx="0" presStyleCnt="4"/>
      <dgm:spPr/>
    </dgm:pt>
    <dgm:pt modelId="{2166FE1F-C4C7-4A6A-A245-4D05793FE3DD}" type="pres">
      <dgm:prSet presAssocID="{A84DA248-8FB6-4C5D-BAC7-E8089E172866}" presName="connTx" presStyleLbl="parChTrans1D3" presStyleIdx="0" presStyleCnt="4"/>
      <dgm:spPr/>
    </dgm:pt>
    <dgm:pt modelId="{46F62C61-1FCC-4E66-A404-70BBEA611F82}" type="pres">
      <dgm:prSet presAssocID="{6D982196-C25D-4305-B0B1-5B36469E6BC3}" presName="root2" presStyleCnt="0"/>
      <dgm:spPr/>
    </dgm:pt>
    <dgm:pt modelId="{EE9958A3-7F1D-4354-AFD6-6504DB8036DA}" type="pres">
      <dgm:prSet presAssocID="{6D982196-C25D-4305-B0B1-5B36469E6BC3}" presName="LevelTwoTextNode" presStyleLbl="node3" presStyleIdx="0" presStyleCnt="4">
        <dgm:presLayoutVars>
          <dgm:chPref val="3"/>
        </dgm:presLayoutVars>
      </dgm:prSet>
      <dgm:spPr/>
    </dgm:pt>
    <dgm:pt modelId="{DB458E02-B5C0-440E-BF56-5D32A3A286F1}" type="pres">
      <dgm:prSet presAssocID="{6D982196-C25D-4305-B0B1-5B36469E6BC3}" presName="level3hierChild" presStyleCnt="0"/>
      <dgm:spPr/>
    </dgm:pt>
    <dgm:pt modelId="{E8D867D7-4D00-4CE2-8055-B33E7B6FBA33}" type="pres">
      <dgm:prSet presAssocID="{4D60B0B4-191E-4689-B775-4F9765B314A4}" presName="conn2-1" presStyleLbl="parChTrans1D3" presStyleIdx="1" presStyleCnt="4"/>
      <dgm:spPr/>
    </dgm:pt>
    <dgm:pt modelId="{1E79BD5C-14A9-4520-BF85-D7AB7B0446C2}" type="pres">
      <dgm:prSet presAssocID="{4D60B0B4-191E-4689-B775-4F9765B314A4}" presName="connTx" presStyleLbl="parChTrans1D3" presStyleIdx="1" presStyleCnt="4"/>
      <dgm:spPr/>
    </dgm:pt>
    <dgm:pt modelId="{0296FF80-A671-4357-A277-74AEC5BAC814}" type="pres">
      <dgm:prSet presAssocID="{F2C9177E-685E-4E29-93E6-8E60C8CC1785}" presName="root2" presStyleCnt="0"/>
      <dgm:spPr/>
    </dgm:pt>
    <dgm:pt modelId="{261A0F45-D806-42CF-B6EE-B3D362BF32B6}" type="pres">
      <dgm:prSet presAssocID="{F2C9177E-685E-4E29-93E6-8E60C8CC1785}" presName="LevelTwoTextNode" presStyleLbl="node3" presStyleIdx="1" presStyleCnt="4">
        <dgm:presLayoutVars>
          <dgm:chPref val="3"/>
        </dgm:presLayoutVars>
      </dgm:prSet>
      <dgm:spPr/>
    </dgm:pt>
    <dgm:pt modelId="{57AA60B0-FD58-4B94-A1E5-9A240E1580BC}" type="pres">
      <dgm:prSet presAssocID="{F2C9177E-685E-4E29-93E6-8E60C8CC1785}" presName="level3hierChild" presStyleCnt="0"/>
      <dgm:spPr/>
    </dgm:pt>
    <dgm:pt modelId="{C98B2595-3B9A-4F60-A4C9-9BEDF36126F4}" type="pres">
      <dgm:prSet presAssocID="{E3CA06AB-650A-4CBC-B9C5-DCFC92FCC0B5}" presName="conn2-1" presStyleLbl="parChTrans1D2" presStyleIdx="1" presStyleCnt="2"/>
      <dgm:spPr/>
    </dgm:pt>
    <dgm:pt modelId="{E3BC2AB0-A3AB-42E4-8D45-700BCA8DAE52}" type="pres">
      <dgm:prSet presAssocID="{E3CA06AB-650A-4CBC-B9C5-DCFC92FCC0B5}" presName="connTx" presStyleLbl="parChTrans1D2" presStyleIdx="1" presStyleCnt="2"/>
      <dgm:spPr/>
    </dgm:pt>
    <dgm:pt modelId="{3DA4A400-D3BA-4529-979E-9B44A908DDFC}" type="pres">
      <dgm:prSet presAssocID="{D3869FBD-80A6-4D71-A7E5-CC37EF06D1AB}" presName="root2" presStyleCnt="0"/>
      <dgm:spPr/>
    </dgm:pt>
    <dgm:pt modelId="{A0E9A587-C82C-4993-A876-3F87A5618F76}" type="pres">
      <dgm:prSet presAssocID="{D3869FBD-80A6-4D71-A7E5-CC37EF06D1AB}" presName="LevelTwoTextNode" presStyleLbl="node2" presStyleIdx="1" presStyleCnt="2">
        <dgm:presLayoutVars>
          <dgm:chPref val="3"/>
        </dgm:presLayoutVars>
      </dgm:prSet>
      <dgm:spPr/>
    </dgm:pt>
    <dgm:pt modelId="{6D36F109-BB8F-400F-B86B-88C1FDE46445}" type="pres">
      <dgm:prSet presAssocID="{D3869FBD-80A6-4D71-A7E5-CC37EF06D1AB}" presName="level3hierChild" presStyleCnt="0"/>
      <dgm:spPr/>
    </dgm:pt>
    <dgm:pt modelId="{A3CDF955-3BA9-4367-B9B5-7038ABB6ADEB}" type="pres">
      <dgm:prSet presAssocID="{B4467A1E-3276-4A45-B81F-C2DF77A3AB54}" presName="conn2-1" presStyleLbl="parChTrans1D3" presStyleIdx="2" presStyleCnt="4"/>
      <dgm:spPr/>
    </dgm:pt>
    <dgm:pt modelId="{06B822DC-432D-4E33-8040-482A4401F7D8}" type="pres">
      <dgm:prSet presAssocID="{B4467A1E-3276-4A45-B81F-C2DF77A3AB54}" presName="connTx" presStyleLbl="parChTrans1D3" presStyleIdx="2" presStyleCnt="4"/>
      <dgm:spPr/>
    </dgm:pt>
    <dgm:pt modelId="{39A1CEF4-441B-403D-9982-EBDE95B23D17}" type="pres">
      <dgm:prSet presAssocID="{9DE7158B-B1E0-4217-B820-57ED07219256}" presName="root2" presStyleCnt="0"/>
      <dgm:spPr/>
    </dgm:pt>
    <dgm:pt modelId="{9AF453EE-C255-4137-BBE0-3BC38B888003}" type="pres">
      <dgm:prSet presAssocID="{9DE7158B-B1E0-4217-B820-57ED07219256}" presName="LevelTwoTextNode" presStyleLbl="node3" presStyleIdx="2" presStyleCnt="4">
        <dgm:presLayoutVars>
          <dgm:chPref val="3"/>
        </dgm:presLayoutVars>
      </dgm:prSet>
      <dgm:spPr/>
    </dgm:pt>
    <dgm:pt modelId="{6FC6F595-34B0-4805-9FE0-0268EE166D99}" type="pres">
      <dgm:prSet presAssocID="{9DE7158B-B1E0-4217-B820-57ED07219256}" presName="level3hierChild" presStyleCnt="0"/>
      <dgm:spPr/>
    </dgm:pt>
    <dgm:pt modelId="{6BC92E36-209C-4AC6-85E3-B7327C2B335D}" type="pres">
      <dgm:prSet presAssocID="{50973874-1FC4-4C47-8477-D85FA2865A02}" presName="conn2-1" presStyleLbl="parChTrans1D4" presStyleIdx="0" presStyleCnt="3"/>
      <dgm:spPr/>
    </dgm:pt>
    <dgm:pt modelId="{E660F666-01D1-4056-84FA-341B6B8A8691}" type="pres">
      <dgm:prSet presAssocID="{50973874-1FC4-4C47-8477-D85FA2865A02}" presName="connTx" presStyleLbl="parChTrans1D4" presStyleIdx="0" presStyleCnt="3"/>
      <dgm:spPr/>
    </dgm:pt>
    <dgm:pt modelId="{D59BE6B6-89C8-4E8B-A1B5-23DE89C7D92E}" type="pres">
      <dgm:prSet presAssocID="{835B93FE-47BB-4186-B192-4FC4CB1CC2BD}" presName="root2" presStyleCnt="0"/>
      <dgm:spPr/>
    </dgm:pt>
    <dgm:pt modelId="{593B84D7-189F-490B-8407-988EBE427B9D}" type="pres">
      <dgm:prSet presAssocID="{835B93FE-47BB-4186-B192-4FC4CB1CC2BD}" presName="LevelTwoTextNode" presStyleLbl="node4" presStyleIdx="0" presStyleCnt="3">
        <dgm:presLayoutVars>
          <dgm:chPref val="3"/>
        </dgm:presLayoutVars>
      </dgm:prSet>
      <dgm:spPr/>
    </dgm:pt>
    <dgm:pt modelId="{F9FFF514-CB07-499B-8BE9-42652B7B2BD2}" type="pres">
      <dgm:prSet presAssocID="{835B93FE-47BB-4186-B192-4FC4CB1CC2BD}" presName="level3hierChild" presStyleCnt="0"/>
      <dgm:spPr/>
    </dgm:pt>
    <dgm:pt modelId="{3BBC8F28-0B80-4085-A6FE-A7F5B45EA837}" type="pres">
      <dgm:prSet presAssocID="{1C064EFC-6C79-4F74-9A66-C7988A4A2667}" presName="conn2-1" presStyleLbl="parChTrans1D4" presStyleIdx="1" presStyleCnt="3"/>
      <dgm:spPr/>
    </dgm:pt>
    <dgm:pt modelId="{7A206F9E-D804-4CFE-8B0E-4CC0D84C08B0}" type="pres">
      <dgm:prSet presAssocID="{1C064EFC-6C79-4F74-9A66-C7988A4A2667}" presName="connTx" presStyleLbl="parChTrans1D4" presStyleIdx="1" presStyleCnt="3"/>
      <dgm:spPr/>
    </dgm:pt>
    <dgm:pt modelId="{BF76569E-97F3-4F19-ABDF-784CB024E500}" type="pres">
      <dgm:prSet presAssocID="{CA94F808-668D-4337-A102-A2002F4C0B9E}" presName="root2" presStyleCnt="0"/>
      <dgm:spPr/>
    </dgm:pt>
    <dgm:pt modelId="{B21ABBE2-4E06-421A-B5AC-B02575577665}" type="pres">
      <dgm:prSet presAssocID="{CA94F808-668D-4337-A102-A2002F4C0B9E}" presName="LevelTwoTextNode" presStyleLbl="node4" presStyleIdx="1" presStyleCnt="3">
        <dgm:presLayoutVars>
          <dgm:chPref val="3"/>
        </dgm:presLayoutVars>
      </dgm:prSet>
      <dgm:spPr/>
    </dgm:pt>
    <dgm:pt modelId="{A6046133-1811-4070-B7B7-470C8C0ADE9F}" type="pres">
      <dgm:prSet presAssocID="{CA94F808-668D-4337-A102-A2002F4C0B9E}" presName="level3hierChild" presStyleCnt="0"/>
      <dgm:spPr/>
    </dgm:pt>
    <dgm:pt modelId="{C8E2C151-C0B8-427C-AA1F-ADC2D3E57B01}" type="pres">
      <dgm:prSet presAssocID="{30499333-1505-4165-BCAD-5D6CFA96DC59}" presName="conn2-1" presStyleLbl="parChTrans1D3" presStyleIdx="3" presStyleCnt="4"/>
      <dgm:spPr/>
    </dgm:pt>
    <dgm:pt modelId="{04711389-B749-450A-AAEF-6E1F76F08100}" type="pres">
      <dgm:prSet presAssocID="{30499333-1505-4165-BCAD-5D6CFA96DC59}" presName="connTx" presStyleLbl="parChTrans1D3" presStyleIdx="3" presStyleCnt="4"/>
      <dgm:spPr/>
    </dgm:pt>
    <dgm:pt modelId="{A537FB94-2F7A-480C-A869-0772046841A5}" type="pres">
      <dgm:prSet presAssocID="{23E89233-FCFA-4E79-892C-92A0EFE8115D}" presName="root2" presStyleCnt="0"/>
      <dgm:spPr/>
    </dgm:pt>
    <dgm:pt modelId="{9EF9791A-761F-41B5-A24F-1B5D8F8F4CF6}" type="pres">
      <dgm:prSet presAssocID="{23E89233-FCFA-4E79-892C-92A0EFE8115D}" presName="LevelTwoTextNode" presStyleLbl="node3" presStyleIdx="3" presStyleCnt="4">
        <dgm:presLayoutVars>
          <dgm:chPref val="3"/>
        </dgm:presLayoutVars>
      </dgm:prSet>
      <dgm:spPr/>
    </dgm:pt>
    <dgm:pt modelId="{6E9CB76F-1328-4AD0-8F7B-184A792DF718}" type="pres">
      <dgm:prSet presAssocID="{23E89233-FCFA-4E79-892C-92A0EFE8115D}" presName="level3hierChild" presStyleCnt="0"/>
      <dgm:spPr/>
    </dgm:pt>
    <dgm:pt modelId="{BF0AEC1F-11BB-4AA2-8630-7D9E59CBE2CC}" type="pres">
      <dgm:prSet presAssocID="{59AFB673-52AF-458F-89D6-D636202DE45C}" presName="conn2-1" presStyleLbl="parChTrans1D4" presStyleIdx="2" presStyleCnt="3"/>
      <dgm:spPr/>
    </dgm:pt>
    <dgm:pt modelId="{665C2DAB-FDE6-4A49-B27E-36DE4C3D53E6}" type="pres">
      <dgm:prSet presAssocID="{59AFB673-52AF-458F-89D6-D636202DE45C}" presName="connTx" presStyleLbl="parChTrans1D4" presStyleIdx="2" presStyleCnt="3"/>
      <dgm:spPr/>
    </dgm:pt>
    <dgm:pt modelId="{A67FDEBE-40D9-437E-9455-E3CACA81964D}" type="pres">
      <dgm:prSet presAssocID="{046309B4-BB19-4485-90ED-BF5EA642A1D7}" presName="root2" presStyleCnt="0"/>
      <dgm:spPr/>
    </dgm:pt>
    <dgm:pt modelId="{F09F4C5C-4C8A-45B0-A5AD-6A861F2785A8}" type="pres">
      <dgm:prSet presAssocID="{046309B4-BB19-4485-90ED-BF5EA642A1D7}" presName="LevelTwoTextNode" presStyleLbl="node4" presStyleIdx="2" presStyleCnt="3">
        <dgm:presLayoutVars>
          <dgm:chPref val="3"/>
        </dgm:presLayoutVars>
      </dgm:prSet>
      <dgm:spPr/>
    </dgm:pt>
    <dgm:pt modelId="{DA361640-4133-45E1-88A6-385581B67298}" type="pres">
      <dgm:prSet presAssocID="{046309B4-BB19-4485-90ED-BF5EA642A1D7}" presName="level3hierChild" presStyleCnt="0"/>
      <dgm:spPr/>
    </dgm:pt>
  </dgm:ptLst>
  <dgm:cxnLst>
    <dgm:cxn modelId="{9A692B01-675C-4F00-8272-0F6F242D30DE}" srcId="{D3869FBD-80A6-4D71-A7E5-CC37EF06D1AB}" destId="{23E89233-FCFA-4E79-892C-92A0EFE8115D}" srcOrd="1" destOrd="0" parTransId="{30499333-1505-4165-BCAD-5D6CFA96DC59}" sibTransId="{25B8F509-85D9-4424-B32A-AE0A2120A72D}"/>
    <dgm:cxn modelId="{D4832B0A-91E6-4EBB-AEA4-05CE75FB07DC}" type="presOf" srcId="{50973874-1FC4-4C47-8477-D85FA2865A02}" destId="{E660F666-01D1-4056-84FA-341B6B8A8691}" srcOrd="1" destOrd="0" presId="urn:microsoft.com/office/officeart/2005/8/layout/hierarchy2#1"/>
    <dgm:cxn modelId="{3F989E18-D0AB-45EF-A9A1-B481B7F7CFFC}" type="presOf" srcId="{F2C9177E-685E-4E29-93E6-8E60C8CC1785}" destId="{261A0F45-D806-42CF-B6EE-B3D362BF32B6}" srcOrd="0" destOrd="0" presId="urn:microsoft.com/office/officeart/2005/8/layout/hierarchy2#1"/>
    <dgm:cxn modelId="{90024B24-7376-4875-ACD6-EA33B52AF603}" type="presOf" srcId="{CA94F808-668D-4337-A102-A2002F4C0B9E}" destId="{B21ABBE2-4E06-421A-B5AC-B02575577665}" srcOrd="0" destOrd="0" presId="urn:microsoft.com/office/officeart/2005/8/layout/hierarchy2#1"/>
    <dgm:cxn modelId="{5A3E602E-282C-4F6D-9D67-1651C1436576}" srcId="{177DC60F-0852-4B47-9118-46FA3EAE3FA0}" destId="{3AC140FD-9FB6-4AE0-839A-2D6B0E029AAD}" srcOrd="0" destOrd="0" parTransId="{2462F7E7-179C-4DC8-AFB5-1B0BC69E6375}" sibTransId="{3ECD51CD-C929-4948-8297-114A0D1CB506}"/>
    <dgm:cxn modelId="{E829DB30-1FB6-4796-A8C1-B37CCBD09854}" type="presOf" srcId="{1C064EFC-6C79-4F74-9A66-C7988A4A2667}" destId="{7A206F9E-D804-4CFE-8B0E-4CC0D84C08B0}" srcOrd="1" destOrd="0" presId="urn:microsoft.com/office/officeart/2005/8/layout/hierarchy2#1"/>
    <dgm:cxn modelId="{3C811835-3C49-4C87-B9A1-229EB6CBAA6D}" type="presOf" srcId="{046309B4-BB19-4485-90ED-BF5EA642A1D7}" destId="{F09F4C5C-4C8A-45B0-A5AD-6A861F2785A8}" srcOrd="0" destOrd="0" presId="urn:microsoft.com/office/officeart/2005/8/layout/hierarchy2#1"/>
    <dgm:cxn modelId="{86B2A438-6DC4-476B-A33F-5B33A1D653F1}" type="presOf" srcId="{59AFB673-52AF-458F-89D6-D636202DE45C}" destId="{BF0AEC1F-11BB-4AA2-8630-7D9E59CBE2CC}" srcOrd="0" destOrd="0" presId="urn:microsoft.com/office/officeart/2005/8/layout/hierarchy2#1"/>
    <dgm:cxn modelId="{6E1BB561-AF3A-40AD-B54F-6FA44F7860B0}" type="presOf" srcId="{2462F7E7-179C-4DC8-AFB5-1B0BC69E6375}" destId="{40A067CE-D9A2-4EC1-A11A-36062C0BFA91}" srcOrd="1" destOrd="0" presId="urn:microsoft.com/office/officeart/2005/8/layout/hierarchy2#1"/>
    <dgm:cxn modelId="{ADF96544-9FA1-4B46-AFC6-BE3114F4488B}" srcId="{23E89233-FCFA-4E79-892C-92A0EFE8115D}" destId="{046309B4-BB19-4485-90ED-BF5EA642A1D7}" srcOrd="0" destOrd="0" parTransId="{59AFB673-52AF-458F-89D6-D636202DE45C}" sibTransId="{89B7FCF5-E8D4-407D-8188-4349E5164F03}"/>
    <dgm:cxn modelId="{C36EBD47-C1A8-419C-A02B-B9A9CA1FB7D8}" type="presOf" srcId="{4D60B0B4-191E-4689-B775-4F9765B314A4}" destId="{1E79BD5C-14A9-4520-BF85-D7AB7B0446C2}" srcOrd="1" destOrd="0" presId="urn:microsoft.com/office/officeart/2005/8/layout/hierarchy2#1"/>
    <dgm:cxn modelId="{6B5D4D6A-3B26-409B-8C7F-D8947A141653}" type="presOf" srcId="{835B93FE-47BB-4186-B192-4FC4CB1CC2BD}" destId="{593B84D7-189F-490B-8407-988EBE427B9D}" srcOrd="0" destOrd="0" presId="urn:microsoft.com/office/officeart/2005/8/layout/hierarchy2#1"/>
    <dgm:cxn modelId="{A9DCAB6E-27B0-4D7C-82D4-CF032E7440D1}" srcId="{3AC140FD-9FB6-4AE0-839A-2D6B0E029AAD}" destId="{6D982196-C25D-4305-B0B1-5B36469E6BC3}" srcOrd="0" destOrd="0" parTransId="{A84DA248-8FB6-4C5D-BAC7-E8089E172866}" sibTransId="{E8E0F06D-CCF0-4B76-A4D6-10846FF1C1D8}"/>
    <dgm:cxn modelId="{21965253-D4A2-4860-910E-5C9D5D40518C}" type="presOf" srcId="{30499333-1505-4165-BCAD-5D6CFA96DC59}" destId="{C8E2C151-C0B8-427C-AA1F-ADC2D3E57B01}" srcOrd="0" destOrd="0" presId="urn:microsoft.com/office/officeart/2005/8/layout/hierarchy2#1"/>
    <dgm:cxn modelId="{029D627A-2575-4E3B-ADC5-66FD2C046EA5}" type="presOf" srcId="{2462F7E7-179C-4DC8-AFB5-1B0BC69E6375}" destId="{E2D87006-F5A7-4018-BA69-5668C42E42EB}" srcOrd="0" destOrd="0" presId="urn:microsoft.com/office/officeart/2005/8/layout/hierarchy2#1"/>
    <dgm:cxn modelId="{825AC284-EFFE-45BF-935E-12B25FD8D5DE}" type="presOf" srcId="{A84DA248-8FB6-4C5D-BAC7-E8089E172866}" destId="{2166FE1F-C4C7-4A6A-A245-4D05793FE3DD}" srcOrd="1" destOrd="0" presId="urn:microsoft.com/office/officeart/2005/8/layout/hierarchy2#1"/>
    <dgm:cxn modelId="{D86CF084-D35B-42BE-A2BD-A79683EBC0F3}" type="presOf" srcId="{D0ED201F-2BAD-4CD0-9E0E-3BA7DD36F3CF}" destId="{4522863F-7404-483A-9D18-E57652EECC9D}" srcOrd="0" destOrd="0" presId="urn:microsoft.com/office/officeart/2005/8/layout/hierarchy2#1"/>
    <dgm:cxn modelId="{2EB22289-6B68-4F10-9AC3-C560F3534A15}" type="presOf" srcId="{E3CA06AB-650A-4CBC-B9C5-DCFC92FCC0B5}" destId="{E3BC2AB0-A3AB-42E4-8D45-700BCA8DAE52}" srcOrd="1" destOrd="0" presId="urn:microsoft.com/office/officeart/2005/8/layout/hierarchy2#1"/>
    <dgm:cxn modelId="{5C0AC589-518B-4E42-B75A-ACF6B1D7241F}" type="presOf" srcId="{3AC140FD-9FB6-4AE0-839A-2D6B0E029AAD}" destId="{E16EFB76-83B1-48AC-B890-59706831F9AD}" srcOrd="0" destOrd="0" presId="urn:microsoft.com/office/officeart/2005/8/layout/hierarchy2#1"/>
    <dgm:cxn modelId="{1532CF8B-8F77-4272-9B7D-262E45F00C93}" srcId="{3AC140FD-9FB6-4AE0-839A-2D6B0E029AAD}" destId="{F2C9177E-685E-4E29-93E6-8E60C8CC1785}" srcOrd="1" destOrd="0" parTransId="{4D60B0B4-191E-4689-B775-4F9765B314A4}" sibTransId="{A1CE694B-4BCA-447F-8E16-0D6A1E933325}"/>
    <dgm:cxn modelId="{355EFF94-308E-45AC-92FC-8FC17489EB80}" type="presOf" srcId="{B4467A1E-3276-4A45-B81F-C2DF77A3AB54}" destId="{06B822DC-432D-4E33-8040-482A4401F7D8}" srcOrd="1" destOrd="0" presId="urn:microsoft.com/office/officeart/2005/8/layout/hierarchy2#1"/>
    <dgm:cxn modelId="{6A575196-AB22-4804-8287-8417B8DE6FB9}" type="presOf" srcId="{E3CA06AB-650A-4CBC-B9C5-DCFC92FCC0B5}" destId="{C98B2595-3B9A-4F60-A4C9-9BEDF36126F4}" srcOrd="0" destOrd="0" presId="urn:microsoft.com/office/officeart/2005/8/layout/hierarchy2#1"/>
    <dgm:cxn modelId="{2B47A899-F922-41DD-A1C1-CF592AE7B967}" type="presOf" srcId="{6D982196-C25D-4305-B0B1-5B36469E6BC3}" destId="{EE9958A3-7F1D-4354-AFD6-6504DB8036DA}" srcOrd="0" destOrd="0" presId="urn:microsoft.com/office/officeart/2005/8/layout/hierarchy2#1"/>
    <dgm:cxn modelId="{A24EC19B-1D02-4B24-9C15-22E377F956D1}" srcId="{D3869FBD-80A6-4D71-A7E5-CC37EF06D1AB}" destId="{9DE7158B-B1E0-4217-B820-57ED07219256}" srcOrd="0" destOrd="0" parTransId="{B4467A1E-3276-4A45-B81F-C2DF77A3AB54}" sibTransId="{D2874ADB-A7A8-4BD8-B3C9-F6391FCD5E09}"/>
    <dgm:cxn modelId="{26F905A2-B9B5-4410-AF78-8494A555F820}" srcId="{9DE7158B-B1E0-4217-B820-57ED07219256}" destId="{CA94F808-668D-4337-A102-A2002F4C0B9E}" srcOrd="1" destOrd="0" parTransId="{1C064EFC-6C79-4F74-9A66-C7988A4A2667}" sibTransId="{A0D2B552-527E-49DD-B1AC-3C1B2182D929}"/>
    <dgm:cxn modelId="{BE4EC4A6-858C-4D6F-983E-1F2B8FF35F4B}" srcId="{177DC60F-0852-4B47-9118-46FA3EAE3FA0}" destId="{D3869FBD-80A6-4D71-A7E5-CC37EF06D1AB}" srcOrd="1" destOrd="0" parTransId="{E3CA06AB-650A-4CBC-B9C5-DCFC92FCC0B5}" sibTransId="{124C83DA-CB87-412E-971C-9E4492CF3ACF}"/>
    <dgm:cxn modelId="{354FCCB1-565A-4DB8-BFFA-E4928CF70520}" type="presOf" srcId="{D3869FBD-80A6-4D71-A7E5-CC37EF06D1AB}" destId="{A0E9A587-C82C-4993-A876-3F87A5618F76}" srcOrd="0" destOrd="0" presId="urn:microsoft.com/office/officeart/2005/8/layout/hierarchy2#1"/>
    <dgm:cxn modelId="{C40910B4-6B15-4598-88D2-084BA630F833}" type="presOf" srcId="{23E89233-FCFA-4E79-892C-92A0EFE8115D}" destId="{9EF9791A-761F-41B5-A24F-1B5D8F8F4CF6}" srcOrd="0" destOrd="0" presId="urn:microsoft.com/office/officeart/2005/8/layout/hierarchy2#1"/>
    <dgm:cxn modelId="{7DD538C1-7756-4713-9ABF-FBD553AC30DE}" type="presOf" srcId="{A84DA248-8FB6-4C5D-BAC7-E8089E172866}" destId="{0A4B97E1-E38D-4744-8B00-5A8839CB2C88}" srcOrd="0" destOrd="0" presId="urn:microsoft.com/office/officeart/2005/8/layout/hierarchy2#1"/>
    <dgm:cxn modelId="{E08E84C1-AEC4-4E12-8AA0-969BC5C0174C}" type="presOf" srcId="{1C064EFC-6C79-4F74-9A66-C7988A4A2667}" destId="{3BBC8F28-0B80-4085-A6FE-A7F5B45EA837}" srcOrd="0" destOrd="0" presId="urn:microsoft.com/office/officeart/2005/8/layout/hierarchy2#1"/>
    <dgm:cxn modelId="{F7F64FCA-AF05-4C08-87C7-2BDB88D3CCBC}" srcId="{D0ED201F-2BAD-4CD0-9E0E-3BA7DD36F3CF}" destId="{177DC60F-0852-4B47-9118-46FA3EAE3FA0}" srcOrd="0" destOrd="0" parTransId="{034E02B6-0657-486A-9FC9-C38D1527565E}" sibTransId="{0A0E8134-E017-40F6-AF1A-0847F9F3B890}"/>
    <dgm:cxn modelId="{B0AC23D4-8636-40B3-9FF9-64063F827F68}" srcId="{9DE7158B-B1E0-4217-B820-57ED07219256}" destId="{835B93FE-47BB-4186-B192-4FC4CB1CC2BD}" srcOrd="0" destOrd="0" parTransId="{50973874-1FC4-4C47-8477-D85FA2865A02}" sibTransId="{7DBE4870-0097-4065-9C8E-D77A38157B22}"/>
    <dgm:cxn modelId="{7521F2DE-E080-4C81-A43B-4D43291D7D59}" type="presOf" srcId="{4D60B0B4-191E-4689-B775-4F9765B314A4}" destId="{E8D867D7-4D00-4CE2-8055-B33E7B6FBA33}" srcOrd="0" destOrd="0" presId="urn:microsoft.com/office/officeart/2005/8/layout/hierarchy2#1"/>
    <dgm:cxn modelId="{11842CE3-8DF8-4AD1-BB1F-95AE633DB6DA}" type="presOf" srcId="{30499333-1505-4165-BCAD-5D6CFA96DC59}" destId="{04711389-B749-450A-AAEF-6E1F76F08100}" srcOrd="1" destOrd="0" presId="urn:microsoft.com/office/officeart/2005/8/layout/hierarchy2#1"/>
    <dgm:cxn modelId="{439A3CEF-4FE6-4CA7-BF96-54656D031071}" type="presOf" srcId="{59AFB673-52AF-458F-89D6-D636202DE45C}" destId="{665C2DAB-FDE6-4A49-B27E-36DE4C3D53E6}" srcOrd="1" destOrd="0" presId="urn:microsoft.com/office/officeart/2005/8/layout/hierarchy2#1"/>
    <dgm:cxn modelId="{0C8E71F0-E0D0-4888-8448-640F0B133BFB}" type="presOf" srcId="{B4467A1E-3276-4A45-B81F-C2DF77A3AB54}" destId="{A3CDF955-3BA9-4367-B9B5-7038ABB6ADEB}" srcOrd="0" destOrd="0" presId="urn:microsoft.com/office/officeart/2005/8/layout/hierarchy2#1"/>
    <dgm:cxn modelId="{63FB5EF7-9999-4725-A972-3AE8DEF563D4}" type="presOf" srcId="{9DE7158B-B1E0-4217-B820-57ED07219256}" destId="{9AF453EE-C255-4137-BBE0-3BC38B888003}" srcOrd="0" destOrd="0" presId="urn:microsoft.com/office/officeart/2005/8/layout/hierarchy2#1"/>
    <dgm:cxn modelId="{537FBDFA-B0F0-4FBB-92D4-6F5CEDA80DE9}" type="presOf" srcId="{177DC60F-0852-4B47-9118-46FA3EAE3FA0}" destId="{093A067A-113E-4F01-91C6-1F50D61255E1}" srcOrd="0" destOrd="0" presId="urn:microsoft.com/office/officeart/2005/8/layout/hierarchy2#1"/>
    <dgm:cxn modelId="{E57A9EFD-A59F-4AA7-98C1-C82CC01C6F22}" type="presOf" srcId="{50973874-1FC4-4C47-8477-D85FA2865A02}" destId="{6BC92E36-209C-4AC6-85E3-B7327C2B335D}" srcOrd="0" destOrd="0" presId="urn:microsoft.com/office/officeart/2005/8/layout/hierarchy2#1"/>
    <dgm:cxn modelId="{F78E30AB-8914-49A3-9B8C-08F9611E23AE}" type="presParOf" srcId="{4522863F-7404-483A-9D18-E57652EECC9D}" destId="{89D6E5AA-9889-42AF-A95E-2A3F427821BA}" srcOrd="0" destOrd="0" presId="urn:microsoft.com/office/officeart/2005/8/layout/hierarchy2#1"/>
    <dgm:cxn modelId="{8707C826-0730-465C-906C-739C4C57EA02}" type="presParOf" srcId="{89D6E5AA-9889-42AF-A95E-2A3F427821BA}" destId="{093A067A-113E-4F01-91C6-1F50D61255E1}" srcOrd="0" destOrd="0" presId="urn:microsoft.com/office/officeart/2005/8/layout/hierarchy2#1"/>
    <dgm:cxn modelId="{C86B5BC3-64C6-4F9D-BA9D-2FFC8C84596A}" type="presParOf" srcId="{89D6E5AA-9889-42AF-A95E-2A3F427821BA}" destId="{4D2B661B-8A30-4EFD-A962-2DDA1053D902}" srcOrd="1" destOrd="0" presId="urn:microsoft.com/office/officeart/2005/8/layout/hierarchy2#1"/>
    <dgm:cxn modelId="{EAFC6DFE-661E-47A3-96FE-E649EB0440CE}" type="presParOf" srcId="{4D2B661B-8A30-4EFD-A962-2DDA1053D902}" destId="{E2D87006-F5A7-4018-BA69-5668C42E42EB}" srcOrd="0" destOrd="0" presId="urn:microsoft.com/office/officeart/2005/8/layout/hierarchy2#1"/>
    <dgm:cxn modelId="{89BA078C-B4BB-4898-8D68-7E47A30F3500}" type="presParOf" srcId="{E2D87006-F5A7-4018-BA69-5668C42E42EB}" destId="{40A067CE-D9A2-4EC1-A11A-36062C0BFA91}" srcOrd="0" destOrd="0" presId="urn:microsoft.com/office/officeart/2005/8/layout/hierarchy2#1"/>
    <dgm:cxn modelId="{6E166E91-BE77-4FC1-9379-708594A2B7C6}" type="presParOf" srcId="{4D2B661B-8A30-4EFD-A962-2DDA1053D902}" destId="{EE7C33DA-52C3-44C9-A5EF-1E398F1810C7}" srcOrd="1" destOrd="0" presId="urn:microsoft.com/office/officeart/2005/8/layout/hierarchy2#1"/>
    <dgm:cxn modelId="{9BF9A8BF-1273-4A28-8C81-3376FADBA426}" type="presParOf" srcId="{EE7C33DA-52C3-44C9-A5EF-1E398F1810C7}" destId="{E16EFB76-83B1-48AC-B890-59706831F9AD}" srcOrd="0" destOrd="0" presId="urn:microsoft.com/office/officeart/2005/8/layout/hierarchy2#1"/>
    <dgm:cxn modelId="{31E8DE2E-BF20-4549-B4F3-578A58FC67DA}" type="presParOf" srcId="{EE7C33DA-52C3-44C9-A5EF-1E398F1810C7}" destId="{DFBEA79F-A1DC-4118-8272-7EB1BA19A65F}" srcOrd="1" destOrd="0" presId="urn:microsoft.com/office/officeart/2005/8/layout/hierarchy2#1"/>
    <dgm:cxn modelId="{EA46986A-CE60-47E0-A485-9785A89E3338}" type="presParOf" srcId="{DFBEA79F-A1DC-4118-8272-7EB1BA19A65F}" destId="{0A4B97E1-E38D-4744-8B00-5A8839CB2C88}" srcOrd="0" destOrd="0" presId="urn:microsoft.com/office/officeart/2005/8/layout/hierarchy2#1"/>
    <dgm:cxn modelId="{D56581E8-3261-40FC-AD48-0EDE408F9FAF}" type="presParOf" srcId="{0A4B97E1-E38D-4744-8B00-5A8839CB2C88}" destId="{2166FE1F-C4C7-4A6A-A245-4D05793FE3DD}" srcOrd="0" destOrd="0" presId="urn:microsoft.com/office/officeart/2005/8/layout/hierarchy2#1"/>
    <dgm:cxn modelId="{1B778925-99A3-4764-B8D8-EAA9208A1EE0}" type="presParOf" srcId="{DFBEA79F-A1DC-4118-8272-7EB1BA19A65F}" destId="{46F62C61-1FCC-4E66-A404-70BBEA611F82}" srcOrd="1" destOrd="0" presId="urn:microsoft.com/office/officeart/2005/8/layout/hierarchy2#1"/>
    <dgm:cxn modelId="{B06044ED-816F-43B3-98E8-D539D852DF47}" type="presParOf" srcId="{46F62C61-1FCC-4E66-A404-70BBEA611F82}" destId="{EE9958A3-7F1D-4354-AFD6-6504DB8036DA}" srcOrd="0" destOrd="0" presId="urn:microsoft.com/office/officeart/2005/8/layout/hierarchy2#1"/>
    <dgm:cxn modelId="{0510A370-92C9-4EE3-A6A3-C5F4B339F15D}" type="presParOf" srcId="{46F62C61-1FCC-4E66-A404-70BBEA611F82}" destId="{DB458E02-B5C0-440E-BF56-5D32A3A286F1}" srcOrd="1" destOrd="0" presId="urn:microsoft.com/office/officeart/2005/8/layout/hierarchy2#1"/>
    <dgm:cxn modelId="{D3E90957-50DA-4338-965C-7677DA947FD1}" type="presParOf" srcId="{DFBEA79F-A1DC-4118-8272-7EB1BA19A65F}" destId="{E8D867D7-4D00-4CE2-8055-B33E7B6FBA33}" srcOrd="2" destOrd="0" presId="urn:microsoft.com/office/officeart/2005/8/layout/hierarchy2#1"/>
    <dgm:cxn modelId="{229F01FB-A2E3-4D42-BBDA-441B1C4CA71C}" type="presParOf" srcId="{E8D867D7-4D00-4CE2-8055-B33E7B6FBA33}" destId="{1E79BD5C-14A9-4520-BF85-D7AB7B0446C2}" srcOrd="0" destOrd="0" presId="urn:microsoft.com/office/officeart/2005/8/layout/hierarchy2#1"/>
    <dgm:cxn modelId="{314D3B7D-7BB5-4965-AD51-EB66788456C8}" type="presParOf" srcId="{DFBEA79F-A1DC-4118-8272-7EB1BA19A65F}" destId="{0296FF80-A671-4357-A277-74AEC5BAC814}" srcOrd="3" destOrd="0" presId="urn:microsoft.com/office/officeart/2005/8/layout/hierarchy2#1"/>
    <dgm:cxn modelId="{6B420204-82A4-4B36-8D67-AEC5075844C1}" type="presParOf" srcId="{0296FF80-A671-4357-A277-74AEC5BAC814}" destId="{261A0F45-D806-42CF-B6EE-B3D362BF32B6}" srcOrd="0" destOrd="0" presId="urn:microsoft.com/office/officeart/2005/8/layout/hierarchy2#1"/>
    <dgm:cxn modelId="{58995055-159A-4398-B425-7ECA26F24DCF}" type="presParOf" srcId="{0296FF80-A671-4357-A277-74AEC5BAC814}" destId="{57AA60B0-FD58-4B94-A1E5-9A240E1580BC}" srcOrd="1" destOrd="0" presId="urn:microsoft.com/office/officeart/2005/8/layout/hierarchy2#1"/>
    <dgm:cxn modelId="{B3508ACA-8083-4728-B949-C5BD9D0D03CA}" type="presParOf" srcId="{4D2B661B-8A30-4EFD-A962-2DDA1053D902}" destId="{C98B2595-3B9A-4F60-A4C9-9BEDF36126F4}" srcOrd="2" destOrd="0" presId="urn:microsoft.com/office/officeart/2005/8/layout/hierarchy2#1"/>
    <dgm:cxn modelId="{80293935-1D62-44C7-A494-36A304322A0E}" type="presParOf" srcId="{C98B2595-3B9A-4F60-A4C9-9BEDF36126F4}" destId="{E3BC2AB0-A3AB-42E4-8D45-700BCA8DAE52}" srcOrd="0" destOrd="0" presId="urn:microsoft.com/office/officeart/2005/8/layout/hierarchy2#1"/>
    <dgm:cxn modelId="{3C0662F8-D8F1-4CCC-AE55-2B6CB186AC7A}" type="presParOf" srcId="{4D2B661B-8A30-4EFD-A962-2DDA1053D902}" destId="{3DA4A400-D3BA-4529-979E-9B44A908DDFC}" srcOrd="3" destOrd="0" presId="urn:microsoft.com/office/officeart/2005/8/layout/hierarchy2#1"/>
    <dgm:cxn modelId="{68986A07-F490-4010-96FB-34881B04274F}" type="presParOf" srcId="{3DA4A400-D3BA-4529-979E-9B44A908DDFC}" destId="{A0E9A587-C82C-4993-A876-3F87A5618F76}" srcOrd="0" destOrd="0" presId="urn:microsoft.com/office/officeart/2005/8/layout/hierarchy2#1"/>
    <dgm:cxn modelId="{72712D8D-8BA3-4143-ACE0-78E868EAF00C}" type="presParOf" srcId="{3DA4A400-D3BA-4529-979E-9B44A908DDFC}" destId="{6D36F109-BB8F-400F-B86B-88C1FDE46445}" srcOrd="1" destOrd="0" presId="urn:microsoft.com/office/officeart/2005/8/layout/hierarchy2#1"/>
    <dgm:cxn modelId="{AF33788C-7D4C-4539-95EE-6B09BBB116CF}" type="presParOf" srcId="{6D36F109-BB8F-400F-B86B-88C1FDE46445}" destId="{A3CDF955-3BA9-4367-B9B5-7038ABB6ADEB}" srcOrd="0" destOrd="0" presId="urn:microsoft.com/office/officeart/2005/8/layout/hierarchy2#1"/>
    <dgm:cxn modelId="{E3432450-9FCF-421F-99F3-A588CFCC341C}" type="presParOf" srcId="{A3CDF955-3BA9-4367-B9B5-7038ABB6ADEB}" destId="{06B822DC-432D-4E33-8040-482A4401F7D8}" srcOrd="0" destOrd="0" presId="urn:microsoft.com/office/officeart/2005/8/layout/hierarchy2#1"/>
    <dgm:cxn modelId="{CF96DDA1-A5BA-4BE8-95BE-F0364F806F63}" type="presParOf" srcId="{6D36F109-BB8F-400F-B86B-88C1FDE46445}" destId="{39A1CEF4-441B-403D-9982-EBDE95B23D17}" srcOrd="1" destOrd="0" presId="urn:microsoft.com/office/officeart/2005/8/layout/hierarchy2#1"/>
    <dgm:cxn modelId="{218E3150-EFBA-4258-BACD-49DF53599221}" type="presParOf" srcId="{39A1CEF4-441B-403D-9982-EBDE95B23D17}" destId="{9AF453EE-C255-4137-BBE0-3BC38B888003}" srcOrd="0" destOrd="0" presId="urn:microsoft.com/office/officeart/2005/8/layout/hierarchy2#1"/>
    <dgm:cxn modelId="{69A73E8B-E409-4808-A44B-31FF6ECAFBF6}" type="presParOf" srcId="{39A1CEF4-441B-403D-9982-EBDE95B23D17}" destId="{6FC6F595-34B0-4805-9FE0-0268EE166D99}" srcOrd="1" destOrd="0" presId="urn:microsoft.com/office/officeart/2005/8/layout/hierarchy2#1"/>
    <dgm:cxn modelId="{2C72DF7B-FB6B-46B3-8CE2-D8EF49A576B4}" type="presParOf" srcId="{6FC6F595-34B0-4805-9FE0-0268EE166D99}" destId="{6BC92E36-209C-4AC6-85E3-B7327C2B335D}" srcOrd="0" destOrd="0" presId="urn:microsoft.com/office/officeart/2005/8/layout/hierarchy2#1"/>
    <dgm:cxn modelId="{2D292BF0-11A3-4653-9279-6408C00ECE53}" type="presParOf" srcId="{6BC92E36-209C-4AC6-85E3-B7327C2B335D}" destId="{E660F666-01D1-4056-84FA-341B6B8A8691}" srcOrd="0" destOrd="0" presId="urn:microsoft.com/office/officeart/2005/8/layout/hierarchy2#1"/>
    <dgm:cxn modelId="{E39040AB-4156-4F5D-B0B4-C797794AB5FF}" type="presParOf" srcId="{6FC6F595-34B0-4805-9FE0-0268EE166D99}" destId="{D59BE6B6-89C8-4E8B-A1B5-23DE89C7D92E}" srcOrd="1" destOrd="0" presId="urn:microsoft.com/office/officeart/2005/8/layout/hierarchy2#1"/>
    <dgm:cxn modelId="{B5D74AC6-39F7-43D8-AE15-AA122C498B87}" type="presParOf" srcId="{D59BE6B6-89C8-4E8B-A1B5-23DE89C7D92E}" destId="{593B84D7-189F-490B-8407-988EBE427B9D}" srcOrd="0" destOrd="0" presId="urn:microsoft.com/office/officeart/2005/8/layout/hierarchy2#1"/>
    <dgm:cxn modelId="{0D2AC50A-9FF3-4172-9216-09751839038B}" type="presParOf" srcId="{D59BE6B6-89C8-4E8B-A1B5-23DE89C7D92E}" destId="{F9FFF514-CB07-499B-8BE9-42652B7B2BD2}" srcOrd="1" destOrd="0" presId="urn:microsoft.com/office/officeart/2005/8/layout/hierarchy2#1"/>
    <dgm:cxn modelId="{EE2F66F6-C5BE-41AF-9F44-5A9F34B2CE24}" type="presParOf" srcId="{6FC6F595-34B0-4805-9FE0-0268EE166D99}" destId="{3BBC8F28-0B80-4085-A6FE-A7F5B45EA837}" srcOrd="2" destOrd="0" presId="urn:microsoft.com/office/officeart/2005/8/layout/hierarchy2#1"/>
    <dgm:cxn modelId="{D22A19FA-2C8E-457E-8B96-79649E534858}" type="presParOf" srcId="{3BBC8F28-0B80-4085-A6FE-A7F5B45EA837}" destId="{7A206F9E-D804-4CFE-8B0E-4CC0D84C08B0}" srcOrd="0" destOrd="0" presId="urn:microsoft.com/office/officeart/2005/8/layout/hierarchy2#1"/>
    <dgm:cxn modelId="{83845214-F7AE-4688-BCBE-2C9D390D7610}" type="presParOf" srcId="{6FC6F595-34B0-4805-9FE0-0268EE166D99}" destId="{BF76569E-97F3-4F19-ABDF-784CB024E500}" srcOrd="3" destOrd="0" presId="urn:microsoft.com/office/officeart/2005/8/layout/hierarchy2#1"/>
    <dgm:cxn modelId="{324B5B8F-9B66-4D15-B068-B7C9D7A2AD5C}" type="presParOf" srcId="{BF76569E-97F3-4F19-ABDF-784CB024E500}" destId="{B21ABBE2-4E06-421A-B5AC-B02575577665}" srcOrd="0" destOrd="0" presId="urn:microsoft.com/office/officeart/2005/8/layout/hierarchy2#1"/>
    <dgm:cxn modelId="{0309F962-7FBD-4F3D-89DC-A8A9F362AE59}" type="presParOf" srcId="{BF76569E-97F3-4F19-ABDF-784CB024E500}" destId="{A6046133-1811-4070-B7B7-470C8C0ADE9F}" srcOrd="1" destOrd="0" presId="urn:microsoft.com/office/officeart/2005/8/layout/hierarchy2#1"/>
    <dgm:cxn modelId="{3748C806-DCCC-4E8A-84B3-1310E97621BF}" type="presParOf" srcId="{6D36F109-BB8F-400F-B86B-88C1FDE46445}" destId="{C8E2C151-C0B8-427C-AA1F-ADC2D3E57B01}" srcOrd="2" destOrd="0" presId="urn:microsoft.com/office/officeart/2005/8/layout/hierarchy2#1"/>
    <dgm:cxn modelId="{A0A321A9-D6E1-4F05-ABF4-90B2B6D40D80}" type="presParOf" srcId="{C8E2C151-C0B8-427C-AA1F-ADC2D3E57B01}" destId="{04711389-B749-450A-AAEF-6E1F76F08100}" srcOrd="0" destOrd="0" presId="urn:microsoft.com/office/officeart/2005/8/layout/hierarchy2#1"/>
    <dgm:cxn modelId="{046831D0-9550-4B18-8026-AF23857E3DBB}" type="presParOf" srcId="{6D36F109-BB8F-400F-B86B-88C1FDE46445}" destId="{A537FB94-2F7A-480C-A869-0772046841A5}" srcOrd="3" destOrd="0" presId="urn:microsoft.com/office/officeart/2005/8/layout/hierarchy2#1"/>
    <dgm:cxn modelId="{1ABCFCEA-B9A5-42C3-A58B-7825B02C7D03}" type="presParOf" srcId="{A537FB94-2F7A-480C-A869-0772046841A5}" destId="{9EF9791A-761F-41B5-A24F-1B5D8F8F4CF6}" srcOrd="0" destOrd="0" presId="urn:microsoft.com/office/officeart/2005/8/layout/hierarchy2#1"/>
    <dgm:cxn modelId="{952A8B4F-0F17-4906-B6F1-DD2D6D2DA4EB}" type="presParOf" srcId="{A537FB94-2F7A-480C-A869-0772046841A5}" destId="{6E9CB76F-1328-4AD0-8F7B-184A792DF718}" srcOrd="1" destOrd="0" presId="urn:microsoft.com/office/officeart/2005/8/layout/hierarchy2#1"/>
    <dgm:cxn modelId="{8A65D68E-1A0D-4061-9274-DB1F955FABB6}" type="presParOf" srcId="{6E9CB76F-1328-4AD0-8F7B-184A792DF718}" destId="{BF0AEC1F-11BB-4AA2-8630-7D9E59CBE2CC}" srcOrd="0" destOrd="0" presId="urn:microsoft.com/office/officeart/2005/8/layout/hierarchy2#1"/>
    <dgm:cxn modelId="{8F0CB61B-B58D-48AE-A0E4-A9690725805E}" type="presParOf" srcId="{BF0AEC1F-11BB-4AA2-8630-7D9E59CBE2CC}" destId="{665C2DAB-FDE6-4A49-B27E-36DE4C3D53E6}" srcOrd="0" destOrd="0" presId="urn:microsoft.com/office/officeart/2005/8/layout/hierarchy2#1"/>
    <dgm:cxn modelId="{FE5F3CC9-AB98-45E0-90FE-BD3DA4FEDA28}" type="presParOf" srcId="{6E9CB76F-1328-4AD0-8F7B-184A792DF718}" destId="{A67FDEBE-40D9-437E-9455-E3CACA81964D}" srcOrd="1" destOrd="0" presId="urn:microsoft.com/office/officeart/2005/8/layout/hierarchy2#1"/>
    <dgm:cxn modelId="{BD6E847F-B756-4432-819C-B28690C2A27D}" type="presParOf" srcId="{A67FDEBE-40D9-437E-9455-E3CACA81964D}" destId="{F09F4C5C-4C8A-45B0-A5AD-6A861F2785A8}" srcOrd="0" destOrd="0" presId="urn:microsoft.com/office/officeart/2005/8/layout/hierarchy2#1"/>
    <dgm:cxn modelId="{F28C6BA2-F921-425B-A2CA-D10D121A82F8}" type="presParOf" srcId="{A67FDEBE-40D9-437E-9455-E3CACA81964D}" destId="{DA361640-4133-45E1-88A6-385581B67298}" srcOrd="1" destOrd="0" presId="urn:microsoft.com/office/officeart/2005/8/layout/hierarchy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D6FD17-DDB8-49E9-8896-13372D3D8DCC}" type="doc">
      <dgm:prSet loTypeId="urn:microsoft.com/office/officeart/2008/layout/HorizontalMultiLevelHierarchy#1" loCatId="hierarchy" qsTypeId="urn:microsoft.com/office/officeart/2005/8/quickstyle/3d5#1" qsCatId="3D" csTypeId="urn:microsoft.com/office/officeart/2005/8/colors/accent1_2#1" csCatId="accent1" phldr="1"/>
      <dgm:spPr/>
      <dgm:t>
        <a:bodyPr/>
        <a:lstStyle/>
        <a:p>
          <a:endParaRPr lang="en-ID"/>
        </a:p>
      </dgm:t>
    </dgm:pt>
    <dgm:pt modelId="{E6E16698-5667-44F9-960F-FDA2EBDE891D}">
      <dgm:prSet phldrT="[Text]" custT="1"/>
      <dgm:spPr>
        <a:solidFill>
          <a:srgbClr val="1F4284"/>
        </a:solidFill>
      </dgm:spPr>
      <dgm:t>
        <a:bodyPr/>
        <a:lstStyle/>
        <a:p>
          <a:r>
            <a:rPr lang="en-US" sz="1800" b="1" dirty="0" err="1"/>
            <a:t>Dibuat</a:t>
          </a:r>
          <a:r>
            <a:rPr lang="en-US" sz="1800" b="1" dirty="0"/>
            <a:t> di </a:t>
          </a:r>
          <a:r>
            <a:rPr lang="en-US" sz="1800" b="1" dirty="0" err="1"/>
            <a:t>Dalam</a:t>
          </a:r>
          <a:r>
            <a:rPr lang="en-US" sz="1800" b="1" dirty="0"/>
            <a:t> Negeri</a:t>
          </a:r>
          <a:endParaRPr lang="en-ID" sz="1800" b="1" dirty="0"/>
        </a:p>
      </dgm:t>
    </dgm:pt>
    <dgm:pt modelId="{ABE91903-DBDD-4C2B-B939-73B200463E7B}" type="parTrans" cxnId="{96F03524-5B79-4F7D-A955-8C3A028B075F}">
      <dgm:prSet/>
      <dgm:spPr/>
      <dgm:t>
        <a:bodyPr/>
        <a:lstStyle/>
        <a:p>
          <a:endParaRPr lang="en-ID"/>
        </a:p>
      </dgm:t>
    </dgm:pt>
    <dgm:pt modelId="{3E785CF9-5642-4707-8DA7-A35DC5ED3B7D}" type="sibTrans" cxnId="{96F03524-5B79-4F7D-A955-8C3A028B075F}">
      <dgm:prSet/>
      <dgm:spPr/>
      <dgm:t>
        <a:bodyPr/>
        <a:lstStyle/>
        <a:p>
          <a:endParaRPr lang="en-ID"/>
        </a:p>
      </dgm:t>
    </dgm:pt>
    <dgm:pt modelId="{F67F8F65-6EE8-441A-8F98-9B263BEFCE67}">
      <dgm:prSet phldrT="[Text]" custT="1"/>
      <dgm:spPr>
        <a:solidFill>
          <a:srgbClr val="1F4284"/>
        </a:solidFill>
      </dgm:spPr>
      <dgm:t>
        <a:bodyPr/>
        <a:lstStyle/>
        <a:p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Dalam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FBA1F14-1B7B-489B-A319-D2E35EA59BA2}" type="parTrans" cxnId="{5F953729-374D-4C27-B368-30736DD15A20}">
      <dgm:prSet/>
      <dgm:spPr/>
      <dgm:t>
        <a:bodyPr/>
        <a:lstStyle/>
        <a:p>
          <a:endParaRPr lang="en-ID"/>
        </a:p>
      </dgm:t>
    </dgm:pt>
    <dgm:pt modelId="{BB63F4D7-DC60-4D29-9C32-64A89968F16D}" type="sibTrans" cxnId="{5F953729-374D-4C27-B368-30736DD15A20}">
      <dgm:prSet/>
      <dgm:spPr/>
      <dgm:t>
        <a:bodyPr/>
        <a:lstStyle/>
        <a:p>
          <a:endParaRPr lang="en-ID"/>
        </a:p>
      </dgm:t>
    </dgm:pt>
    <dgm:pt modelId="{58CEF3CE-8CB7-4BE1-A063-C27B4D856790}">
      <dgm:prSet phldrT="[Text]" custT="1"/>
      <dgm:spPr>
        <a:solidFill>
          <a:srgbClr val="1F4284"/>
        </a:solidFill>
      </dgm:spPr>
      <dgm:t>
        <a:bodyPr/>
        <a:lstStyle/>
        <a:p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Luar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dirty="0"/>
        </a:p>
      </dgm:t>
    </dgm:pt>
    <dgm:pt modelId="{18502BD0-B8BA-4E28-822A-E4400F974C4E}" type="parTrans" cxnId="{88EFBEDA-59AB-4458-B94C-5A350C2A339F}">
      <dgm:prSet/>
      <dgm:spPr/>
      <dgm:t>
        <a:bodyPr/>
        <a:lstStyle/>
        <a:p>
          <a:endParaRPr lang="en-ID"/>
        </a:p>
      </dgm:t>
    </dgm:pt>
    <dgm:pt modelId="{FE2541A8-9E10-4248-93A4-A7B431B3C03E}" type="sibTrans" cxnId="{88EFBEDA-59AB-4458-B94C-5A350C2A339F}">
      <dgm:prSet/>
      <dgm:spPr/>
      <dgm:t>
        <a:bodyPr/>
        <a:lstStyle/>
        <a:p>
          <a:endParaRPr lang="en-ID"/>
        </a:p>
      </dgm:t>
    </dgm:pt>
    <dgm:pt modelId="{6EC63F9A-FB8E-4268-8664-FB320470E7C0}">
      <dgm:prSet phldrT="[Text]" custT="1"/>
      <dgm:spPr>
        <a:solidFill>
          <a:srgbClr val="1F4284"/>
        </a:solidFill>
      </dgm:spPr>
      <dgm:t>
        <a:bodyPr/>
        <a:lstStyle/>
        <a:p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DN + LN</a:t>
          </a:r>
          <a:endParaRPr lang="en-ID" sz="1400" dirty="0"/>
        </a:p>
      </dgm:t>
    </dgm:pt>
    <dgm:pt modelId="{D63227F2-4C24-43E3-B162-968F89AAE38A}" type="parTrans" cxnId="{0D1E8900-5892-4D4B-AB53-C5434568A858}">
      <dgm:prSet/>
      <dgm:spPr/>
      <dgm:t>
        <a:bodyPr/>
        <a:lstStyle/>
        <a:p>
          <a:endParaRPr lang="en-ID"/>
        </a:p>
      </dgm:t>
    </dgm:pt>
    <dgm:pt modelId="{2D58C57D-C5A6-473D-9A44-7B82D8D91892}" type="sibTrans" cxnId="{0D1E8900-5892-4D4B-AB53-C5434568A858}">
      <dgm:prSet/>
      <dgm:spPr/>
      <dgm:t>
        <a:bodyPr/>
        <a:lstStyle/>
        <a:p>
          <a:endParaRPr lang="en-ID"/>
        </a:p>
      </dgm:t>
    </dgm:pt>
    <dgm:pt modelId="{854A37B6-4F75-47DF-A6D6-035E5B522700}">
      <dgm:prSet custT="1"/>
      <dgm:spPr>
        <a:solidFill>
          <a:srgbClr val="1F4284"/>
        </a:solidFill>
      </dgm:spPr>
      <dgm:t>
        <a:bodyPr/>
        <a:lstStyle/>
        <a:p>
          <a:r>
            <a:rPr lang="en-US" sz="1600" b="1" dirty="0">
              <a:latin typeface="Roboto" panose="02000000000000000000" pitchFamily="2" charset="0"/>
              <a:ea typeface="Roboto" panose="02000000000000000000" pitchFamily="2" charset="0"/>
            </a:rPr>
            <a:t>100%</a:t>
          </a:r>
          <a:endParaRPr lang="en-ID" sz="16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65550B5-7864-419F-9940-715EAE433145}" type="parTrans" cxnId="{0FADFCD0-6F10-43E0-89AC-CC4949A64B6D}">
      <dgm:prSet/>
      <dgm:spPr/>
      <dgm:t>
        <a:bodyPr/>
        <a:lstStyle/>
        <a:p>
          <a:endParaRPr lang="en-ID"/>
        </a:p>
      </dgm:t>
    </dgm:pt>
    <dgm:pt modelId="{3DABDEDA-809E-432B-BF2E-ABE931919DD6}" type="sibTrans" cxnId="{0FADFCD0-6F10-43E0-89AC-CC4949A64B6D}">
      <dgm:prSet/>
      <dgm:spPr/>
      <dgm:t>
        <a:bodyPr/>
        <a:lstStyle/>
        <a:p>
          <a:endParaRPr lang="en-ID"/>
        </a:p>
      </dgm:t>
    </dgm:pt>
    <dgm:pt modelId="{E1B3009C-A205-4D74-B960-F3C751EDC3C3}">
      <dgm:prSet custT="1"/>
      <dgm:spPr>
        <a:solidFill>
          <a:srgbClr val="1F4284"/>
        </a:solidFill>
      </dgm:spPr>
      <dgm:t>
        <a:bodyPr/>
        <a:lstStyle/>
        <a:p>
          <a:r>
            <a:rPr lang="en-US" sz="1600" b="1" dirty="0">
              <a:latin typeface="Roboto" panose="02000000000000000000" pitchFamily="2" charset="0"/>
              <a:ea typeface="Roboto" panose="02000000000000000000" pitchFamily="2" charset="0"/>
            </a:rPr>
            <a:t>100%</a:t>
          </a:r>
          <a:endParaRPr lang="en-ID" sz="1600" dirty="0"/>
        </a:p>
      </dgm:t>
    </dgm:pt>
    <dgm:pt modelId="{971F9B20-6699-4035-A8D2-F36403BAF9D2}" type="parTrans" cxnId="{494BA344-8A68-4ED8-9C10-10B1DC83C7BE}">
      <dgm:prSet/>
      <dgm:spPr/>
      <dgm:t>
        <a:bodyPr/>
        <a:lstStyle/>
        <a:p>
          <a:endParaRPr lang="en-ID"/>
        </a:p>
      </dgm:t>
    </dgm:pt>
    <dgm:pt modelId="{4C219912-4B69-4924-9C32-09D4B9EB1957}" type="sibTrans" cxnId="{494BA344-8A68-4ED8-9C10-10B1DC83C7BE}">
      <dgm:prSet/>
      <dgm:spPr/>
      <dgm:t>
        <a:bodyPr/>
        <a:lstStyle/>
        <a:p>
          <a:endParaRPr lang="en-ID"/>
        </a:p>
      </dgm:t>
    </dgm:pt>
    <dgm:pt modelId="{30E44213-CB72-45E5-8BBE-AEE0D5797186}">
      <dgm:prSet custT="1"/>
      <dgm:spPr>
        <a:solidFill>
          <a:srgbClr val="1F4284"/>
        </a:solidFill>
      </dgm:spPr>
      <dgm:t>
        <a:bodyPr/>
        <a:lstStyle/>
        <a:p>
          <a:r>
            <a:rPr lang="en-US" sz="1200" b="1" dirty="0">
              <a:latin typeface="Roboto" panose="02000000000000000000" pitchFamily="2" charset="0"/>
              <a:ea typeface="Roboto" panose="02000000000000000000" pitchFamily="2" charset="0"/>
            </a:rPr>
            <a:t>100%</a:t>
          </a:r>
          <a:endParaRPr lang="en-ID" sz="12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83F33E5-26F8-41B3-81D3-E8A0BD2D8F47}" type="parTrans" cxnId="{B1A2045B-543F-4188-8C09-FCEF99C9E9DC}">
      <dgm:prSet/>
      <dgm:spPr/>
      <dgm:t>
        <a:bodyPr/>
        <a:lstStyle/>
        <a:p>
          <a:endParaRPr lang="en-ID"/>
        </a:p>
      </dgm:t>
    </dgm:pt>
    <dgm:pt modelId="{D142B891-AA3B-4134-B3B0-44FFBEE6B0D5}" type="sibTrans" cxnId="{B1A2045B-543F-4188-8C09-FCEF99C9E9DC}">
      <dgm:prSet/>
      <dgm:spPr/>
      <dgm:t>
        <a:bodyPr/>
        <a:lstStyle/>
        <a:p>
          <a:endParaRPr lang="en-ID"/>
        </a:p>
      </dgm:t>
    </dgm:pt>
    <dgm:pt modelId="{BDEA8D59-7B64-46E2-AD48-C80DB58B876F}" type="pres">
      <dgm:prSet presAssocID="{61D6FD17-DDB8-49E9-8896-13372D3D8DC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003F9AB-1E3C-4BE5-BF08-F6FA5B9D5DFC}" type="pres">
      <dgm:prSet presAssocID="{E6E16698-5667-44F9-960F-FDA2EBDE891D}" presName="root1" presStyleCnt="0"/>
      <dgm:spPr/>
    </dgm:pt>
    <dgm:pt modelId="{01DD07FC-FCB5-4E68-967E-7BEF2C432D0F}" type="pres">
      <dgm:prSet presAssocID="{E6E16698-5667-44F9-960F-FDA2EBDE891D}" presName="LevelOneTextNode" presStyleLbl="node0" presStyleIdx="0" presStyleCnt="1">
        <dgm:presLayoutVars>
          <dgm:chPref val="3"/>
        </dgm:presLayoutVars>
      </dgm:prSet>
      <dgm:spPr/>
    </dgm:pt>
    <dgm:pt modelId="{928F2AF9-6D00-449C-8738-E7CDC4E0D03F}" type="pres">
      <dgm:prSet presAssocID="{E6E16698-5667-44F9-960F-FDA2EBDE891D}" presName="level2hierChild" presStyleCnt="0"/>
      <dgm:spPr/>
    </dgm:pt>
    <dgm:pt modelId="{73912A12-8A6D-4B92-9F64-AA83C89FA125}" type="pres">
      <dgm:prSet presAssocID="{5FBA1F14-1B7B-489B-A319-D2E35EA59BA2}" presName="conn2-1" presStyleLbl="parChTrans1D2" presStyleIdx="0" presStyleCnt="3"/>
      <dgm:spPr/>
    </dgm:pt>
    <dgm:pt modelId="{D92EBACF-D529-43F9-A637-74DE8A80F557}" type="pres">
      <dgm:prSet presAssocID="{5FBA1F14-1B7B-489B-A319-D2E35EA59BA2}" presName="connTx" presStyleLbl="parChTrans1D2" presStyleIdx="0" presStyleCnt="3"/>
      <dgm:spPr/>
    </dgm:pt>
    <dgm:pt modelId="{50A79548-2730-4BBC-8173-C38BFC95E461}" type="pres">
      <dgm:prSet presAssocID="{F67F8F65-6EE8-441A-8F98-9B263BEFCE67}" presName="root2" presStyleCnt="0"/>
      <dgm:spPr/>
    </dgm:pt>
    <dgm:pt modelId="{85171D87-EDB3-4560-BAAF-862D87936AC5}" type="pres">
      <dgm:prSet presAssocID="{F67F8F65-6EE8-441A-8F98-9B263BEFCE67}" presName="LevelTwoTextNode" presStyleLbl="node2" presStyleIdx="0" presStyleCnt="3" custScaleX="138149">
        <dgm:presLayoutVars>
          <dgm:chPref val="3"/>
        </dgm:presLayoutVars>
      </dgm:prSet>
      <dgm:spPr/>
    </dgm:pt>
    <dgm:pt modelId="{7B405E6E-1806-4B92-AD0F-41BCBC2A4FE6}" type="pres">
      <dgm:prSet presAssocID="{F67F8F65-6EE8-441A-8F98-9B263BEFCE67}" presName="level3hierChild" presStyleCnt="0"/>
      <dgm:spPr/>
    </dgm:pt>
    <dgm:pt modelId="{C5847389-33F9-44E0-9289-6FFE56772A73}" type="pres">
      <dgm:prSet presAssocID="{C65550B5-7864-419F-9940-715EAE433145}" presName="conn2-1" presStyleLbl="parChTrans1D3" presStyleIdx="0" presStyleCnt="3"/>
      <dgm:spPr/>
    </dgm:pt>
    <dgm:pt modelId="{C75248AA-1435-4DDF-B418-23A86847AE03}" type="pres">
      <dgm:prSet presAssocID="{C65550B5-7864-419F-9940-715EAE433145}" presName="connTx" presStyleLbl="parChTrans1D3" presStyleIdx="0" presStyleCnt="3"/>
      <dgm:spPr/>
    </dgm:pt>
    <dgm:pt modelId="{54688274-8A33-408B-9FFC-7F29B69A6779}" type="pres">
      <dgm:prSet presAssocID="{854A37B6-4F75-47DF-A6D6-035E5B522700}" presName="root2" presStyleCnt="0"/>
      <dgm:spPr/>
    </dgm:pt>
    <dgm:pt modelId="{8289D548-0083-4035-9B18-968138BF4FA6}" type="pres">
      <dgm:prSet presAssocID="{854A37B6-4F75-47DF-A6D6-035E5B522700}" presName="LevelTwoTextNode" presStyleLbl="node3" presStyleIdx="0" presStyleCnt="3">
        <dgm:presLayoutVars>
          <dgm:chPref val="3"/>
        </dgm:presLayoutVars>
      </dgm:prSet>
      <dgm:spPr/>
    </dgm:pt>
    <dgm:pt modelId="{94184AB7-173E-4808-B8A9-7E479DBEBE69}" type="pres">
      <dgm:prSet presAssocID="{854A37B6-4F75-47DF-A6D6-035E5B522700}" presName="level3hierChild" presStyleCnt="0"/>
      <dgm:spPr/>
    </dgm:pt>
    <dgm:pt modelId="{98ACCEF2-8884-4E6F-BE3C-3818FB9EE4BF}" type="pres">
      <dgm:prSet presAssocID="{18502BD0-B8BA-4E28-822A-E4400F974C4E}" presName="conn2-1" presStyleLbl="parChTrans1D2" presStyleIdx="1" presStyleCnt="3"/>
      <dgm:spPr/>
    </dgm:pt>
    <dgm:pt modelId="{3F5A3498-F805-48CC-AD90-524436E628AA}" type="pres">
      <dgm:prSet presAssocID="{18502BD0-B8BA-4E28-822A-E4400F974C4E}" presName="connTx" presStyleLbl="parChTrans1D2" presStyleIdx="1" presStyleCnt="3"/>
      <dgm:spPr/>
    </dgm:pt>
    <dgm:pt modelId="{60AA1AC7-19E9-4AFF-89CB-56B2627478A6}" type="pres">
      <dgm:prSet presAssocID="{58CEF3CE-8CB7-4BE1-A063-C27B4D856790}" presName="root2" presStyleCnt="0"/>
      <dgm:spPr/>
    </dgm:pt>
    <dgm:pt modelId="{F4C13FC2-CFB9-4A76-A5A2-20A055A24DDA}" type="pres">
      <dgm:prSet presAssocID="{58CEF3CE-8CB7-4BE1-A063-C27B4D856790}" presName="LevelTwoTextNode" presStyleLbl="node2" presStyleIdx="1" presStyleCnt="3" custScaleX="138149">
        <dgm:presLayoutVars>
          <dgm:chPref val="3"/>
        </dgm:presLayoutVars>
      </dgm:prSet>
      <dgm:spPr/>
    </dgm:pt>
    <dgm:pt modelId="{3F3751E0-673F-4C51-89CD-1CB0812DFB8E}" type="pres">
      <dgm:prSet presAssocID="{58CEF3CE-8CB7-4BE1-A063-C27B4D856790}" presName="level3hierChild" presStyleCnt="0"/>
      <dgm:spPr/>
    </dgm:pt>
    <dgm:pt modelId="{AD7A888B-C365-4656-9FC6-DEBFF6C53A35}" type="pres">
      <dgm:prSet presAssocID="{971F9B20-6699-4035-A8D2-F36403BAF9D2}" presName="conn2-1" presStyleLbl="parChTrans1D3" presStyleIdx="1" presStyleCnt="3"/>
      <dgm:spPr/>
    </dgm:pt>
    <dgm:pt modelId="{179D8B1E-CCDD-42B5-B0F0-0A7405A261EA}" type="pres">
      <dgm:prSet presAssocID="{971F9B20-6699-4035-A8D2-F36403BAF9D2}" presName="connTx" presStyleLbl="parChTrans1D3" presStyleIdx="1" presStyleCnt="3"/>
      <dgm:spPr/>
    </dgm:pt>
    <dgm:pt modelId="{5B4DEE4B-7FB2-43C9-9F38-CA7039F32195}" type="pres">
      <dgm:prSet presAssocID="{E1B3009C-A205-4D74-B960-F3C751EDC3C3}" presName="root2" presStyleCnt="0"/>
      <dgm:spPr/>
    </dgm:pt>
    <dgm:pt modelId="{19BCAF0C-F554-4370-9780-FAC6D72A1563}" type="pres">
      <dgm:prSet presAssocID="{E1B3009C-A205-4D74-B960-F3C751EDC3C3}" presName="LevelTwoTextNode" presStyleLbl="node3" presStyleIdx="1" presStyleCnt="3">
        <dgm:presLayoutVars>
          <dgm:chPref val="3"/>
        </dgm:presLayoutVars>
      </dgm:prSet>
      <dgm:spPr/>
    </dgm:pt>
    <dgm:pt modelId="{CD8C83C1-A213-4B08-998E-463F21161BBC}" type="pres">
      <dgm:prSet presAssocID="{E1B3009C-A205-4D74-B960-F3C751EDC3C3}" presName="level3hierChild" presStyleCnt="0"/>
      <dgm:spPr/>
    </dgm:pt>
    <dgm:pt modelId="{B988146D-15AF-45BB-B693-2288B2FB6B7F}" type="pres">
      <dgm:prSet presAssocID="{D63227F2-4C24-43E3-B162-968F89AAE38A}" presName="conn2-1" presStyleLbl="parChTrans1D2" presStyleIdx="2" presStyleCnt="3"/>
      <dgm:spPr/>
    </dgm:pt>
    <dgm:pt modelId="{DAC18522-85D9-402D-8D5D-7B3CFD97C316}" type="pres">
      <dgm:prSet presAssocID="{D63227F2-4C24-43E3-B162-968F89AAE38A}" presName="connTx" presStyleLbl="parChTrans1D2" presStyleIdx="2" presStyleCnt="3"/>
      <dgm:spPr/>
    </dgm:pt>
    <dgm:pt modelId="{03ADCD61-DA1F-4611-B120-406CB8F5A34F}" type="pres">
      <dgm:prSet presAssocID="{6EC63F9A-FB8E-4268-8664-FB320470E7C0}" presName="root2" presStyleCnt="0"/>
      <dgm:spPr/>
    </dgm:pt>
    <dgm:pt modelId="{7C63E846-3E7E-416C-AA9D-9C87E558E7EE}" type="pres">
      <dgm:prSet presAssocID="{6EC63F9A-FB8E-4268-8664-FB320470E7C0}" presName="LevelTwoTextNode" presStyleLbl="node2" presStyleIdx="2" presStyleCnt="3" custScaleX="138149">
        <dgm:presLayoutVars>
          <dgm:chPref val="3"/>
        </dgm:presLayoutVars>
      </dgm:prSet>
      <dgm:spPr/>
    </dgm:pt>
    <dgm:pt modelId="{EC9ABCA5-5D59-4B0F-BBA4-34A9AE236EFE}" type="pres">
      <dgm:prSet presAssocID="{6EC63F9A-FB8E-4268-8664-FB320470E7C0}" presName="level3hierChild" presStyleCnt="0"/>
      <dgm:spPr/>
    </dgm:pt>
    <dgm:pt modelId="{7750853A-D107-4E95-AAAE-D00FD46CBF86}" type="pres">
      <dgm:prSet presAssocID="{E83F33E5-26F8-41B3-81D3-E8A0BD2D8F47}" presName="conn2-1" presStyleLbl="parChTrans1D3" presStyleIdx="2" presStyleCnt="3"/>
      <dgm:spPr/>
    </dgm:pt>
    <dgm:pt modelId="{85A18507-9E2E-4E7F-B996-AE432FE07F9D}" type="pres">
      <dgm:prSet presAssocID="{E83F33E5-26F8-41B3-81D3-E8A0BD2D8F47}" presName="connTx" presStyleLbl="parChTrans1D3" presStyleIdx="2" presStyleCnt="3"/>
      <dgm:spPr/>
    </dgm:pt>
    <dgm:pt modelId="{8DCDF90C-6223-4999-BC8A-D18EF87D835D}" type="pres">
      <dgm:prSet presAssocID="{30E44213-CB72-45E5-8BBE-AEE0D5797186}" presName="root2" presStyleCnt="0"/>
      <dgm:spPr/>
    </dgm:pt>
    <dgm:pt modelId="{BAF2F584-B00B-4B7C-8940-1E091E72F007}" type="pres">
      <dgm:prSet presAssocID="{30E44213-CB72-45E5-8BBE-AEE0D5797186}" presName="LevelTwoTextNode" presStyleLbl="node3" presStyleIdx="2" presStyleCnt="3" custScaleX="132051">
        <dgm:presLayoutVars>
          <dgm:chPref val="3"/>
        </dgm:presLayoutVars>
      </dgm:prSet>
      <dgm:spPr/>
    </dgm:pt>
    <dgm:pt modelId="{C7EF2BB3-3C3B-4374-8FF0-F5041A59A070}" type="pres">
      <dgm:prSet presAssocID="{30E44213-CB72-45E5-8BBE-AEE0D5797186}" presName="level3hierChild" presStyleCnt="0"/>
      <dgm:spPr/>
    </dgm:pt>
  </dgm:ptLst>
  <dgm:cxnLst>
    <dgm:cxn modelId="{0D1E8900-5892-4D4B-AB53-C5434568A858}" srcId="{E6E16698-5667-44F9-960F-FDA2EBDE891D}" destId="{6EC63F9A-FB8E-4268-8664-FB320470E7C0}" srcOrd="2" destOrd="0" parTransId="{D63227F2-4C24-43E3-B162-968F89AAE38A}" sibTransId="{2D58C57D-C5A6-473D-9A44-7B82D8D91892}"/>
    <dgm:cxn modelId="{DE428309-946B-4A4B-BDDB-CE75715CB04D}" type="presOf" srcId="{971F9B20-6699-4035-A8D2-F36403BAF9D2}" destId="{AD7A888B-C365-4656-9FC6-DEBFF6C53A35}" srcOrd="0" destOrd="0" presId="urn:microsoft.com/office/officeart/2008/layout/HorizontalMultiLevelHierarchy#1"/>
    <dgm:cxn modelId="{08041418-2678-4B01-B0CB-86FF73AC268B}" type="presOf" srcId="{18502BD0-B8BA-4E28-822A-E4400F974C4E}" destId="{98ACCEF2-8884-4E6F-BE3C-3818FB9EE4BF}" srcOrd="0" destOrd="0" presId="urn:microsoft.com/office/officeart/2008/layout/HorizontalMultiLevelHierarchy#1"/>
    <dgm:cxn modelId="{D170A31A-A680-40A7-88C6-C4D053F3BB96}" type="presOf" srcId="{F67F8F65-6EE8-441A-8F98-9B263BEFCE67}" destId="{85171D87-EDB3-4560-BAAF-862D87936AC5}" srcOrd="0" destOrd="0" presId="urn:microsoft.com/office/officeart/2008/layout/HorizontalMultiLevelHierarchy#1"/>
    <dgm:cxn modelId="{96F03524-5B79-4F7D-A955-8C3A028B075F}" srcId="{61D6FD17-DDB8-49E9-8896-13372D3D8DCC}" destId="{E6E16698-5667-44F9-960F-FDA2EBDE891D}" srcOrd="0" destOrd="0" parTransId="{ABE91903-DBDD-4C2B-B939-73B200463E7B}" sibTransId="{3E785CF9-5642-4707-8DA7-A35DC5ED3B7D}"/>
    <dgm:cxn modelId="{5F953729-374D-4C27-B368-30736DD15A20}" srcId="{E6E16698-5667-44F9-960F-FDA2EBDE891D}" destId="{F67F8F65-6EE8-441A-8F98-9B263BEFCE67}" srcOrd="0" destOrd="0" parTransId="{5FBA1F14-1B7B-489B-A319-D2E35EA59BA2}" sibTransId="{BB63F4D7-DC60-4D29-9C32-64A89968F16D}"/>
    <dgm:cxn modelId="{13837E34-210E-45DD-BAF4-9A347C67B6E2}" type="presOf" srcId="{5FBA1F14-1B7B-489B-A319-D2E35EA59BA2}" destId="{D92EBACF-D529-43F9-A637-74DE8A80F557}" srcOrd="1" destOrd="0" presId="urn:microsoft.com/office/officeart/2008/layout/HorizontalMultiLevelHierarchy#1"/>
    <dgm:cxn modelId="{75159137-B775-41D6-8D69-C6D5F4D33A2E}" type="presOf" srcId="{D63227F2-4C24-43E3-B162-968F89AAE38A}" destId="{B988146D-15AF-45BB-B693-2288B2FB6B7F}" srcOrd="0" destOrd="0" presId="urn:microsoft.com/office/officeart/2008/layout/HorizontalMultiLevelHierarchy#1"/>
    <dgm:cxn modelId="{29057F39-A359-41AC-A578-9D917D60C941}" type="presOf" srcId="{854A37B6-4F75-47DF-A6D6-035E5B522700}" destId="{8289D548-0083-4035-9B18-968138BF4FA6}" srcOrd="0" destOrd="0" presId="urn:microsoft.com/office/officeart/2008/layout/HorizontalMultiLevelHierarchy#1"/>
    <dgm:cxn modelId="{4047803C-D0AE-4A91-82F3-C2F3FBDF5035}" type="presOf" srcId="{C65550B5-7864-419F-9940-715EAE433145}" destId="{C75248AA-1435-4DDF-B418-23A86847AE03}" srcOrd="1" destOrd="0" presId="urn:microsoft.com/office/officeart/2008/layout/HorizontalMultiLevelHierarchy#1"/>
    <dgm:cxn modelId="{B1A2045B-543F-4188-8C09-FCEF99C9E9DC}" srcId="{6EC63F9A-FB8E-4268-8664-FB320470E7C0}" destId="{30E44213-CB72-45E5-8BBE-AEE0D5797186}" srcOrd="0" destOrd="0" parTransId="{E83F33E5-26F8-41B3-81D3-E8A0BD2D8F47}" sibTransId="{D142B891-AA3B-4134-B3B0-44FFBEE6B0D5}"/>
    <dgm:cxn modelId="{2EBA7E41-1006-4CED-A315-BC75E681E09E}" type="presOf" srcId="{971F9B20-6699-4035-A8D2-F36403BAF9D2}" destId="{179D8B1E-CCDD-42B5-B0F0-0A7405A261EA}" srcOrd="1" destOrd="0" presId="urn:microsoft.com/office/officeart/2008/layout/HorizontalMultiLevelHierarchy#1"/>
    <dgm:cxn modelId="{494BA344-8A68-4ED8-9C10-10B1DC83C7BE}" srcId="{58CEF3CE-8CB7-4BE1-A063-C27B4D856790}" destId="{E1B3009C-A205-4D74-B960-F3C751EDC3C3}" srcOrd="0" destOrd="0" parTransId="{971F9B20-6699-4035-A8D2-F36403BAF9D2}" sibTransId="{4C219912-4B69-4924-9C32-09D4B9EB1957}"/>
    <dgm:cxn modelId="{D47E0168-A58D-4560-83B0-900A4F2250E0}" type="presOf" srcId="{58CEF3CE-8CB7-4BE1-A063-C27B4D856790}" destId="{F4C13FC2-CFB9-4A76-A5A2-20A055A24DDA}" srcOrd="0" destOrd="0" presId="urn:microsoft.com/office/officeart/2008/layout/HorizontalMultiLevelHierarchy#1"/>
    <dgm:cxn modelId="{B67F8B4F-2AF4-448E-B35B-17F7A2309C7E}" type="presOf" srcId="{D63227F2-4C24-43E3-B162-968F89AAE38A}" destId="{DAC18522-85D9-402D-8D5D-7B3CFD97C316}" srcOrd="1" destOrd="0" presId="urn:microsoft.com/office/officeart/2008/layout/HorizontalMultiLevelHierarchy#1"/>
    <dgm:cxn modelId="{6DB96154-91E3-423E-A024-ED6E06419C52}" type="presOf" srcId="{E1B3009C-A205-4D74-B960-F3C751EDC3C3}" destId="{19BCAF0C-F554-4370-9780-FAC6D72A1563}" srcOrd="0" destOrd="0" presId="urn:microsoft.com/office/officeart/2008/layout/HorizontalMultiLevelHierarchy#1"/>
    <dgm:cxn modelId="{5842FB8A-5B98-45C3-935A-6CAFDE13F121}" type="presOf" srcId="{18502BD0-B8BA-4E28-822A-E4400F974C4E}" destId="{3F5A3498-F805-48CC-AD90-524436E628AA}" srcOrd="1" destOrd="0" presId="urn:microsoft.com/office/officeart/2008/layout/HorizontalMultiLevelHierarchy#1"/>
    <dgm:cxn modelId="{CFE932C2-8558-45A3-98BB-B240CA8CB4B2}" type="presOf" srcId="{30E44213-CB72-45E5-8BBE-AEE0D5797186}" destId="{BAF2F584-B00B-4B7C-8940-1E091E72F007}" srcOrd="0" destOrd="0" presId="urn:microsoft.com/office/officeart/2008/layout/HorizontalMultiLevelHierarchy#1"/>
    <dgm:cxn modelId="{C49DB6C2-30F1-4915-B331-25643CF87529}" type="presOf" srcId="{E83F33E5-26F8-41B3-81D3-E8A0BD2D8F47}" destId="{85A18507-9E2E-4E7F-B996-AE432FE07F9D}" srcOrd="1" destOrd="0" presId="urn:microsoft.com/office/officeart/2008/layout/HorizontalMultiLevelHierarchy#1"/>
    <dgm:cxn modelId="{B3B22BC7-45A6-40BE-9B65-DCADF65AF78F}" type="presOf" srcId="{5FBA1F14-1B7B-489B-A319-D2E35EA59BA2}" destId="{73912A12-8A6D-4B92-9F64-AA83C89FA125}" srcOrd="0" destOrd="0" presId="urn:microsoft.com/office/officeart/2008/layout/HorizontalMultiLevelHierarchy#1"/>
    <dgm:cxn modelId="{0FADFCD0-6F10-43E0-89AC-CC4949A64B6D}" srcId="{F67F8F65-6EE8-441A-8F98-9B263BEFCE67}" destId="{854A37B6-4F75-47DF-A6D6-035E5B522700}" srcOrd="0" destOrd="0" parTransId="{C65550B5-7864-419F-9940-715EAE433145}" sibTransId="{3DABDEDA-809E-432B-BF2E-ABE931919DD6}"/>
    <dgm:cxn modelId="{8FDDADD5-BE2D-4471-BF10-0D21B66B04E5}" type="presOf" srcId="{61D6FD17-DDB8-49E9-8896-13372D3D8DCC}" destId="{BDEA8D59-7B64-46E2-AD48-C80DB58B876F}" srcOrd="0" destOrd="0" presId="urn:microsoft.com/office/officeart/2008/layout/HorizontalMultiLevelHierarchy#1"/>
    <dgm:cxn modelId="{88EFBEDA-59AB-4458-B94C-5A350C2A339F}" srcId="{E6E16698-5667-44F9-960F-FDA2EBDE891D}" destId="{58CEF3CE-8CB7-4BE1-A063-C27B4D856790}" srcOrd="1" destOrd="0" parTransId="{18502BD0-B8BA-4E28-822A-E4400F974C4E}" sibTransId="{FE2541A8-9E10-4248-93A4-A7B431B3C03E}"/>
    <dgm:cxn modelId="{D38CC5DB-CF6D-4F4B-A882-01022B35F7A7}" type="presOf" srcId="{E6E16698-5667-44F9-960F-FDA2EBDE891D}" destId="{01DD07FC-FCB5-4E68-967E-7BEF2C432D0F}" srcOrd="0" destOrd="0" presId="urn:microsoft.com/office/officeart/2008/layout/HorizontalMultiLevelHierarchy#1"/>
    <dgm:cxn modelId="{F2E6F9F1-2390-48AE-B104-49D0AAAACCE0}" type="presOf" srcId="{C65550B5-7864-419F-9940-715EAE433145}" destId="{C5847389-33F9-44E0-9289-6FFE56772A73}" srcOrd="0" destOrd="0" presId="urn:microsoft.com/office/officeart/2008/layout/HorizontalMultiLevelHierarchy#1"/>
    <dgm:cxn modelId="{1A65F5F9-363F-4457-BD8F-558352F94D80}" type="presOf" srcId="{E83F33E5-26F8-41B3-81D3-E8A0BD2D8F47}" destId="{7750853A-D107-4E95-AAAE-D00FD46CBF86}" srcOrd="0" destOrd="0" presId="urn:microsoft.com/office/officeart/2008/layout/HorizontalMultiLevelHierarchy#1"/>
    <dgm:cxn modelId="{9B94FCFE-858A-4C55-AE53-9171F375F900}" type="presOf" srcId="{6EC63F9A-FB8E-4268-8664-FB320470E7C0}" destId="{7C63E846-3E7E-416C-AA9D-9C87E558E7EE}" srcOrd="0" destOrd="0" presId="urn:microsoft.com/office/officeart/2008/layout/HorizontalMultiLevelHierarchy#1"/>
    <dgm:cxn modelId="{97942152-503B-4EDC-9660-71AEDBED7D77}" type="presParOf" srcId="{BDEA8D59-7B64-46E2-AD48-C80DB58B876F}" destId="{9003F9AB-1E3C-4BE5-BF08-F6FA5B9D5DFC}" srcOrd="0" destOrd="0" presId="urn:microsoft.com/office/officeart/2008/layout/HorizontalMultiLevelHierarchy#1"/>
    <dgm:cxn modelId="{0E3B2767-5FB9-42EF-85AF-57DA9A4E1BB1}" type="presParOf" srcId="{9003F9AB-1E3C-4BE5-BF08-F6FA5B9D5DFC}" destId="{01DD07FC-FCB5-4E68-967E-7BEF2C432D0F}" srcOrd="0" destOrd="0" presId="urn:microsoft.com/office/officeart/2008/layout/HorizontalMultiLevelHierarchy#1"/>
    <dgm:cxn modelId="{2AEAFE74-F1DA-4926-B2F0-F0F870A64401}" type="presParOf" srcId="{9003F9AB-1E3C-4BE5-BF08-F6FA5B9D5DFC}" destId="{928F2AF9-6D00-449C-8738-E7CDC4E0D03F}" srcOrd="1" destOrd="0" presId="urn:microsoft.com/office/officeart/2008/layout/HorizontalMultiLevelHierarchy#1"/>
    <dgm:cxn modelId="{26B6642F-A342-4C4E-9D45-DFCFBC8067CD}" type="presParOf" srcId="{928F2AF9-6D00-449C-8738-E7CDC4E0D03F}" destId="{73912A12-8A6D-4B92-9F64-AA83C89FA125}" srcOrd="0" destOrd="0" presId="urn:microsoft.com/office/officeart/2008/layout/HorizontalMultiLevelHierarchy#1"/>
    <dgm:cxn modelId="{3AD4E5D5-DC37-4459-AF2B-F171D49A5B87}" type="presParOf" srcId="{73912A12-8A6D-4B92-9F64-AA83C89FA125}" destId="{D92EBACF-D529-43F9-A637-74DE8A80F557}" srcOrd="0" destOrd="0" presId="urn:microsoft.com/office/officeart/2008/layout/HorizontalMultiLevelHierarchy#1"/>
    <dgm:cxn modelId="{2EF55F88-367F-4F55-86DF-23ED469A609E}" type="presParOf" srcId="{928F2AF9-6D00-449C-8738-E7CDC4E0D03F}" destId="{50A79548-2730-4BBC-8173-C38BFC95E461}" srcOrd="1" destOrd="0" presId="urn:microsoft.com/office/officeart/2008/layout/HorizontalMultiLevelHierarchy#1"/>
    <dgm:cxn modelId="{ABDC3FBA-3CB9-4FA3-8C6D-60D6D94C2E4F}" type="presParOf" srcId="{50A79548-2730-4BBC-8173-C38BFC95E461}" destId="{85171D87-EDB3-4560-BAAF-862D87936AC5}" srcOrd="0" destOrd="0" presId="urn:microsoft.com/office/officeart/2008/layout/HorizontalMultiLevelHierarchy#1"/>
    <dgm:cxn modelId="{A1B874A2-8279-4597-B4A8-85C826C1D27C}" type="presParOf" srcId="{50A79548-2730-4BBC-8173-C38BFC95E461}" destId="{7B405E6E-1806-4B92-AD0F-41BCBC2A4FE6}" srcOrd="1" destOrd="0" presId="urn:microsoft.com/office/officeart/2008/layout/HorizontalMultiLevelHierarchy#1"/>
    <dgm:cxn modelId="{86ECE23D-1818-49A7-8B0B-7C98D4CADE3F}" type="presParOf" srcId="{7B405E6E-1806-4B92-AD0F-41BCBC2A4FE6}" destId="{C5847389-33F9-44E0-9289-6FFE56772A73}" srcOrd="0" destOrd="0" presId="urn:microsoft.com/office/officeart/2008/layout/HorizontalMultiLevelHierarchy#1"/>
    <dgm:cxn modelId="{580E275F-7C1B-4BFD-BF3A-45E0EA7EE09C}" type="presParOf" srcId="{C5847389-33F9-44E0-9289-6FFE56772A73}" destId="{C75248AA-1435-4DDF-B418-23A86847AE03}" srcOrd="0" destOrd="0" presId="urn:microsoft.com/office/officeart/2008/layout/HorizontalMultiLevelHierarchy#1"/>
    <dgm:cxn modelId="{CF87AEE8-8AF8-45AC-B0D8-453829159C70}" type="presParOf" srcId="{7B405E6E-1806-4B92-AD0F-41BCBC2A4FE6}" destId="{54688274-8A33-408B-9FFC-7F29B69A6779}" srcOrd="1" destOrd="0" presId="urn:microsoft.com/office/officeart/2008/layout/HorizontalMultiLevelHierarchy#1"/>
    <dgm:cxn modelId="{7DBE87D2-D2C9-415F-8E7C-36FF2A63687D}" type="presParOf" srcId="{54688274-8A33-408B-9FFC-7F29B69A6779}" destId="{8289D548-0083-4035-9B18-968138BF4FA6}" srcOrd="0" destOrd="0" presId="urn:microsoft.com/office/officeart/2008/layout/HorizontalMultiLevelHierarchy#1"/>
    <dgm:cxn modelId="{B42A9FB1-D5D4-44EC-A2C2-EED60569236E}" type="presParOf" srcId="{54688274-8A33-408B-9FFC-7F29B69A6779}" destId="{94184AB7-173E-4808-B8A9-7E479DBEBE69}" srcOrd="1" destOrd="0" presId="urn:microsoft.com/office/officeart/2008/layout/HorizontalMultiLevelHierarchy#1"/>
    <dgm:cxn modelId="{FE63B4A3-C413-4BB7-AA35-6C24765C64C5}" type="presParOf" srcId="{928F2AF9-6D00-449C-8738-E7CDC4E0D03F}" destId="{98ACCEF2-8884-4E6F-BE3C-3818FB9EE4BF}" srcOrd="2" destOrd="0" presId="urn:microsoft.com/office/officeart/2008/layout/HorizontalMultiLevelHierarchy#1"/>
    <dgm:cxn modelId="{D9BD969E-908D-4379-8B1D-698D375EEFAF}" type="presParOf" srcId="{98ACCEF2-8884-4E6F-BE3C-3818FB9EE4BF}" destId="{3F5A3498-F805-48CC-AD90-524436E628AA}" srcOrd="0" destOrd="0" presId="urn:microsoft.com/office/officeart/2008/layout/HorizontalMultiLevelHierarchy#1"/>
    <dgm:cxn modelId="{BCE0E381-0F2A-4192-AFDC-94BABE9F815A}" type="presParOf" srcId="{928F2AF9-6D00-449C-8738-E7CDC4E0D03F}" destId="{60AA1AC7-19E9-4AFF-89CB-56B2627478A6}" srcOrd="3" destOrd="0" presId="urn:microsoft.com/office/officeart/2008/layout/HorizontalMultiLevelHierarchy#1"/>
    <dgm:cxn modelId="{8EFF6831-760E-4C5A-9CD1-9903BF21DAD0}" type="presParOf" srcId="{60AA1AC7-19E9-4AFF-89CB-56B2627478A6}" destId="{F4C13FC2-CFB9-4A76-A5A2-20A055A24DDA}" srcOrd="0" destOrd="0" presId="urn:microsoft.com/office/officeart/2008/layout/HorizontalMultiLevelHierarchy#1"/>
    <dgm:cxn modelId="{1FD3ED0E-E27C-4EB4-B82C-18A5DC9A4E9C}" type="presParOf" srcId="{60AA1AC7-19E9-4AFF-89CB-56B2627478A6}" destId="{3F3751E0-673F-4C51-89CD-1CB0812DFB8E}" srcOrd="1" destOrd="0" presId="urn:microsoft.com/office/officeart/2008/layout/HorizontalMultiLevelHierarchy#1"/>
    <dgm:cxn modelId="{C2B5F060-B685-4624-B158-496377BEABB9}" type="presParOf" srcId="{3F3751E0-673F-4C51-89CD-1CB0812DFB8E}" destId="{AD7A888B-C365-4656-9FC6-DEBFF6C53A35}" srcOrd="0" destOrd="0" presId="urn:microsoft.com/office/officeart/2008/layout/HorizontalMultiLevelHierarchy#1"/>
    <dgm:cxn modelId="{090FF582-477F-4383-9FB8-EB6FA808922F}" type="presParOf" srcId="{AD7A888B-C365-4656-9FC6-DEBFF6C53A35}" destId="{179D8B1E-CCDD-42B5-B0F0-0A7405A261EA}" srcOrd="0" destOrd="0" presId="urn:microsoft.com/office/officeart/2008/layout/HorizontalMultiLevelHierarchy#1"/>
    <dgm:cxn modelId="{8DF8725D-5960-440A-893B-7E391840C28B}" type="presParOf" srcId="{3F3751E0-673F-4C51-89CD-1CB0812DFB8E}" destId="{5B4DEE4B-7FB2-43C9-9F38-CA7039F32195}" srcOrd="1" destOrd="0" presId="urn:microsoft.com/office/officeart/2008/layout/HorizontalMultiLevelHierarchy#1"/>
    <dgm:cxn modelId="{591C1039-0B4C-4BDC-8A32-70760164C503}" type="presParOf" srcId="{5B4DEE4B-7FB2-43C9-9F38-CA7039F32195}" destId="{19BCAF0C-F554-4370-9780-FAC6D72A1563}" srcOrd="0" destOrd="0" presId="urn:microsoft.com/office/officeart/2008/layout/HorizontalMultiLevelHierarchy#1"/>
    <dgm:cxn modelId="{3BB272A3-9891-413A-AF8D-7068197E55F1}" type="presParOf" srcId="{5B4DEE4B-7FB2-43C9-9F38-CA7039F32195}" destId="{CD8C83C1-A213-4B08-998E-463F21161BBC}" srcOrd="1" destOrd="0" presId="urn:microsoft.com/office/officeart/2008/layout/HorizontalMultiLevelHierarchy#1"/>
    <dgm:cxn modelId="{2F510B23-6477-4205-AAE4-A8A1C7217E61}" type="presParOf" srcId="{928F2AF9-6D00-449C-8738-E7CDC4E0D03F}" destId="{B988146D-15AF-45BB-B693-2288B2FB6B7F}" srcOrd="4" destOrd="0" presId="urn:microsoft.com/office/officeart/2008/layout/HorizontalMultiLevelHierarchy#1"/>
    <dgm:cxn modelId="{B05A8578-8E85-4A90-940A-8B61462E7350}" type="presParOf" srcId="{B988146D-15AF-45BB-B693-2288B2FB6B7F}" destId="{DAC18522-85D9-402D-8D5D-7B3CFD97C316}" srcOrd="0" destOrd="0" presId="urn:microsoft.com/office/officeart/2008/layout/HorizontalMultiLevelHierarchy#1"/>
    <dgm:cxn modelId="{6F762753-DB18-47A4-8765-C9A3B8E67387}" type="presParOf" srcId="{928F2AF9-6D00-449C-8738-E7CDC4E0D03F}" destId="{03ADCD61-DA1F-4611-B120-406CB8F5A34F}" srcOrd="5" destOrd="0" presId="urn:microsoft.com/office/officeart/2008/layout/HorizontalMultiLevelHierarchy#1"/>
    <dgm:cxn modelId="{A1A60D98-CD73-41AF-9CB6-8530111659C4}" type="presParOf" srcId="{03ADCD61-DA1F-4611-B120-406CB8F5A34F}" destId="{7C63E846-3E7E-416C-AA9D-9C87E558E7EE}" srcOrd="0" destOrd="0" presId="urn:microsoft.com/office/officeart/2008/layout/HorizontalMultiLevelHierarchy#1"/>
    <dgm:cxn modelId="{EA8D2300-AAD1-49A9-A4F2-E14DA1488825}" type="presParOf" srcId="{03ADCD61-DA1F-4611-B120-406CB8F5A34F}" destId="{EC9ABCA5-5D59-4B0F-BBA4-34A9AE236EFE}" srcOrd="1" destOrd="0" presId="urn:microsoft.com/office/officeart/2008/layout/HorizontalMultiLevelHierarchy#1"/>
    <dgm:cxn modelId="{16FA39CD-0A3C-4148-8B3E-E65E79B94380}" type="presParOf" srcId="{EC9ABCA5-5D59-4B0F-BBA4-34A9AE236EFE}" destId="{7750853A-D107-4E95-AAAE-D00FD46CBF86}" srcOrd="0" destOrd="0" presId="urn:microsoft.com/office/officeart/2008/layout/HorizontalMultiLevelHierarchy#1"/>
    <dgm:cxn modelId="{6F6B9057-B4A5-4594-A48E-0D745FA01294}" type="presParOf" srcId="{7750853A-D107-4E95-AAAE-D00FD46CBF86}" destId="{85A18507-9E2E-4E7F-B996-AE432FE07F9D}" srcOrd="0" destOrd="0" presId="urn:microsoft.com/office/officeart/2008/layout/HorizontalMultiLevelHierarchy#1"/>
    <dgm:cxn modelId="{F46AA90F-C8F5-45D0-BDB9-C2933286C33E}" type="presParOf" srcId="{EC9ABCA5-5D59-4B0F-BBA4-34A9AE236EFE}" destId="{8DCDF90C-6223-4999-BC8A-D18EF87D835D}" srcOrd="1" destOrd="0" presId="urn:microsoft.com/office/officeart/2008/layout/HorizontalMultiLevelHierarchy#1"/>
    <dgm:cxn modelId="{392F0ECC-CA6C-47B9-98FB-E4793156086E}" type="presParOf" srcId="{8DCDF90C-6223-4999-BC8A-D18EF87D835D}" destId="{BAF2F584-B00B-4B7C-8940-1E091E72F007}" srcOrd="0" destOrd="0" presId="urn:microsoft.com/office/officeart/2008/layout/HorizontalMultiLevelHierarchy#1"/>
    <dgm:cxn modelId="{22DC564C-0507-444A-864D-0B8E6B13A296}" type="presParOf" srcId="{8DCDF90C-6223-4999-BC8A-D18EF87D835D}" destId="{C7EF2BB3-3C3B-4374-8FF0-F5041A59A070}" srcOrd="1" destOrd="0" presId="urn:microsoft.com/office/officeart/2008/layout/HorizontalMultiLevelHierarchy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D6FD17-DDB8-49E9-8896-13372D3D8DCC}" type="doc">
      <dgm:prSet loTypeId="urn:microsoft.com/office/officeart/2008/layout/HorizontalMultiLevelHierarchy#2" loCatId="hierarchy" qsTypeId="urn:microsoft.com/office/officeart/2005/8/quickstyle/3d5#2" qsCatId="3D" csTypeId="urn:microsoft.com/office/officeart/2005/8/colors/accent1_2#2" csCatId="accent1" phldr="1"/>
      <dgm:spPr/>
      <dgm:t>
        <a:bodyPr/>
        <a:lstStyle/>
        <a:p>
          <a:endParaRPr lang="en-ID"/>
        </a:p>
      </dgm:t>
    </dgm:pt>
    <dgm:pt modelId="{E6E16698-5667-44F9-960F-FDA2EBDE891D}">
      <dgm:prSet phldrT="[Text]" custT="1"/>
      <dgm:spPr>
        <a:solidFill>
          <a:srgbClr val="38B3BC"/>
        </a:solidFill>
      </dgm:spPr>
      <dgm:t>
        <a:bodyPr/>
        <a:lstStyle/>
        <a:p>
          <a:r>
            <a:rPr lang="en-US" sz="1800" b="1" dirty="0" err="1"/>
            <a:t>Dibuat</a:t>
          </a:r>
          <a:r>
            <a:rPr lang="en-US" sz="1800" b="1" dirty="0"/>
            <a:t> di </a:t>
          </a:r>
          <a:r>
            <a:rPr lang="en-US" sz="1800" b="1" dirty="0" err="1"/>
            <a:t>Luar</a:t>
          </a:r>
          <a:r>
            <a:rPr lang="en-US" sz="1800" b="1" dirty="0"/>
            <a:t> Negeri</a:t>
          </a:r>
          <a:endParaRPr lang="en-ID" sz="1800" b="1" dirty="0"/>
        </a:p>
      </dgm:t>
    </dgm:pt>
    <dgm:pt modelId="{ABE91903-DBDD-4C2B-B939-73B200463E7B}" type="parTrans" cxnId="{96F03524-5B79-4F7D-A955-8C3A028B075F}">
      <dgm:prSet/>
      <dgm:spPr/>
      <dgm:t>
        <a:bodyPr/>
        <a:lstStyle/>
        <a:p>
          <a:endParaRPr lang="en-ID"/>
        </a:p>
      </dgm:t>
    </dgm:pt>
    <dgm:pt modelId="{3E785CF9-5642-4707-8DA7-A35DC5ED3B7D}" type="sibTrans" cxnId="{96F03524-5B79-4F7D-A955-8C3A028B075F}">
      <dgm:prSet/>
      <dgm:spPr/>
      <dgm:t>
        <a:bodyPr/>
        <a:lstStyle/>
        <a:p>
          <a:endParaRPr lang="en-ID"/>
        </a:p>
      </dgm:t>
    </dgm:pt>
    <dgm:pt modelId="{F67F8F65-6EE8-441A-8F98-9B263BEFCE67}">
      <dgm:prSet phldrT="[Text]" custT="1"/>
      <dgm:spPr>
        <a:solidFill>
          <a:srgbClr val="38B3BC"/>
        </a:solidFill>
      </dgm:spPr>
      <dgm:t>
        <a:bodyPr/>
        <a:lstStyle/>
        <a:p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Dalam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FBA1F14-1B7B-489B-A319-D2E35EA59BA2}" type="parTrans" cxnId="{5F953729-374D-4C27-B368-30736DD15A20}">
      <dgm:prSet/>
      <dgm:spPr/>
      <dgm:t>
        <a:bodyPr/>
        <a:lstStyle/>
        <a:p>
          <a:endParaRPr lang="en-ID"/>
        </a:p>
      </dgm:t>
    </dgm:pt>
    <dgm:pt modelId="{BB63F4D7-DC60-4D29-9C32-64A89968F16D}" type="sibTrans" cxnId="{5F953729-374D-4C27-B368-30736DD15A20}">
      <dgm:prSet/>
      <dgm:spPr/>
      <dgm:t>
        <a:bodyPr/>
        <a:lstStyle/>
        <a:p>
          <a:endParaRPr lang="en-ID"/>
        </a:p>
      </dgm:t>
    </dgm:pt>
    <dgm:pt modelId="{58CEF3CE-8CB7-4BE1-A063-C27B4D856790}">
      <dgm:prSet phldrT="[Text]" custT="1"/>
      <dgm:spPr>
        <a:solidFill>
          <a:srgbClr val="38B3BC"/>
        </a:solidFill>
      </dgm:spPr>
      <dgm:t>
        <a:bodyPr/>
        <a:lstStyle/>
        <a:p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Luar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dirty="0"/>
        </a:p>
      </dgm:t>
    </dgm:pt>
    <dgm:pt modelId="{18502BD0-B8BA-4E28-822A-E4400F974C4E}" type="parTrans" cxnId="{88EFBEDA-59AB-4458-B94C-5A350C2A339F}">
      <dgm:prSet/>
      <dgm:spPr/>
      <dgm:t>
        <a:bodyPr/>
        <a:lstStyle/>
        <a:p>
          <a:endParaRPr lang="en-ID"/>
        </a:p>
      </dgm:t>
    </dgm:pt>
    <dgm:pt modelId="{FE2541A8-9E10-4248-93A4-A7B431B3C03E}" type="sibTrans" cxnId="{88EFBEDA-59AB-4458-B94C-5A350C2A339F}">
      <dgm:prSet/>
      <dgm:spPr/>
      <dgm:t>
        <a:bodyPr/>
        <a:lstStyle/>
        <a:p>
          <a:endParaRPr lang="en-ID"/>
        </a:p>
      </dgm:t>
    </dgm:pt>
    <dgm:pt modelId="{6EC63F9A-FB8E-4268-8664-FB320470E7C0}">
      <dgm:prSet phldrT="[Text]" custT="1"/>
      <dgm:spPr>
        <a:solidFill>
          <a:srgbClr val="38B3BC"/>
        </a:solidFill>
      </dgm:spPr>
      <dgm:t>
        <a:bodyPr/>
        <a:lstStyle/>
        <a:p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DN + LN</a:t>
          </a:r>
          <a:endParaRPr lang="en-ID" sz="1400" dirty="0"/>
        </a:p>
      </dgm:t>
    </dgm:pt>
    <dgm:pt modelId="{D63227F2-4C24-43E3-B162-968F89AAE38A}" type="parTrans" cxnId="{0D1E8900-5892-4D4B-AB53-C5434568A858}">
      <dgm:prSet/>
      <dgm:spPr/>
      <dgm:t>
        <a:bodyPr/>
        <a:lstStyle/>
        <a:p>
          <a:endParaRPr lang="en-ID"/>
        </a:p>
      </dgm:t>
    </dgm:pt>
    <dgm:pt modelId="{2D58C57D-C5A6-473D-9A44-7B82D8D91892}" type="sibTrans" cxnId="{0D1E8900-5892-4D4B-AB53-C5434568A858}">
      <dgm:prSet/>
      <dgm:spPr/>
      <dgm:t>
        <a:bodyPr/>
        <a:lstStyle/>
        <a:p>
          <a:endParaRPr lang="en-ID"/>
        </a:p>
      </dgm:t>
    </dgm:pt>
    <dgm:pt modelId="{854A37B6-4F75-47DF-A6D6-035E5B522700}">
      <dgm:prSet custT="1"/>
      <dgm:spPr>
        <a:solidFill>
          <a:srgbClr val="38B3BC"/>
        </a:solidFill>
      </dgm:spPr>
      <dgm:t>
        <a:bodyPr/>
        <a:lstStyle/>
        <a:p>
          <a:r>
            <a:rPr lang="en-US" sz="1600" b="1" dirty="0">
              <a:latin typeface="Roboto" panose="02000000000000000000" pitchFamily="2" charset="0"/>
              <a:ea typeface="Roboto" panose="02000000000000000000" pitchFamily="2" charset="0"/>
            </a:rPr>
            <a:t>50%</a:t>
          </a:r>
          <a:endParaRPr lang="en-ID" sz="16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65550B5-7864-419F-9940-715EAE433145}" type="parTrans" cxnId="{0FADFCD0-6F10-43E0-89AC-CC4949A64B6D}">
      <dgm:prSet/>
      <dgm:spPr/>
      <dgm:t>
        <a:bodyPr/>
        <a:lstStyle/>
        <a:p>
          <a:endParaRPr lang="en-ID"/>
        </a:p>
      </dgm:t>
    </dgm:pt>
    <dgm:pt modelId="{3DABDEDA-809E-432B-BF2E-ABE931919DD6}" type="sibTrans" cxnId="{0FADFCD0-6F10-43E0-89AC-CC4949A64B6D}">
      <dgm:prSet/>
      <dgm:spPr/>
      <dgm:t>
        <a:bodyPr/>
        <a:lstStyle/>
        <a:p>
          <a:endParaRPr lang="en-ID"/>
        </a:p>
      </dgm:t>
    </dgm:pt>
    <dgm:pt modelId="{E1B3009C-A205-4D74-B960-F3C751EDC3C3}">
      <dgm:prSet custT="1"/>
      <dgm:spPr>
        <a:solidFill>
          <a:srgbClr val="38B3BC"/>
        </a:solidFill>
      </dgm:spPr>
      <dgm:t>
        <a:bodyPr/>
        <a:lstStyle/>
        <a:p>
          <a:r>
            <a:rPr lang="en-US" sz="1600" b="1" dirty="0">
              <a:latin typeface="Roboto" panose="02000000000000000000" pitchFamily="2" charset="0"/>
              <a:ea typeface="Roboto" panose="02000000000000000000" pitchFamily="2" charset="0"/>
            </a:rPr>
            <a:t>0%</a:t>
          </a:r>
          <a:endParaRPr lang="en-ID" sz="1600" dirty="0"/>
        </a:p>
      </dgm:t>
    </dgm:pt>
    <dgm:pt modelId="{971F9B20-6699-4035-A8D2-F36403BAF9D2}" type="parTrans" cxnId="{494BA344-8A68-4ED8-9C10-10B1DC83C7BE}">
      <dgm:prSet/>
      <dgm:spPr/>
      <dgm:t>
        <a:bodyPr/>
        <a:lstStyle/>
        <a:p>
          <a:endParaRPr lang="en-ID"/>
        </a:p>
      </dgm:t>
    </dgm:pt>
    <dgm:pt modelId="{4C219912-4B69-4924-9C32-09D4B9EB1957}" type="sibTrans" cxnId="{494BA344-8A68-4ED8-9C10-10B1DC83C7BE}">
      <dgm:prSet/>
      <dgm:spPr/>
      <dgm:t>
        <a:bodyPr/>
        <a:lstStyle/>
        <a:p>
          <a:endParaRPr lang="en-ID"/>
        </a:p>
      </dgm:t>
    </dgm:pt>
    <dgm:pt modelId="{30E44213-CB72-45E5-8BBE-AEE0D5797186}">
      <dgm:prSet custT="1"/>
      <dgm:spPr>
        <a:solidFill>
          <a:srgbClr val="38B3BC"/>
        </a:solidFill>
      </dgm:spPr>
      <dgm:t>
        <a:bodyPr/>
        <a:lstStyle/>
        <a:p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50% x </a:t>
          </a:r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Proporsional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Saham </a:t>
          </a:r>
          <a:r>
            <a:rPr lang="en-US" sz="1400" b="1" dirty="0" err="1">
              <a:latin typeface="Roboto" panose="02000000000000000000" pitchFamily="2" charset="0"/>
              <a:ea typeface="Roboto" panose="02000000000000000000" pitchFamily="2" charset="0"/>
            </a:rPr>
            <a:t>Dalam</a:t>
          </a:r>
          <a:r>
            <a:rPr lang="en-US" sz="1400" b="1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b="1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83F33E5-26F8-41B3-81D3-E8A0BD2D8F47}" type="parTrans" cxnId="{B1A2045B-543F-4188-8C09-FCEF99C9E9DC}">
      <dgm:prSet/>
      <dgm:spPr/>
      <dgm:t>
        <a:bodyPr/>
        <a:lstStyle/>
        <a:p>
          <a:endParaRPr lang="en-ID"/>
        </a:p>
      </dgm:t>
    </dgm:pt>
    <dgm:pt modelId="{D142B891-AA3B-4134-B3B0-44FFBEE6B0D5}" type="sibTrans" cxnId="{B1A2045B-543F-4188-8C09-FCEF99C9E9DC}">
      <dgm:prSet/>
      <dgm:spPr/>
      <dgm:t>
        <a:bodyPr/>
        <a:lstStyle/>
        <a:p>
          <a:endParaRPr lang="en-ID"/>
        </a:p>
      </dgm:t>
    </dgm:pt>
    <dgm:pt modelId="{BDEA8D59-7B64-46E2-AD48-C80DB58B876F}" type="pres">
      <dgm:prSet presAssocID="{61D6FD17-DDB8-49E9-8896-13372D3D8DC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003F9AB-1E3C-4BE5-BF08-F6FA5B9D5DFC}" type="pres">
      <dgm:prSet presAssocID="{E6E16698-5667-44F9-960F-FDA2EBDE891D}" presName="root1" presStyleCnt="0"/>
      <dgm:spPr/>
    </dgm:pt>
    <dgm:pt modelId="{01DD07FC-FCB5-4E68-967E-7BEF2C432D0F}" type="pres">
      <dgm:prSet presAssocID="{E6E16698-5667-44F9-960F-FDA2EBDE891D}" presName="LevelOneTextNode" presStyleLbl="node0" presStyleIdx="0" presStyleCnt="1">
        <dgm:presLayoutVars>
          <dgm:chPref val="3"/>
        </dgm:presLayoutVars>
      </dgm:prSet>
      <dgm:spPr/>
    </dgm:pt>
    <dgm:pt modelId="{928F2AF9-6D00-449C-8738-E7CDC4E0D03F}" type="pres">
      <dgm:prSet presAssocID="{E6E16698-5667-44F9-960F-FDA2EBDE891D}" presName="level2hierChild" presStyleCnt="0"/>
      <dgm:spPr/>
    </dgm:pt>
    <dgm:pt modelId="{73912A12-8A6D-4B92-9F64-AA83C89FA125}" type="pres">
      <dgm:prSet presAssocID="{5FBA1F14-1B7B-489B-A319-D2E35EA59BA2}" presName="conn2-1" presStyleLbl="parChTrans1D2" presStyleIdx="0" presStyleCnt="3"/>
      <dgm:spPr/>
    </dgm:pt>
    <dgm:pt modelId="{D92EBACF-D529-43F9-A637-74DE8A80F557}" type="pres">
      <dgm:prSet presAssocID="{5FBA1F14-1B7B-489B-A319-D2E35EA59BA2}" presName="connTx" presStyleLbl="parChTrans1D2" presStyleIdx="0" presStyleCnt="3"/>
      <dgm:spPr/>
    </dgm:pt>
    <dgm:pt modelId="{50A79548-2730-4BBC-8173-C38BFC95E461}" type="pres">
      <dgm:prSet presAssocID="{F67F8F65-6EE8-441A-8F98-9B263BEFCE67}" presName="root2" presStyleCnt="0"/>
      <dgm:spPr/>
    </dgm:pt>
    <dgm:pt modelId="{85171D87-EDB3-4560-BAAF-862D87936AC5}" type="pres">
      <dgm:prSet presAssocID="{F67F8F65-6EE8-441A-8F98-9B263BEFCE67}" presName="LevelTwoTextNode" presStyleLbl="node2" presStyleIdx="0" presStyleCnt="3" custScaleX="138149">
        <dgm:presLayoutVars>
          <dgm:chPref val="3"/>
        </dgm:presLayoutVars>
      </dgm:prSet>
      <dgm:spPr/>
    </dgm:pt>
    <dgm:pt modelId="{7B405E6E-1806-4B92-AD0F-41BCBC2A4FE6}" type="pres">
      <dgm:prSet presAssocID="{F67F8F65-6EE8-441A-8F98-9B263BEFCE67}" presName="level3hierChild" presStyleCnt="0"/>
      <dgm:spPr/>
    </dgm:pt>
    <dgm:pt modelId="{C5847389-33F9-44E0-9289-6FFE56772A73}" type="pres">
      <dgm:prSet presAssocID="{C65550B5-7864-419F-9940-715EAE433145}" presName="conn2-1" presStyleLbl="parChTrans1D3" presStyleIdx="0" presStyleCnt="3"/>
      <dgm:spPr/>
    </dgm:pt>
    <dgm:pt modelId="{C75248AA-1435-4DDF-B418-23A86847AE03}" type="pres">
      <dgm:prSet presAssocID="{C65550B5-7864-419F-9940-715EAE433145}" presName="connTx" presStyleLbl="parChTrans1D3" presStyleIdx="0" presStyleCnt="3"/>
      <dgm:spPr/>
    </dgm:pt>
    <dgm:pt modelId="{54688274-8A33-408B-9FFC-7F29B69A6779}" type="pres">
      <dgm:prSet presAssocID="{854A37B6-4F75-47DF-A6D6-035E5B522700}" presName="root2" presStyleCnt="0"/>
      <dgm:spPr/>
    </dgm:pt>
    <dgm:pt modelId="{8289D548-0083-4035-9B18-968138BF4FA6}" type="pres">
      <dgm:prSet presAssocID="{854A37B6-4F75-47DF-A6D6-035E5B522700}" presName="LevelTwoTextNode" presStyleLbl="node3" presStyleIdx="0" presStyleCnt="3">
        <dgm:presLayoutVars>
          <dgm:chPref val="3"/>
        </dgm:presLayoutVars>
      </dgm:prSet>
      <dgm:spPr/>
    </dgm:pt>
    <dgm:pt modelId="{94184AB7-173E-4808-B8A9-7E479DBEBE69}" type="pres">
      <dgm:prSet presAssocID="{854A37B6-4F75-47DF-A6D6-035E5B522700}" presName="level3hierChild" presStyleCnt="0"/>
      <dgm:spPr/>
    </dgm:pt>
    <dgm:pt modelId="{98ACCEF2-8884-4E6F-BE3C-3818FB9EE4BF}" type="pres">
      <dgm:prSet presAssocID="{18502BD0-B8BA-4E28-822A-E4400F974C4E}" presName="conn2-1" presStyleLbl="parChTrans1D2" presStyleIdx="1" presStyleCnt="3"/>
      <dgm:spPr/>
    </dgm:pt>
    <dgm:pt modelId="{3F5A3498-F805-48CC-AD90-524436E628AA}" type="pres">
      <dgm:prSet presAssocID="{18502BD0-B8BA-4E28-822A-E4400F974C4E}" presName="connTx" presStyleLbl="parChTrans1D2" presStyleIdx="1" presStyleCnt="3"/>
      <dgm:spPr/>
    </dgm:pt>
    <dgm:pt modelId="{60AA1AC7-19E9-4AFF-89CB-56B2627478A6}" type="pres">
      <dgm:prSet presAssocID="{58CEF3CE-8CB7-4BE1-A063-C27B4D856790}" presName="root2" presStyleCnt="0"/>
      <dgm:spPr/>
    </dgm:pt>
    <dgm:pt modelId="{F4C13FC2-CFB9-4A76-A5A2-20A055A24DDA}" type="pres">
      <dgm:prSet presAssocID="{58CEF3CE-8CB7-4BE1-A063-C27B4D856790}" presName="LevelTwoTextNode" presStyleLbl="node2" presStyleIdx="1" presStyleCnt="3" custScaleX="138149">
        <dgm:presLayoutVars>
          <dgm:chPref val="3"/>
        </dgm:presLayoutVars>
      </dgm:prSet>
      <dgm:spPr/>
    </dgm:pt>
    <dgm:pt modelId="{3F3751E0-673F-4C51-89CD-1CB0812DFB8E}" type="pres">
      <dgm:prSet presAssocID="{58CEF3CE-8CB7-4BE1-A063-C27B4D856790}" presName="level3hierChild" presStyleCnt="0"/>
      <dgm:spPr/>
    </dgm:pt>
    <dgm:pt modelId="{AD7A888B-C365-4656-9FC6-DEBFF6C53A35}" type="pres">
      <dgm:prSet presAssocID="{971F9B20-6699-4035-A8D2-F36403BAF9D2}" presName="conn2-1" presStyleLbl="parChTrans1D3" presStyleIdx="1" presStyleCnt="3"/>
      <dgm:spPr/>
    </dgm:pt>
    <dgm:pt modelId="{179D8B1E-CCDD-42B5-B0F0-0A7405A261EA}" type="pres">
      <dgm:prSet presAssocID="{971F9B20-6699-4035-A8D2-F36403BAF9D2}" presName="connTx" presStyleLbl="parChTrans1D3" presStyleIdx="1" presStyleCnt="3"/>
      <dgm:spPr/>
    </dgm:pt>
    <dgm:pt modelId="{5B4DEE4B-7FB2-43C9-9F38-CA7039F32195}" type="pres">
      <dgm:prSet presAssocID="{E1B3009C-A205-4D74-B960-F3C751EDC3C3}" presName="root2" presStyleCnt="0"/>
      <dgm:spPr/>
    </dgm:pt>
    <dgm:pt modelId="{19BCAF0C-F554-4370-9780-FAC6D72A1563}" type="pres">
      <dgm:prSet presAssocID="{E1B3009C-A205-4D74-B960-F3C751EDC3C3}" presName="LevelTwoTextNode" presStyleLbl="node3" presStyleIdx="1" presStyleCnt="3">
        <dgm:presLayoutVars>
          <dgm:chPref val="3"/>
        </dgm:presLayoutVars>
      </dgm:prSet>
      <dgm:spPr/>
    </dgm:pt>
    <dgm:pt modelId="{CD8C83C1-A213-4B08-998E-463F21161BBC}" type="pres">
      <dgm:prSet presAssocID="{E1B3009C-A205-4D74-B960-F3C751EDC3C3}" presName="level3hierChild" presStyleCnt="0"/>
      <dgm:spPr/>
    </dgm:pt>
    <dgm:pt modelId="{B988146D-15AF-45BB-B693-2288B2FB6B7F}" type="pres">
      <dgm:prSet presAssocID="{D63227F2-4C24-43E3-B162-968F89AAE38A}" presName="conn2-1" presStyleLbl="parChTrans1D2" presStyleIdx="2" presStyleCnt="3"/>
      <dgm:spPr/>
    </dgm:pt>
    <dgm:pt modelId="{DAC18522-85D9-402D-8D5D-7B3CFD97C316}" type="pres">
      <dgm:prSet presAssocID="{D63227F2-4C24-43E3-B162-968F89AAE38A}" presName="connTx" presStyleLbl="parChTrans1D2" presStyleIdx="2" presStyleCnt="3"/>
      <dgm:spPr/>
    </dgm:pt>
    <dgm:pt modelId="{03ADCD61-DA1F-4611-B120-406CB8F5A34F}" type="pres">
      <dgm:prSet presAssocID="{6EC63F9A-FB8E-4268-8664-FB320470E7C0}" presName="root2" presStyleCnt="0"/>
      <dgm:spPr/>
    </dgm:pt>
    <dgm:pt modelId="{7C63E846-3E7E-416C-AA9D-9C87E558E7EE}" type="pres">
      <dgm:prSet presAssocID="{6EC63F9A-FB8E-4268-8664-FB320470E7C0}" presName="LevelTwoTextNode" presStyleLbl="node2" presStyleIdx="2" presStyleCnt="3" custScaleX="138149">
        <dgm:presLayoutVars>
          <dgm:chPref val="3"/>
        </dgm:presLayoutVars>
      </dgm:prSet>
      <dgm:spPr/>
    </dgm:pt>
    <dgm:pt modelId="{EC9ABCA5-5D59-4B0F-BBA4-34A9AE236EFE}" type="pres">
      <dgm:prSet presAssocID="{6EC63F9A-FB8E-4268-8664-FB320470E7C0}" presName="level3hierChild" presStyleCnt="0"/>
      <dgm:spPr/>
    </dgm:pt>
    <dgm:pt modelId="{7750853A-D107-4E95-AAAE-D00FD46CBF86}" type="pres">
      <dgm:prSet presAssocID="{E83F33E5-26F8-41B3-81D3-E8A0BD2D8F47}" presName="conn2-1" presStyleLbl="parChTrans1D3" presStyleIdx="2" presStyleCnt="3"/>
      <dgm:spPr/>
    </dgm:pt>
    <dgm:pt modelId="{85A18507-9E2E-4E7F-B996-AE432FE07F9D}" type="pres">
      <dgm:prSet presAssocID="{E83F33E5-26F8-41B3-81D3-E8A0BD2D8F47}" presName="connTx" presStyleLbl="parChTrans1D3" presStyleIdx="2" presStyleCnt="3"/>
      <dgm:spPr/>
    </dgm:pt>
    <dgm:pt modelId="{8DCDF90C-6223-4999-BC8A-D18EF87D835D}" type="pres">
      <dgm:prSet presAssocID="{30E44213-CB72-45E5-8BBE-AEE0D5797186}" presName="root2" presStyleCnt="0"/>
      <dgm:spPr/>
    </dgm:pt>
    <dgm:pt modelId="{BAF2F584-B00B-4B7C-8940-1E091E72F007}" type="pres">
      <dgm:prSet presAssocID="{30E44213-CB72-45E5-8BBE-AEE0D5797186}" presName="LevelTwoTextNode" presStyleLbl="node3" presStyleIdx="2" presStyleCnt="3" custScaleX="132051">
        <dgm:presLayoutVars>
          <dgm:chPref val="3"/>
        </dgm:presLayoutVars>
      </dgm:prSet>
      <dgm:spPr/>
    </dgm:pt>
    <dgm:pt modelId="{C7EF2BB3-3C3B-4374-8FF0-F5041A59A070}" type="pres">
      <dgm:prSet presAssocID="{30E44213-CB72-45E5-8BBE-AEE0D5797186}" presName="level3hierChild" presStyleCnt="0"/>
      <dgm:spPr/>
    </dgm:pt>
  </dgm:ptLst>
  <dgm:cxnLst>
    <dgm:cxn modelId="{0D1E8900-5892-4D4B-AB53-C5434568A858}" srcId="{E6E16698-5667-44F9-960F-FDA2EBDE891D}" destId="{6EC63F9A-FB8E-4268-8664-FB320470E7C0}" srcOrd="2" destOrd="0" parTransId="{D63227F2-4C24-43E3-B162-968F89AAE38A}" sibTransId="{2D58C57D-C5A6-473D-9A44-7B82D8D91892}"/>
    <dgm:cxn modelId="{8129490C-750F-424E-B0CD-CC3A8FCBEC02}" type="presOf" srcId="{854A37B6-4F75-47DF-A6D6-035E5B522700}" destId="{8289D548-0083-4035-9B18-968138BF4FA6}" srcOrd="0" destOrd="0" presId="urn:microsoft.com/office/officeart/2008/layout/HorizontalMultiLevelHierarchy#2"/>
    <dgm:cxn modelId="{EE3C971E-4942-4F77-8AAC-8229D3BA42CD}" type="presOf" srcId="{6EC63F9A-FB8E-4268-8664-FB320470E7C0}" destId="{7C63E846-3E7E-416C-AA9D-9C87E558E7EE}" srcOrd="0" destOrd="0" presId="urn:microsoft.com/office/officeart/2008/layout/HorizontalMultiLevelHierarchy#2"/>
    <dgm:cxn modelId="{81B82022-38DD-4295-B05C-EED0F4AE9022}" type="presOf" srcId="{61D6FD17-DDB8-49E9-8896-13372D3D8DCC}" destId="{BDEA8D59-7B64-46E2-AD48-C80DB58B876F}" srcOrd="0" destOrd="0" presId="urn:microsoft.com/office/officeart/2008/layout/HorizontalMultiLevelHierarchy#2"/>
    <dgm:cxn modelId="{96F03524-5B79-4F7D-A955-8C3A028B075F}" srcId="{61D6FD17-DDB8-49E9-8896-13372D3D8DCC}" destId="{E6E16698-5667-44F9-960F-FDA2EBDE891D}" srcOrd="0" destOrd="0" parTransId="{ABE91903-DBDD-4C2B-B939-73B200463E7B}" sibTransId="{3E785CF9-5642-4707-8DA7-A35DC5ED3B7D}"/>
    <dgm:cxn modelId="{5F953729-374D-4C27-B368-30736DD15A20}" srcId="{E6E16698-5667-44F9-960F-FDA2EBDE891D}" destId="{F67F8F65-6EE8-441A-8F98-9B263BEFCE67}" srcOrd="0" destOrd="0" parTransId="{5FBA1F14-1B7B-489B-A319-D2E35EA59BA2}" sibTransId="{BB63F4D7-DC60-4D29-9C32-64A89968F16D}"/>
    <dgm:cxn modelId="{504E5935-3497-4FC2-9D3D-675597EB728A}" type="presOf" srcId="{C65550B5-7864-419F-9940-715EAE433145}" destId="{C5847389-33F9-44E0-9289-6FFE56772A73}" srcOrd="0" destOrd="0" presId="urn:microsoft.com/office/officeart/2008/layout/HorizontalMultiLevelHierarchy#2"/>
    <dgm:cxn modelId="{D40AB23A-A328-47C8-9821-5EB93151D083}" type="presOf" srcId="{30E44213-CB72-45E5-8BBE-AEE0D5797186}" destId="{BAF2F584-B00B-4B7C-8940-1E091E72F007}" srcOrd="0" destOrd="0" presId="urn:microsoft.com/office/officeart/2008/layout/HorizontalMultiLevelHierarchy#2"/>
    <dgm:cxn modelId="{B1A2045B-543F-4188-8C09-FCEF99C9E9DC}" srcId="{6EC63F9A-FB8E-4268-8664-FB320470E7C0}" destId="{30E44213-CB72-45E5-8BBE-AEE0D5797186}" srcOrd="0" destOrd="0" parTransId="{E83F33E5-26F8-41B3-81D3-E8A0BD2D8F47}" sibTransId="{D142B891-AA3B-4134-B3B0-44FFBEE6B0D5}"/>
    <dgm:cxn modelId="{E5211860-FFEC-4006-AD29-8C4A871E977B}" type="presOf" srcId="{971F9B20-6699-4035-A8D2-F36403BAF9D2}" destId="{AD7A888B-C365-4656-9FC6-DEBFF6C53A35}" srcOrd="0" destOrd="0" presId="urn:microsoft.com/office/officeart/2008/layout/HorizontalMultiLevelHierarchy#2"/>
    <dgm:cxn modelId="{8EFE0764-8EED-4E84-9E8F-413F85429D38}" type="presOf" srcId="{E83F33E5-26F8-41B3-81D3-E8A0BD2D8F47}" destId="{7750853A-D107-4E95-AAAE-D00FD46CBF86}" srcOrd="0" destOrd="0" presId="urn:microsoft.com/office/officeart/2008/layout/HorizontalMultiLevelHierarchy#2"/>
    <dgm:cxn modelId="{494BA344-8A68-4ED8-9C10-10B1DC83C7BE}" srcId="{58CEF3CE-8CB7-4BE1-A063-C27B4D856790}" destId="{E1B3009C-A205-4D74-B960-F3C751EDC3C3}" srcOrd="0" destOrd="0" parTransId="{971F9B20-6699-4035-A8D2-F36403BAF9D2}" sibTransId="{4C219912-4B69-4924-9C32-09D4B9EB1957}"/>
    <dgm:cxn modelId="{9FE37249-B364-4AEC-8C13-FBF44A302295}" type="presOf" srcId="{58CEF3CE-8CB7-4BE1-A063-C27B4D856790}" destId="{F4C13FC2-CFB9-4A76-A5A2-20A055A24DDA}" srcOrd="0" destOrd="0" presId="urn:microsoft.com/office/officeart/2008/layout/HorizontalMultiLevelHierarchy#2"/>
    <dgm:cxn modelId="{429F204B-B893-4011-B831-70A869156E31}" type="presOf" srcId="{F67F8F65-6EE8-441A-8F98-9B263BEFCE67}" destId="{85171D87-EDB3-4560-BAAF-862D87936AC5}" srcOrd="0" destOrd="0" presId="urn:microsoft.com/office/officeart/2008/layout/HorizontalMultiLevelHierarchy#2"/>
    <dgm:cxn modelId="{EB204175-6AD5-45DB-878D-6B1385C51A1B}" type="presOf" srcId="{5FBA1F14-1B7B-489B-A319-D2E35EA59BA2}" destId="{D92EBACF-D529-43F9-A637-74DE8A80F557}" srcOrd="1" destOrd="0" presId="urn:microsoft.com/office/officeart/2008/layout/HorizontalMultiLevelHierarchy#2"/>
    <dgm:cxn modelId="{48992877-BC2C-4752-B296-89F3CB4B1E15}" type="presOf" srcId="{18502BD0-B8BA-4E28-822A-E4400F974C4E}" destId="{98ACCEF2-8884-4E6F-BE3C-3818FB9EE4BF}" srcOrd="0" destOrd="0" presId="urn:microsoft.com/office/officeart/2008/layout/HorizontalMultiLevelHierarchy#2"/>
    <dgm:cxn modelId="{A9570E7B-728D-4B9B-A496-437EEE38FCFD}" type="presOf" srcId="{D63227F2-4C24-43E3-B162-968F89AAE38A}" destId="{DAC18522-85D9-402D-8D5D-7B3CFD97C316}" srcOrd="1" destOrd="0" presId="urn:microsoft.com/office/officeart/2008/layout/HorizontalMultiLevelHierarchy#2"/>
    <dgm:cxn modelId="{DFA5FC81-7CB9-43B3-979D-8FF0739B998F}" type="presOf" srcId="{C65550B5-7864-419F-9940-715EAE433145}" destId="{C75248AA-1435-4DDF-B418-23A86847AE03}" srcOrd="1" destOrd="0" presId="urn:microsoft.com/office/officeart/2008/layout/HorizontalMultiLevelHierarchy#2"/>
    <dgm:cxn modelId="{745D9C92-F279-4DB0-BD22-A9E8B9B0C8B2}" type="presOf" srcId="{18502BD0-B8BA-4E28-822A-E4400F974C4E}" destId="{3F5A3498-F805-48CC-AD90-524436E628AA}" srcOrd="1" destOrd="0" presId="urn:microsoft.com/office/officeart/2008/layout/HorizontalMultiLevelHierarchy#2"/>
    <dgm:cxn modelId="{26E6F0A2-A814-48DC-9F6C-6EF1B89E2B66}" type="presOf" srcId="{E1B3009C-A205-4D74-B960-F3C751EDC3C3}" destId="{19BCAF0C-F554-4370-9780-FAC6D72A1563}" srcOrd="0" destOrd="0" presId="urn:microsoft.com/office/officeart/2008/layout/HorizontalMultiLevelHierarchy#2"/>
    <dgm:cxn modelId="{7CC186A3-F5EA-4643-8461-29CAC66C6FA4}" type="presOf" srcId="{E6E16698-5667-44F9-960F-FDA2EBDE891D}" destId="{01DD07FC-FCB5-4E68-967E-7BEF2C432D0F}" srcOrd="0" destOrd="0" presId="urn:microsoft.com/office/officeart/2008/layout/HorizontalMultiLevelHierarchy#2"/>
    <dgm:cxn modelId="{7354A0B5-F782-4F07-8A80-9255B71523C1}" type="presOf" srcId="{E83F33E5-26F8-41B3-81D3-E8A0BD2D8F47}" destId="{85A18507-9E2E-4E7F-B996-AE432FE07F9D}" srcOrd="1" destOrd="0" presId="urn:microsoft.com/office/officeart/2008/layout/HorizontalMultiLevelHierarchy#2"/>
    <dgm:cxn modelId="{5739D7C8-460A-4B24-B447-6BABFA899BDD}" type="presOf" srcId="{D63227F2-4C24-43E3-B162-968F89AAE38A}" destId="{B988146D-15AF-45BB-B693-2288B2FB6B7F}" srcOrd="0" destOrd="0" presId="urn:microsoft.com/office/officeart/2008/layout/HorizontalMultiLevelHierarchy#2"/>
    <dgm:cxn modelId="{0FADFCD0-6F10-43E0-89AC-CC4949A64B6D}" srcId="{F67F8F65-6EE8-441A-8F98-9B263BEFCE67}" destId="{854A37B6-4F75-47DF-A6D6-035E5B522700}" srcOrd="0" destOrd="0" parTransId="{C65550B5-7864-419F-9940-715EAE433145}" sibTransId="{3DABDEDA-809E-432B-BF2E-ABE931919DD6}"/>
    <dgm:cxn modelId="{88EFBEDA-59AB-4458-B94C-5A350C2A339F}" srcId="{E6E16698-5667-44F9-960F-FDA2EBDE891D}" destId="{58CEF3CE-8CB7-4BE1-A063-C27B4D856790}" srcOrd="1" destOrd="0" parTransId="{18502BD0-B8BA-4E28-822A-E4400F974C4E}" sibTransId="{FE2541A8-9E10-4248-93A4-A7B431B3C03E}"/>
    <dgm:cxn modelId="{7B19F8F0-FA25-44A6-8429-2784CC478578}" type="presOf" srcId="{5FBA1F14-1B7B-489B-A319-D2E35EA59BA2}" destId="{73912A12-8A6D-4B92-9F64-AA83C89FA125}" srcOrd="0" destOrd="0" presId="urn:microsoft.com/office/officeart/2008/layout/HorizontalMultiLevelHierarchy#2"/>
    <dgm:cxn modelId="{FD3755FE-39E3-4EA1-890D-0AFDAC68A3EB}" type="presOf" srcId="{971F9B20-6699-4035-A8D2-F36403BAF9D2}" destId="{179D8B1E-CCDD-42B5-B0F0-0A7405A261EA}" srcOrd="1" destOrd="0" presId="urn:microsoft.com/office/officeart/2008/layout/HorizontalMultiLevelHierarchy#2"/>
    <dgm:cxn modelId="{4204F0A2-3ED6-48FE-9649-49CE43017250}" type="presParOf" srcId="{BDEA8D59-7B64-46E2-AD48-C80DB58B876F}" destId="{9003F9AB-1E3C-4BE5-BF08-F6FA5B9D5DFC}" srcOrd="0" destOrd="0" presId="urn:microsoft.com/office/officeart/2008/layout/HorizontalMultiLevelHierarchy#2"/>
    <dgm:cxn modelId="{4308CC84-3613-4BFF-8730-B224C5227050}" type="presParOf" srcId="{9003F9AB-1E3C-4BE5-BF08-F6FA5B9D5DFC}" destId="{01DD07FC-FCB5-4E68-967E-7BEF2C432D0F}" srcOrd="0" destOrd="0" presId="urn:microsoft.com/office/officeart/2008/layout/HorizontalMultiLevelHierarchy#2"/>
    <dgm:cxn modelId="{CAD01EAF-3167-4EF1-B37B-F6616FD1FD5C}" type="presParOf" srcId="{9003F9AB-1E3C-4BE5-BF08-F6FA5B9D5DFC}" destId="{928F2AF9-6D00-449C-8738-E7CDC4E0D03F}" srcOrd="1" destOrd="0" presId="urn:microsoft.com/office/officeart/2008/layout/HorizontalMultiLevelHierarchy#2"/>
    <dgm:cxn modelId="{570F1AFE-037A-4D38-8CEF-57A93F79C1F6}" type="presParOf" srcId="{928F2AF9-6D00-449C-8738-E7CDC4E0D03F}" destId="{73912A12-8A6D-4B92-9F64-AA83C89FA125}" srcOrd="0" destOrd="0" presId="urn:microsoft.com/office/officeart/2008/layout/HorizontalMultiLevelHierarchy#2"/>
    <dgm:cxn modelId="{9C51CF10-5971-46B6-8F29-1E8C17AB3B7A}" type="presParOf" srcId="{73912A12-8A6D-4B92-9F64-AA83C89FA125}" destId="{D92EBACF-D529-43F9-A637-74DE8A80F557}" srcOrd="0" destOrd="0" presId="urn:microsoft.com/office/officeart/2008/layout/HorizontalMultiLevelHierarchy#2"/>
    <dgm:cxn modelId="{8DE20F13-BC49-45FE-A372-5DE5A5E3A98F}" type="presParOf" srcId="{928F2AF9-6D00-449C-8738-E7CDC4E0D03F}" destId="{50A79548-2730-4BBC-8173-C38BFC95E461}" srcOrd="1" destOrd="0" presId="urn:microsoft.com/office/officeart/2008/layout/HorizontalMultiLevelHierarchy#2"/>
    <dgm:cxn modelId="{36B9F3F2-9FD9-4D33-A71F-8B9660852C69}" type="presParOf" srcId="{50A79548-2730-4BBC-8173-C38BFC95E461}" destId="{85171D87-EDB3-4560-BAAF-862D87936AC5}" srcOrd="0" destOrd="0" presId="urn:microsoft.com/office/officeart/2008/layout/HorizontalMultiLevelHierarchy#2"/>
    <dgm:cxn modelId="{B1C36C65-F961-4101-B9E0-562E669FF2E8}" type="presParOf" srcId="{50A79548-2730-4BBC-8173-C38BFC95E461}" destId="{7B405E6E-1806-4B92-AD0F-41BCBC2A4FE6}" srcOrd="1" destOrd="0" presId="urn:microsoft.com/office/officeart/2008/layout/HorizontalMultiLevelHierarchy#2"/>
    <dgm:cxn modelId="{E5688621-48BE-4CF8-8C59-4F98D7367759}" type="presParOf" srcId="{7B405E6E-1806-4B92-AD0F-41BCBC2A4FE6}" destId="{C5847389-33F9-44E0-9289-6FFE56772A73}" srcOrd="0" destOrd="0" presId="urn:microsoft.com/office/officeart/2008/layout/HorizontalMultiLevelHierarchy#2"/>
    <dgm:cxn modelId="{08948EB0-C3CB-454C-ABD8-8D2BFBE95B79}" type="presParOf" srcId="{C5847389-33F9-44E0-9289-6FFE56772A73}" destId="{C75248AA-1435-4DDF-B418-23A86847AE03}" srcOrd="0" destOrd="0" presId="urn:microsoft.com/office/officeart/2008/layout/HorizontalMultiLevelHierarchy#2"/>
    <dgm:cxn modelId="{BBF9E0F0-AD57-458E-B35A-1337F05DB7F0}" type="presParOf" srcId="{7B405E6E-1806-4B92-AD0F-41BCBC2A4FE6}" destId="{54688274-8A33-408B-9FFC-7F29B69A6779}" srcOrd="1" destOrd="0" presId="urn:microsoft.com/office/officeart/2008/layout/HorizontalMultiLevelHierarchy#2"/>
    <dgm:cxn modelId="{419B2160-1926-4AE1-A537-1FE085073CF7}" type="presParOf" srcId="{54688274-8A33-408B-9FFC-7F29B69A6779}" destId="{8289D548-0083-4035-9B18-968138BF4FA6}" srcOrd="0" destOrd="0" presId="urn:microsoft.com/office/officeart/2008/layout/HorizontalMultiLevelHierarchy#2"/>
    <dgm:cxn modelId="{9E05FAF6-96C8-461B-B218-0E44EB72DCCB}" type="presParOf" srcId="{54688274-8A33-408B-9FFC-7F29B69A6779}" destId="{94184AB7-173E-4808-B8A9-7E479DBEBE69}" srcOrd="1" destOrd="0" presId="urn:microsoft.com/office/officeart/2008/layout/HorizontalMultiLevelHierarchy#2"/>
    <dgm:cxn modelId="{90D0F1EE-11E0-4569-B01F-8789E5933FA0}" type="presParOf" srcId="{928F2AF9-6D00-449C-8738-E7CDC4E0D03F}" destId="{98ACCEF2-8884-4E6F-BE3C-3818FB9EE4BF}" srcOrd="2" destOrd="0" presId="urn:microsoft.com/office/officeart/2008/layout/HorizontalMultiLevelHierarchy#2"/>
    <dgm:cxn modelId="{2E37BF86-10A6-4BA4-A8B2-594F767C1EFD}" type="presParOf" srcId="{98ACCEF2-8884-4E6F-BE3C-3818FB9EE4BF}" destId="{3F5A3498-F805-48CC-AD90-524436E628AA}" srcOrd="0" destOrd="0" presId="urn:microsoft.com/office/officeart/2008/layout/HorizontalMultiLevelHierarchy#2"/>
    <dgm:cxn modelId="{A395D525-6626-428C-BFFA-4D260F26B431}" type="presParOf" srcId="{928F2AF9-6D00-449C-8738-E7CDC4E0D03F}" destId="{60AA1AC7-19E9-4AFF-89CB-56B2627478A6}" srcOrd="3" destOrd="0" presId="urn:microsoft.com/office/officeart/2008/layout/HorizontalMultiLevelHierarchy#2"/>
    <dgm:cxn modelId="{22E73402-EF88-490A-96CE-46057DE464B2}" type="presParOf" srcId="{60AA1AC7-19E9-4AFF-89CB-56B2627478A6}" destId="{F4C13FC2-CFB9-4A76-A5A2-20A055A24DDA}" srcOrd="0" destOrd="0" presId="urn:microsoft.com/office/officeart/2008/layout/HorizontalMultiLevelHierarchy#2"/>
    <dgm:cxn modelId="{237ADBFA-112D-472E-93E9-6116795776F2}" type="presParOf" srcId="{60AA1AC7-19E9-4AFF-89CB-56B2627478A6}" destId="{3F3751E0-673F-4C51-89CD-1CB0812DFB8E}" srcOrd="1" destOrd="0" presId="urn:microsoft.com/office/officeart/2008/layout/HorizontalMultiLevelHierarchy#2"/>
    <dgm:cxn modelId="{DB18ACE1-2A4B-4E0E-942D-FD56B2F483B7}" type="presParOf" srcId="{3F3751E0-673F-4C51-89CD-1CB0812DFB8E}" destId="{AD7A888B-C365-4656-9FC6-DEBFF6C53A35}" srcOrd="0" destOrd="0" presId="urn:microsoft.com/office/officeart/2008/layout/HorizontalMultiLevelHierarchy#2"/>
    <dgm:cxn modelId="{DE8234B3-C2BF-4BDB-AD4B-74451F20CAC6}" type="presParOf" srcId="{AD7A888B-C365-4656-9FC6-DEBFF6C53A35}" destId="{179D8B1E-CCDD-42B5-B0F0-0A7405A261EA}" srcOrd="0" destOrd="0" presId="urn:microsoft.com/office/officeart/2008/layout/HorizontalMultiLevelHierarchy#2"/>
    <dgm:cxn modelId="{25E17CC6-6BC0-4AA0-8B58-0C534A01CF08}" type="presParOf" srcId="{3F3751E0-673F-4C51-89CD-1CB0812DFB8E}" destId="{5B4DEE4B-7FB2-43C9-9F38-CA7039F32195}" srcOrd="1" destOrd="0" presId="urn:microsoft.com/office/officeart/2008/layout/HorizontalMultiLevelHierarchy#2"/>
    <dgm:cxn modelId="{51FB476B-7CAC-4970-80F2-42A59A37261C}" type="presParOf" srcId="{5B4DEE4B-7FB2-43C9-9F38-CA7039F32195}" destId="{19BCAF0C-F554-4370-9780-FAC6D72A1563}" srcOrd="0" destOrd="0" presId="urn:microsoft.com/office/officeart/2008/layout/HorizontalMultiLevelHierarchy#2"/>
    <dgm:cxn modelId="{EC5E8452-859C-4C99-834B-E4A264C7A05B}" type="presParOf" srcId="{5B4DEE4B-7FB2-43C9-9F38-CA7039F32195}" destId="{CD8C83C1-A213-4B08-998E-463F21161BBC}" srcOrd="1" destOrd="0" presId="urn:microsoft.com/office/officeart/2008/layout/HorizontalMultiLevelHierarchy#2"/>
    <dgm:cxn modelId="{80783097-26F1-4565-A7FF-91A9BA3EAACF}" type="presParOf" srcId="{928F2AF9-6D00-449C-8738-E7CDC4E0D03F}" destId="{B988146D-15AF-45BB-B693-2288B2FB6B7F}" srcOrd="4" destOrd="0" presId="urn:microsoft.com/office/officeart/2008/layout/HorizontalMultiLevelHierarchy#2"/>
    <dgm:cxn modelId="{15DE0421-67E2-4C49-A1C9-60EE54AC56DB}" type="presParOf" srcId="{B988146D-15AF-45BB-B693-2288B2FB6B7F}" destId="{DAC18522-85D9-402D-8D5D-7B3CFD97C316}" srcOrd="0" destOrd="0" presId="urn:microsoft.com/office/officeart/2008/layout/HorizontalMultiLevelHierarchy#2"/>
    <dgm:cxn modelId="{026E1546-3B26-4076-83E3-5E82C87D3916}" type="presParOf" srcId="{928F2AF9-6D00-449C-8738-E7CDC4E0D03F}" destId="{03ADCD61-DA1F-4611-B120-406CB8F5A34F}" srcOrd="5" destOrd="0" presId="urn:microsoft.com/office/officeart/2008/layout/HorizontalMultiLevelHierarchy#2"/>
    <dgm:cxn modelId="{F008BD43-8864-478F-B73F-E21844ED7049}" type="presParOf" srcId="{03ADCD61-DA1F-4611-B120-406CB8F5A34F}" destId="{7C63E846-3E7E-416C-AA9D-9C87E558E7EE}" srcOrd="0" destOrd="0" presId="urn:microsoft.com/office/officeart/2008/layout/HorizontalMultiLevelHierarchy#2"/>
    <dgm:cxn modelId="{AEDD5D86-24B3-4C10-BAAC-573841B12520}" type="presParOf" srcId="{03ADCD61-DA1F-4611-B120-406CB8F5A34F}" destId="{EC9ABCA5-5D59-4B0F-BBA4-34A9AE236EFE}" srcOrd="1" destOrd="0" presId="urn:microsoft.com/office/officeart/2008/layout/HorizontalMultiLevelHierarchy#2"/>
    <dgm:cxn modelId="{310830A5-36AB-406C-815C-9CDEB6A18B82}" type="presParOf" srcId="{EC9ABCA5-5D59-4B0F-BBA4-34A9AE236EFE}" destId="{7750853A-D107-4E95-AAAE-D00FD46CBF86}" srcOrd="0" destOrd="0" presId="urn:microsoft.com/office/officeart/2008/layout/HorizontalMultiLevelHierarchy#2"/>
    <dgm:cxn modelId="{F63C72CA-B21B-4508-AE09-BF6E23CEC39A}" type="presParOf" srcId="{7750853A-D107-4E95-AAAE-D00FD46CBF86}" destId="{85A18507-9E2E-4E7F-B996-AE432FE07F9D}" srcOrd="0" destOrd="0" presId="urn:microsoft.com/office/officeart/2008/layout/HorizontalMultiLevelHierarchy#2"/>
    <dgm:cxn modelId="{B4F25525-973D-4527-9E46-DC65495D77DD}" type="presParOf" srcId="{EC9ABCA5-5D59-4B0F-BBA4-34A9AE236EFE}" destId="{8DCDF90C-6223-4999-BC8A-D18EF87D835D}" srcOrd="1" destOrd="0" presId="urn:microsoft.com/office/officeart/2008/layout/HorizontalMultiLevelHierarchy#2"/>
    <dgm:cxn modelId="{D55B3DE8-AC2D-4FA1-9B70-45A624C8422C}" type="presParOf" srcId="{8DCDF90C-6223-4999-BC8A-D18EF87D835D}" destId="{BAF2F584-B00B-4B7C-8940-1E091E72F007}" srcOrd="0" destOrd="0" presId="urn:microsoft.com/office/officeart/2008/layout/HorizontalMultiLevelHierarchy#2"/>
    <dgm:cxn modelId="{39F509DE-431E-405D-96C3-DF509D556877}" type="presParOf" srcId="{8DCDF90C-6223-4999-BC8A-D18EF87D835D}" destId="{C7EF2BB3-3C3B-4374-8FF0-F5041A59A070}" srcOrd="1" destOrd="0" presId="urn:microsoft.com/office/officeart/2008/layout/HorizontalMultiLevelHierarchy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E48C5-3CF1-4F6C-9514-22A2CE608A53}">
      <dsp:nvSpPr>
        <dsp:cNvPr id="0" name=""/>
        <dsp:cNvSpPr/>
      </dsp:nvSpPr>
      <dsp:spPr>
        <a:xfrm>
          <a:off x="0" y="1305401"/>
          <a:ext cx="1051560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B678A7-FC62-4131-B83E-8817DB7C7D5D}">
      <dsp:nvSpPr>
        <dsp:cNvPr id="0" name=""/>
        <dsp:cNvSpPr/>
      </dsp:nvSpPr>
      <dsp:spPr>
        <a:xfrm>
          <a:off x="2599" y="0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Permohonan</a:t>
          </a:r>
          <a:r>
            <a:rPr lang="en-US" sz="1600" kern="1200" dirty="0"/>
            <a:t> </a:t>
          </a:r>
          <a:r>
            <a:rPr lang="en-US" sz="1600" kern="1200" dirty="0" err="1"/>
            <a:t>Verifikasi</a:t>
          </a:r>
          <a:r>
            <a:rPr lang="en-US" sz="1600" kern="1200" dirty="0"/>
            <a:t> TKDN (Max 2 Hari)</a:t>
          </a:r>
        </a:p>
      </dsp:txBody>
      <dsp:txXfrm>
        <a:off x="2599" y="0"/>
        <a:ext cx="1513414" cy="1740535"/>
      </dsp:txXfrm>
    </dsp:sp>
    <dsp:sp modelId="{0F6E9DAF-677D-4067-B978-174D76C57D31}">
      <dsp:nvSpPr>
        <dsp:cNvPr id="0" name=""/>
        <dsp:cNvSpPr/>
      </dsp:nvSpPr>
      <dsp:spPr>
        <a:xfrm>
          <a:off x="541739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5CA6F-0A13-45F5-A96C-FA16A93D996A}">
      <dsp:nvSpPr>
        <dsp:cNvPr id="0" name=""/>
        <dsp:cNvSpPr/>
      </dsp:nvSpPr>
      <dsp:spPr>
        <a:xfrm>
          <a:off x="1591684" y="2610802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Perbaikan</a:t>
          </a:r>
          <a:r>
            <a:rPr lang="en-US" sz="1600" kern="1200" dirty="0"/>
            <a:t> </a:t>
          </a:r>
          <a:r>
            <a:rPr lang="en-US" sz="1600" kern="1200" dirty="0" err="1"/>
            <a:t>Berkas</a:t>
          </a:r>
          <a:r>
            <a:rPr lang="en-US" sz="1600" kern="1200" dirty="0"/>
            <a:t> </a:t>
          </a:r>
          <a:r>
            <a:rPr lang="en-US" sz="1600" kern="1200" dirty="0" err="1"/>
            <a:t>Permohonan</a:t>
          </a:r>
          <a:r>
            <a:rPr lang="en-US" sz="1600" kern="1200" dirty="0"/>
            <a:t> oleh Perusahaan (Max 5 </a:t>
          </a:r>
          <a:r>
            <a:rPr lang="en-US" sz="1600" kern="1200" dirty="0" err="1"/>
            <a:t>hari</a:t>
          </a:r>
          <a:r>
            <a:rPr lang="en-US" sz="1600" kern="1200" dirty="0"/>
            <a:t>)</a:t>
          </a:r>
        </a:p>
      </dsp:txBody>
      <dsp:txXfrm>
        <a:off x="1591684" y="2610802"/>
        <a:ext cx="1513414" cy="1740535"/>
      </dsp:txXfrm>
    </dsp:sp>
    <dsp:sp modelId="{ABA14DC4-02B9-46D0-B8EC-77F6A97EE6E2}">
      <dsp:nvSpPr>
        <dsp:cNvPr id="0" name=""/>
        <dsp:cNvSpPr/>
      </dsp:nvSpPr>
      <dsp:spPr>
        <a:xfrm>
          <a:off x="2130825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B1A001-899A-4B43-8C62-5E543C9558FD}">
      <dsp:nvSpPr>
        <dsp:cNvPr id="0" name=""/>
        <dsp:cNvSpPr/>
      </dsp:nvSpPr>
      <dsp:spPr>
        <a:xfrm>
          <a:off x="3180770" y="0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Verifikasi</a:t>
          </a:r>
          <a:r>
            <a:rPr lang="en-US" sz="1600" kern="1200" dirty="0"/>
            <a:t> </a:t>
          </a:r>
          <a:r>
            <a:rPr lang="en-US" sz="1600" kern="1200" dirty="0" err="1"/>
            <a:t>Dokumen</a:t>
          </a:r>
          <a:r>
            <a:rPr lang="en-US" sz="1600" kern="1200" dirty="0"/>
            <a:t> TKDN (Max 5 Hari)</a:t>
          </a:r>
        </a:p>
      </dsp:txBody>
      <dsp:txXfrm>
        <a:off x="3180770" y="0"/>
        <a:ext cx="1513414" cy="1740535"/>
      </dsp:txXfrm>
    </dsp:sp>
    <dsp:sp modelId="{E15D8CB6-1ADC-4054-978A-0DE4C3142367}">
      <dsp:nvSpPr>
        <dsp:cNvPr id="0" name=""/>
        <dsp:cNvSpPr/>
      </dsp:nvSpPr>
      <dsp:spPr>
        <a:xfrm>
          <a:off x="3719910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222BD3-5EE7-46CB-9CC1-E8914F0A81B2}">
      <dsp:nvSpPr>
        <dsp:cNvPr id="0" name=""/>
        <dsp:cNvSpPr/>
      </dsp:nvSpPr>
      <dsp:spPr>
        <a:xfrm>
          <a:off x="4815575" y="4769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Pengecekan</a:t>
          </a:r>
          <a:r>
            <a:rPr lang="en-US" sz="1600" kern="1200" dirty="0"/>
            <a:t> </a:t>
          </a:r>
          <a:r>
            <a:rPr lang="en-US" sz="1600" kern="1200" dirty="0" err="1"/>
            <a:t>Kelengkapan</a:t>
          </a:r>
          <a:r>
            <a:rPr lang="en-US" sz="1600" kern="1200" dirty="0"/>
            <a:t> </a:t>
          </a:r>
          <a:r>
            <a:rPr lang="en-US" sz="1600" kern="1200" dirty="0" err="1"/>
            <a:t>Penandasahan</a:t>
          </a:r>
          <a:r>
            <a:rPr lang="en-US" sz="1600" kern="1200" dirty="0"/>
            <a:t> oleh Kemenperin (Max 1 Hari)</a:t>
          </a:r>
        </a:p>
      </dsp:txBody>
      <dsp:txXfrm>
        <a:off x="4815575" y="4769"/>
        <a:ext cx="1513414" cy="1740535"/>
      </dsp:txXfrm>
    </dsp:sp>
    <dsp:sp modelId="{E38F56DD-D192-4082-89FE-EA72F305374D}">
      <dsp:nvSpPr>
        <dsp:cNvPr id="0" name=""/>
        <dsp:cNvSpPr/>
      </dsp:nvSpPr>
      <dsp:spPr>
        <a:xfrm>
          <a:off x="5308995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FF7A3-41F5-424C-8F59-39C7DC4105BB}">
      <dsp:nvSpPr>
        <dsp:cNvPr id="0" name=""/>
        <dsp:cNvSpPr/>
      </dsp:nvSpPr>
      <dsp:spPr>
        <a:xfrm>
          <a:off x="6395519" y="2596895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Perbaikan</a:t>
          </a:r>
          <a:r>
            <a:rPr lang="en-US" sz="1600" kern="1200" dirty="0"/>
            <a:t> </a:t>
          </a:r>
          <a:r>
            <a:rPr lang="en-US" sz="1600" kern="1200" dirty="0" err="1"/>
            <a:t>Kelengkapan</a:t>
          </a:r>
          <a:r>
            <a:rPr lang="en-US" sz="1600" kern="1200" dirty="0"/>
            <a:t> </a:t>
          </a:r>
          <a:r>
            <a:rPr lang="en-US" sz="1600" kern="1200" dirty="0" err="1"/>
            <a:t>Penandasahan</a:t>
          </a:r>
          <a:r>
            <a:rPr lang="en-US" sz="1600" kern="1200" dirty="0"/>
            <a:t> oleh LVI (Max 3 Hari)</a:t>
          </a:r>
        </a:p>
      </dsp:txBody>
      <dsp:txXfrm>
        <a:off x="6395519" y="2596895"/>
        <a:ext cx="1513414" cy="1740535"/>
      </dsp:txXfrm>
    </dsp:sp>
    <dsp:sp modelId="{47952D79-6BCF-4A60-AE30-C1464F676A71}">
      <dsp:nvSpPr>
        <dsp:cNvPr id="0" name=""/>
        <dsp:cNvSpPr/>
      </dsp:nvSpPr>
      <dsp:spPr>
        <a:xfrm>
          <a:off x="6898081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9BFD2A-81D4-46A5-A567-EF6BD2209CA6}">
      <dsp:nvSpPr>
        <dsp:cNvPr id="0" name=""/>
        <dsp:cNvSpPr/>
      </dsp:nvSpPr>
      <dsp:spPr>
        <a:xfrm>
          <a:off x="7966308" y="0"/>
          <a:ext cx="151341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Penerbitan</a:t>
          </a:r>
          <a:r>
            <a:rPr lang="en-US" sz="1600" kern="1200" dirty="0"/>
            <a:t> TKDN (Max 1 Hari)</a:t>
          </a:r>
        </a:p>
      </dsp:txBody>
      <dsp:txXfrm>
        <a:off x="7966308" y="0"/>
        <a:ext cx="1513414" cy="1740535"/>
      </dsp:txXfrm>
    </dsp:sp>
    <dsp:sp modelId="{CEAC916D-4E45-457D-A825-2B65E952DC23}">
      <dsp:nvSpPr>
        <dsp:cNvPr id="0" name=""/>
        <dsp:cNvSpPr/>
      </dsp:nvSpPr>
      <dsp:spPr>
        <a:xfrm>
          <a:off x="8487166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312C5-23A8-48C1-80CE-3A84CB60EA41}">
      <dsp:nvSpPr>
        <dsp:cNvPr id="0" name=""/>
        <dsp:cNvSpPr/>
      </dsp:nvSpPr>
      <dsp:spPr>
        <a:xfrm>
          <a:off x="4725924" y="1449591"/>
          <a:ext cx="3343625" cy="580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149"/>
              </a:lnTo>
              <a:lnTo>
                <a:pt x="3343625" y="290149"/>
              </a:lnTo>
              <a:lnTo>
                <a:pt x="3343625" y="580298"/>
              </a:lnTo>
            </a:path>
          </a:pathLst>
        </a:custGeom>
        <a:noFill/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67E59-8D38-441B-8546-0341D3733DBD}">
      <dsp:nvSpPr>
        <dsp:cNvPr id="0" name=""/>
        <dsp:cNvSpPr/>
      </dsp:nvSpPr>
      <dsp:spPr>
        <a:xfrm>
          <a:off x="4680203" y="1449591"/>
          <a:ext cx="91440" cy="5802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0298"/>
              </a:lnTo>
            </a:path>
          </a:pathLst>
        </a:custGeom>
        <a:noFill/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08355-F9B0-4626-B3B4-65BFB188A462}">
      <dsp:nvSpPr>
        <dsp:cNvPr id="0" name=""/>
        <dsp:cNvSpPr/>
      </dsp:nvSpPr>
      <dsp:spPr>
        <a:xfrm>
          <a:off x="1382298" y="1449591"/>
          <a:ext cx="3343625" cy="580298"/>
        </a:xfrm>
        <a:custGeom>
          <a:avLst/>
          <a:gdLst/>
          <a:ahLst/>
          <a:cxnLst/>
          <a:rect l="0" t="0" r="0" b="0"/>
          <a:pathLst>
            <a:path>
              <a:moveTo>
                <a:pt x="3343625" y="0"/>
              </a:moveTo>
              <a:lnTo>
                <a:pt x="3343625" y="290149"/>
              </a:lnTo>
              <a:lnTo>
                <a:pt x="0" y="290149"/>
              </a:lnTo>
              <a:lnTo>
                <a:pt x="0" y="580298"/>
              </a:lnTo>
            </a:path>
          </a:pathLst>
        </a:custGeom>
        <a:noFill/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66BAAC-59A3-4FA4-B8CC-C6599CAC36C3}">
      <dsp:nvSpPr>
        <dsp:cNvPr id="0" name=""/>
        <dsp:cNvSpPr/>
      </dsp:nvSpPr>
      <dsp:spPr>
        <a:xfrm>
          <a:off x="3344260" y="67928"/>
          <a:ext cx="2763327" cy="1381663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Produk</a:t>
          </a:r>
          <a:endParaRPr lang="en-US" sz="2500" kern="1200" dirty="0">
            <a:solidFill>
              <a:sysClr val="windowText" lastClr="000000"/>
            </a:solidFill>
            <a:latin typeface="Arimo"/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Terdiri</a:t>
          </a:r>
          <a:r>
            <a:rPr lang="en-US" sz="2500" kern="1200" dirty="0">
              <a:solidFill>
                <a:sysClr val="windowText" lastClr="000000"/>
              </a:solidFill>
              <a:latin typeface="Arimo"/>
            </a:rPr>
            <a:t> Dari:</a:t>
          </a:r>
        </a:p>
      </dsp:txBody>
      <dsp:txXfrm>
        <a:off x="3344260" y="67928"/>
        <a:ext cx="2763327" cy="1381663"/>
      </dsp:txXfrm>
    </dsp:sp>
    <dsp:sp modelId="{F0310B80-F002-4DB6-81AC-A71C69D2F9C7}">
      <dsp:nvSpPr>
        <dsp:cNvPr id="0" name=""/>
        <dsp:cNvSpPr/>
      </dsp:nvSpPr>
      <dsp:spPr>
        <a:xfrm>
          <a:off x="634" y="2029890"/>
          <a:ext cx="2763327" cy="1381663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Komponen</a:t>
          </a:r>
          <a:r>
            <a:rPr lang="en-US" sz="2500" kern="1200" dirty="0">
              <a:solidFill>
                <a:sysClr val="windowText" lastClr="000000"/>
              </a:solidFill>
              <a:latin typeface="Arimo"/>
            </a:rPr>
            <a:t> Bahan </a:t>
          </a: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baku</a:t>
          </a:r>
          <a:r>
            <a:rPr lang="en-US" sz="2500" kern="1200" dirty="0">
              <a:solidFill>
                <a:sysClr val="windowText" lastClr="000000"/>
              </a:solidFill>
              <a:latin typeface="Arimo"/>
            </a:rPr>
            <a:t> (75%)</a:t>
          </a:r>
        </a:p>
      </dsp:txBody>
      <dsp:txXfrm>
        <a:off x="634" y="2029890"/>
        <a:ext cx="2763327" cy="1381663"/>
      </dsp:txXfrm>
    </dsp:sp>
    <dsp:sp modelId="{E177B0BD-2C00-483F-B3FA-5BA88484F305}">
      <dsp:nvSpPr>
        <dsp:cNvPr id="0" name=""/>
        <dsp:cNvSpPr/>
      </dsp:nvSpPr>
      <dsp:spPr>
        <a:xfrm>
          <a:off x="3344260" y="2029890"/>
          <a:ext cx="2763327" cy="1381663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Komponen</a:t>
          </a:r>
          <a:r>
            <a:rPr lang="en-US" sz="2500" kern="1200" dirty="0">
              <a:solidFill>
                <a:sysClr val="windowText" lastClr="000000"/>
              </a:solidFill>
              <a:latin typeface="Arimo"/>
            </a:rPr>
            <a:t> Tenaga </a:t>
          </a: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Kerja</a:t>
          </a:r>
          <a:r>
            <a:rPr lang="en-US" sz="2500" kern="1200" dirty="0">
              <a:solidFill>
                <a:sysClr val="windowText" lastClr="000000"/>
              </a:solidFill>
              <a:latin typeface="Arimo"/>
            </a:rPr>
            <a:t> Produksi (10%)</a:t>
          </a:r>
        </a:p>
      </dsp:txBody>
      <dsp:txXfrm>
        <a:off x="3344260" y="2029890"/>
        <a:ext cx="2763327" cy="1381663"/>
      </dsp:txXfrm>
    </dsp:sp>
    <dsp:sp modelId="{E3CDB91D-B106-4C4F-9411-37C5B6108E1A}">
      <dsp:nvSpPr>
        <dsp:cNvPr id="0" name=""/>
        <dsp:cNvSpPr/>
      </dsp:nvSpPr>
      <dsp:spPr>
        <a:xfrm>
          <a:off x="6687886" y="2029890"/>
          <a:ext cx="2763327" cy="1381663"/>
        </a:xfrm>
        <a:prstGeom prst="rect">
          <a:avLst/>
        </a:prstGeom>
        <a:solidFill>
          <a:schemeClr val="bg1">
            <a:lumMod val="95000"/>
          </a:schemeClr>
        </a:solidFill>
        <a:ln w="12700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ysClr val="windowText" lastClr="000000"/>
              </a:solidFill>
              <a:latin typeface="Arimo"/>
            </a:rPr>
            <a:t>Komponen</a:t>
          </a:r>
          <a:r>
            <a:rPr lang="en-US" sz="2500" kern="1200" dirty="0">
              <a:solidFill>
                <a:sysClr val="windowText" lastClr="000000"/>
              </a:solidFill>
              <a:latin typeface="Arimo"/>
            </a:rPr>
            <a:t> Overhead Pabrik (15%)</a:t>
          </a:r>
        </a:p>
      </dsp:txBody>
      <dsp:txXfrm>
        <a:off x="6687886" y="2029890"/>
        <a:ext cx="2763327" cy="13816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A067A-113E-4F01-91C6-1F50D61255E1}">
      <dsp:nvSpPr>
        <dsp:cNvPr id="0" name=""/>
        <dsp:cNvSpPr/>
      </dsp:nvSpPr>
      <dsp:spPr>
        <a:xfrm>
          <a:off x="2383399" y="1723368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Pembelian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Barang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2406790" y="1746759"/>
        <a:ext cx="1550489" cy="751853"/>
      </dsp:txXfrm>
    </dsp:sp>
    <dsp:sp modelId="{E2D87006-F5A7-4018-BA69-5668C42E42EB}">
      <dsp:nvSpPr>
        <dsp:cNvPr id="0" name=""/>
        <dsp:cNvSpPr/>
      </dsp:nvSpPr>
      <dsp:spPr>
        <a:xfrm rot="17810170">
          <a:off x="3592492" y="1475203"/>
          <a:ext cx="1415264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5264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latin typeface="Montserrat SemiBold" panose="00000700000000000000" pitchFamily="2" charset="0"/>
          </a:endParaRPr>
        </a:p>
      </dsp:txBody>
      <dsp:txXfrm>
        <a:off x="4264743" y="1455883"/>
        <a:ext cx="70763" cy="70763"/>
      </dsp:txXfrm>
    </dsp:sp>
    <dsp:sp modelId="{E16EFB76-83B1-48AC-B890-59706831F9AD}">
      <dsp:nvSpPr>
        <dsp:cNvPr id="0" name=""/>
        <dsp:cNvSpPr/>
      </dsp:nvSpPr>
      <dsp:spPr>
        <a:xfrm>
          <a:off x="4619579" y="460526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Manufaktur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/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Produsen</a:t>
          </a:r>
          <a:endParaRPr lang="en-US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Dalam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Negeri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4642970" y="483917"/>
        <a:ext cx="1550489" cy="751853"/>
      </dsp:txXfrm>
    </dsp:sp>
    <dsp:sp modelId="{0A4B97E1-E38D-4744-8B00-5A8839CB2C88}">
      <dsp:nvSpPr>
        <dsp:cNvPr id="0" name=""/>
        <dsp:cNvSpPr/>
      </dsp:nvSpPr>
      <dsp:spPr>
        <a:xfrm rot="19457599">
          <a:off x="6142895" y="614174"/>
          <a:ext cx="7868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86818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516634" y="610566"/>
        <a:ext cx="39340" cy="39340"/>
      </dsp:txXfrm>
    </dsp:sp>
    <dsp:sp modelId="{EE9958A3-7F1D-4354-AFD6-6504DB8036DA}">
      <dsp:nvSpPr>
        <dsp:cNvPr id="0" name=""/>
        <dsp:cNvSpPr/>
      </dsp:nvSpPr>
      <dsp:spPr>
        <a:xfrm>
          <a:off x="6855758" y="1311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Montserrat" panose="00000500000000000000" pitchFamily="2" charset="0"/>
            </a:rPr>
            <a:t>Belum </a:t>
          </a:r>
          <a:r>
            <a:rPr lang="en-US" sz="1000" b="1" kern="1200" dirty="0" err="1">
              <a:latin typeface="Montserrat" panose="00000500000000000000" pitchFamily="2" charset="0"/>
            </a:rPr>
            <a:t>memiliki</a:t>
          </a:r>
          <a:r>
            <a:rPr lang="en-US" sz="1000" b="1" kern="1200" dirty="0">
              <a:latin typeface="Montserrat" panose="00000500000000000000" pitchFamily="2" charset="0"/>
            </a:rPr>
            <a:t> sertifikat TKDN – TKDN 0%</a:t>
          </a:r>
          <a:endParaRPr lang="en-ID" sz="1000" b="1" kern="1200" dirty="0">
            <a:latin typeface="Montserrat" panose="00000500000000000000" pitchFamily="2" charset="0"/>
          </a:endParaRPr>
        </a:p>
      </dsp:txBody>
      <dsp:txXfrm>
        <a:off x="6879149" y="24702"/>
        <a:ext cx="1550489" cy="751853"/>
      </dsp:txXfrm>
    </dsp:sp>
    <dsp:sp modelId="{E8D867D7-4D00-4CE2-8055-B33E7B6FBA33}">
      <dsp:nvSpPr>
        <dsp:cNvPr id="0" name=""/>
        <dsp:cNvSpPr/>
      </dsp:nvSpPr>
      <dsp:spPr>
        <a:xfrm rot="2142401">
          <a:off x="6142895" y="1073389"/>
          <a:ext cx="7868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86818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latin typeface="Montserrat SemiBold" panose="00000700000000000000" pitchFamily="2" charset="0"/>
          </a:endParaRPr>
        </a:p>
      </dsp:txBody>
      <dsp:txXfrm>
        <a:off x="6516634" y="1069781"/>
        <a:ext cx="39340" cy="39340"/>
      </dsp:txXfrm>
    </dsp:sp>
    <dsp:sp modelId="{261A0F45-D806-42CF-B6EE-B3D362BF32B6}">
      <dsp:nvSpPr>
        <dsp:cNvPr id="0" name=""/>
        <dsp:cNvSpPr/>
      </dsp:nvSpPr>
      <dsp:spPr>
        <a:xfrm>
          <a:off x="6855758" y="919741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Memiliki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sertifikat TKDN –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Persentase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mengikuti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sertifikat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6879149" y="943132"/>
        <a:ext cx="1550489" cy="751853"/>
      </dsp:txXfrm>
    </dsp:sp>
    <dsp:sp modelId="{C98B2595-3B9A-4F60-A4C9-9BEDF36126F4}">
      <dsp:nvSpPr>
        <dsp:cNvPr id="0" name=""/>
        <dsp:cNvSpPr/>
      </dsp:nvSpPr>
      <dsp:spPr>
        <a:xfrm rot="3789830">
          <a:off x="3592492" y="2738045"/>
          <a:ext cx="1415264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5264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latin typeface="Montserrat SemiBold" panose="00000700000000000000" pitchFamily="2" charset="0"/>
          </a:endParaRPr>
        </a:p>
      </dsp:txBody>
      <dsp:txXfrm>
        <a:off x="4264743" y="2718726"/>
        <a:ext cx="70763" cy="70763"/>
      </dsp:txXfrm>
    </dsp:sp>
    <dsp:sp modelId="{A0E9A587-C82C-4993-A876-3F87A5618F76}">
      <dsp:nvSpPr>
        <dsp:cNvPr id="0" name=""/>
        <dsp:cNvSpPr/>
      </dsp:nvSpPr>
      <dsp:spPr>
        <a:xfrm>
          <a:off x="4619579" y="2986211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Distributor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4642970" y="3009602"/>
        <a:ext cx="1550489" cy="751853"/>
      </dsp:txXfrm>
    </dsp:sp>
    <dsp:sp modelId="{A3CDF955-3BA9-4367-B9B5-7038ABB6ADEB}">
      <dsp:nvSpPr>
        <dsp:cNvPr id="0" name=""/>
        <dsp:cNvSpPr/>
      </dsp:nvSpPr>
      <dsp:spPr>
        <a:xfrm rot="18770822">
          <a:off x="6066548" y="3025055"/>
          <a:ext cx="93951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39511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latin typeface="Montserrat SemiBold" panose="00000700000000000000" pitchFamily="2" charset="0"/>
          </a:endParaRPr>
        </a:p>
      </dsp:txBody>
      <dsp:txXfrm>
        <a:off x="6512816" y="3017629"/>
        <a:ext cx="46975" cy="46975"/>
      </dsp:txXfrm>
    </dsp:sp>
    <dsp:sp modelId="{9AF453EE-C255-4137-BBE0-3BC38B888003}">
      <dsp:nvSpPr>
        <dsp:cNvPr id="0" name=""/>
        <dsp:cNvSpPr/>
      </dsp:nvSpPr>
      <dsp:spPr>
        <a:xfrm>
          <a:off x="6855758" y="2297388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Manufaktur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/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Produsen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Dalam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Negeri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6879149" y="2320779"/>
        <a:ext cx="1550489" cy="751853"/>
      </dsp:txXfrm>
    </dsp:sp>
    <dsp:sp modelId="{6BC92E36-209C-4AC6-85E3-B7327C2B335D}">
      <dsp:nvSpPr>
        <dsp:cNvPr id="0" name=""/>
        <dsp:cNvSpPr/>
      </dsp:nvSpPr>
      <dsp:spPr>
        <a:xfrm rot="19457599">
          <a:off x="8379074" y="2451036"/>
          <a:ext cx="7868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86818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8752813" y="2447427"/>
        <a:ext cx="39340" cy="39340"/>
      </dsp:txXfrm>
    </dsp:sp>
    <dsp:sp modelId="{593B84D7-189F-490B-8407-988EBE427B9D}">
      <dsp:nvSpPr>
        <dsp:cNvPr id="0" name=""/>
        <dsp:cNvSpPr/>
      </dsp:nvSpPr>
      <dsp:spPr>
        <a:xfrm>
          <a:off x="9091938" y="1838172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14467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Montserrat" panose="00000500000000000000" pitchFamily="2" charset="0"/>
            </a:rPr>
            <a:t>Belum </a:t>
          </a:r>
          <a:r>
            <a:rPr lang="en-US" sz="1000" b="1" kern="1200" dirty="0" err="1">
              <a:latin typeface="Montserrat" panose="00000500000000000000" pitchFamily="2" charset="0"/>
            </a:rPr>
            <a:t>memiliki</a:t>
          </a:r>
          <a:r>
            <a:rPr lang="en-US" sz="1000" b="1" kern="1200" dirty="0">
              <a:latin typeface="Montserrat" panose="00000500000000000000" pitchFamily="2" charset="0"/>
            </a:rPr>
            <a:t> sertifikat TKDN – TKDN 0%</a:t>
          </a:r>
          <a:endParaRPr lang="en-ID" sz="1000" b="1" kern="1200" dirty="0">
            <a:latin typeface="Montserrat" panose="00000500000000000000" pitchFamily="2" charset="0"/>
          </a:endParaRPr>
        </a:p>
      </dsp:txBody>
      <dsp:txXfrm>
        <a:off x="9115329" y="1861563"/>
        <a:ext cx="1550489" cy="751853"/>
      </dsp:txXfrm>
    </dsp:sp>
    <dsp:sp modelId="{3BBC8F28-0B80-4085-A6FE-A7F5B45EA837}">
      <dsp:nvSpPr>
        <dsp:cNvPr id="0" name=""/>
        <dsp:cNvSpPr/>
      </dsp:nvSpPr>
      <dsp:spPr>
        <a:xfrm rot="2142401">
          <a:off x="8379074" y="2910251"/>
          <a:ext cx="78681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86818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8752813" y="2906643"/>
        <a:ext cx="39340" cy="39340"/>
      </dsp:txXfrm>
    </dsp:sp>
    <dsp:sp modelId="{B21ABBE2-4E06-421A-B5AC-B02575577665}">
      <dsp:nvSpPr>
        <dsp:cNvPr id="0" name=""/>
        <dsp:cNvSpPr/>
      </dsp:nvSpPr>
      <dsp:spPr>
        <a:xfrm>
          <a:off x="9091938" y="2756603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Memiliki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sertifikat TKDN –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Persentase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mengikuti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sertifikat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9115329" y="2779994"/>
        <a:ext cx="1550489" cy="751853"/>
      </dsp:txXfrm>
    </dsp:sp>
    <dsp:sp modelId="{C8E2C151-C0B8-427C-AA1F-ADC2D3E57B01}">
      <dsp:nvSpPr>
        <dsp:cNvPr id="0" name=""/>
        <dsp:cNvSpPr/>
      </dsp:nvSpPr>
      <dsp:spPr>
        <a:xfrm rot="2829178">
          <a:off x="6066548" y="3713878"/>
          <a:ext cx="93951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39511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latin typeface="Montserrat SemiBold" panose="00000700000000000000" pitchFamily="2" charset="0"/>
          </a:endParaRPr>
        </a:p>
      </dsp:txBody>
      <dsp:txXfrm>
        <a:off x="6512816" y="3706452"/>
        <a:ext cx="46975" cy="46975"/>
      </dsp:txXfrm>
    </dsp:sp>
    <dsp:sp modelId="{9EF9791A-761F-41B5-A24F-1B5D8F8F4CF6}">
      <dsp:nvSpPr>
        <dsp:cNvPr id="0" name=""/>
        <dsp:cNvSpPr/>
      </dsp:nvSpPr>
      <dsp:spPr>
        <a:xfrm>
          <a:off x="6855758" y="3675034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Manufaktur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/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Produser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Luar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 Negeri (</a:t>
          </a:r>
          <a:r>
            <a:rPr lang="en-US" sz="1000" kern="1200" dirty="0" err="1">
              <a:latin typeface="Montserrat SemiBold" panose="00000700000000000000" pitchFamily="2" charset="0"/>
              <a:ea typeface="Roboto" panose="02000000000000000000" pitchFamily="2" charset="0"/>
            </a:rPr>
            <a:t>Impor</a:t>
          </a: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)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6879149" y="3698425"/>
        <a:ext cx="1550489" cy="751853"/>
      </dsp:txXfrm>
    </dsp:sp>
    <dsp:sp modelId="{BF0AEC1F-11BB-4AA2-8630-7D9E59CBE2CC}">
      <dsp:nvSpPr>
        <dsp:cNvPr id="0" name=""/>
        <dsp:cNvSpPr/>
      </dsp:nvSpPr>
      <dsp:spPr>
        <a:xfrm>
          <a:off x="8453029" y="4058290"/>
          <a:ext cx="63890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38908" y="16062"/>
              </a:lnTo>
            </a:path>
          </a:pathLst>
        </a:custGeom>
        <a:noFill/>
        <a:ln w="28575" cap="flat" cmpd="sng" algn="ctr">
          <a:solidFill>
            <a:srgbClr val="38B3B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>
            <a:latin typeface="Montserrat SemiBold" panose="00000700000000000000" pitchFamily="2" charset="0"/>
          </a:endParaRPr>
        </a:p>
      </dsp:txBody>
      <dsp:txXfrm>
        <a:off x="8756511" y="4058379"/>
        <a:ext cx="31945" cy="31945"/>
      </dsp:txXfrm>
    </dsp:sp>
    <dsp:sp modelId="{F09F4C5C-4C8A-45B0-A5AD-6A861F2785A8}">
      <dsp:nvSpPr>
        <dsp:cNvPr id="0" name=""/>
        <dsp:cNvSpPr/>
      </dsp:nvSpPr>
      <dsp:spPr>
        <a:xfrm>
          <a:off x="9091938" y="3675034"/>
          <a:ext cx="1597271" cy="7986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1F428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Montserrat SemiBold" panose="00000700000000000000" pitchFamily="2" charset="0"/>
              <a:ea typeface="Roboto" panose="02000000000000000000" pitchFamily="2" charset="0"/>
            </a:rPr>
            <a:t>TKDN = 0%</a:t>
          </a:r>
          <a:endParaRPr lang="en-ID" sz="1000" kern="1200" dirty="0">
            <a:latin typeface="Montserrat SemiBold" panose="00000700000000000000" pitchFamily="2" charset="0"/>
            <a:ea typeface="Roboto" panose="02000000000000000000" pitchFamily="2" charset="0"/>
          </a:endParaRPr>
        </a:p>
      </dsp:txBody>
      <dsp:txXfrm>
        <a:off x="9115329" y="3698425"/>
        <a:ext cx="1550489" cy="7518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0853A-D107-4E95-AAAE-D00FD46CBF86}">
      <dsp:nvSpPr>
        <dsp:cNvPr id="0" name=""/>
        <dsp:cNvSpPr/>
      </dsp:nvSpPr>
      <dsp:spPr>
        <a:xfrm>
          <a:off x="2922571" y="1787971"/>
          <a:ext cx="3096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694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069677" y="1825949"/>
        <a:ext cx="15484" cy="15484"/>
      </dsp:txXfrm>
    </dsp:sp>
    <dsp:sp modelId="{B988146D-15AF-45BB-B693-2288B2FB6B7F}">
      <dsp:nvSpPr>
        <dsp:cNvPr id="0" name=""/>
        <dsp:cNvSpPr/>
      </dsp:nvSpPr>
      <dsp:spPr>
        <a:xfrm>
          <a:off x="473675" y="1243572"/>
          <a:ext cx="309694" cy="590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847" y="0"/>
              </a:lnTo>
              <a:lnTo>
                <a:pt x="154847" y="590119"/>
              </a:lnTo>
              <a:lnTo>
                <a:pt x="309694" y="59011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11861" y="1521970"/>
        <a:ext cx="33322" cy="33322"/>
      </dsp:txXfrm>
    </dsp:sp>
    <dsp:sp modelId="{AD7A888B-C365-4656-9FC6-DEBFF6C53A35}">
      <dsp:nvSpPr>
        <dsp:cNvPr id="0" name=""/>
        <dsp:cNvSpPr/>
      </dsp:nvSpPr>
      <dsp:spPr>
        <a:xfrm>
          <a:off x="2922571" y="1197851"/>
          <a:ext cx="3096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694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069677" y="1235829"/>
        <a:ext cx="15484" cy="15484"/>
      </dsp:txXfrm>
    </dsp:sp>
    <dsp:sp modelId="{98ACCEF2-8884-4E6F-BE3C-3818FB9EE4BF}">
      <dsp:nvSpPr>
        <dsp:cNvPr id="0" name=""/>
        <dsp:cNvSpPr/>
      </dsp:nvSpPr>
      <dsp:spPr>
        <a:xfrm>
          <a:off x="473675" y="1197851"/>
          <a:ext cx="3096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694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20780" y="1235829"/>
        <a:ext cx="15484" cy="15484"/>
      </dsp:txXfrm>
    </dsp:sp>
    <dsp:sp modelId="{C5847389-33F9-44E0-9289-6FFE56772A73}">
      <dsp:nvSpPr>
        <dsp:cNvPr id="0" name=""/>
        <dsp:cNvSpPr/>
      </dsp:nvSpPr>
      <dsp:spPr>
        <a:xfrm>
          <a:off x="2922571" y="607732"/>
          <a:ext cx="3096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694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069677" y="645709"/>
        <a:ext cx="15484" cy="15484"/>
      </dsp:txXfrm>
    </dsp:sp>
    <dsp:sp modelId="{73912A12-8A6D-4B92-9F64-AA83C89FA125}">
      <dsp:nvSpPr>
        <dsp:cNvPr id="0" name=""/>
        <dsp:cNvSpPr/>
      </dsp:nvSpPr>
      <dsp:spPr>
        <a:xfrm>
          <a:off x="473675" y="653452"/>
          <a:ext cx="309694" cy="590119"/>
        </a:xfrm>
        <a:custGeom>
          <a:avLst/>
          <a:gdLst/>
          <a:ahLst/>
          <a:cxnLst/>
          <a:rect l="0" t="0" r="0" b="0"/>
          <a:pathLst>
            <a:path>
              <a:moveTo>
                <a:pt x="0" y="590119"/>
              </a:moveTo>
              <a:lnTo>
                <a:pt x="154847" y="590119"/>
              </a:lnTo>
              <a:lnTo>
                <a:pt x="154847" y="0"/>
              </a:lnTo>
              <a:lnTo>
                <a:pt x="30969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11861" y="931850"/>
        <a:ext cx="33322" cy="33322"/>
      </dsp:txXfrm>
    </dsp:sp>
    <dsp:sp modelId="{01DD07FC-FCB5-4E68-967E-7BEF2C432D0F}">
      <dsp:nvSpPr>
        <dsp:cNvPr id="0" name=""/>
        <dsp:cNvSpPr/>
      </dsp:nvSpPr>
      <dsp:spPr>
        <a:xfrm rot="16200000">
          <a:off x="-1004730" y="1007524"/>
          <a:ext cx="2484715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Dibuat</a:t>
          </a:r>
          <a:r>
            <a:rPr lang="en-US" sz="1800" b="1" kern="1200" dirty="0"/>
            <a:t> di </a:t>
          </a:r>
          <a:r>
            <a:rPr lang="en-US" sz="1800" b="1" kern="1200" dirty="0" err="1"/>
            <a:t>Dalam</a:t>
          </a:r>
          <a:r>
            <a:rPr lang="en-US" sz="1800" b="1" kern="1200" dirty="0"/>
            <a:t> Negeri</a:t>
          </a:r>
          <a:endParaRPr lang="en-ID" sz="1800" b="1" kern="1200" dirty="0"/>
        </a:p>
      </dsp:txBody>
      <dsp:txXfrm>
        <a:off x="-1004730" y="1007524"/>
        <a:ext cx="2484715" cy="472095"/>
      </dsp:txXfrm>
    </dsp:sp>
    <dsp:sp modelId="{85171D87-EDB3-4560-BAAF-862D87936AC5}">
      <dsp:nvSpPr>
        <dsp:cNvPr id="0" name=""/>
        <dsp:cNvSpPr/>
      </dsp:nvSpPr>
      <dsp:spPr>
        <a:xfrm>
          <a:off x="783369" y="417404"/>
          <a:ext cx="2139202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Dalam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783369" y="417404"/>
        <a:ext cx="2139202" cy="472095"/>
      </dsp:txXfrm>
    </dsp:sp>
    <dsp:sp modelId="{8289D548-0083-4035-9B18-968138BF4FA6}">
      <dsp:nvSpPr>
        <dsp:cNvPr id="0" name=""/>
        <dsp:cNvSpPr/>
      </dsp:nvSpPr>
      <dsp:spPr>
        <a:xfrm>
          <a:off x="3232266" y="417404"/>
          <a:ext cx="1548474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Roboto" panose="02000000000000000000" pitchFamily="2" charset="0"/>
              <a:ea typeface="Roboto" panose="02000000000000000000" pitchFamily="2" charset="0"/>
            </a:rPr>
            <a:t>100%</a:t>
          </a:r>
          <a:endParaRPr lang="en-ID" sz="16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232266" y="417404"/>
        <a:ext cx="1548474" cy="472095"/>
      </dsp:txXfrm>
    </dsp:sp>
    <dsp:sp modelId="{F4C13FC2-CFB9-4A76-A5A2-20A055A24DDA}">
      <dsp:nvSpPr>
        <dsp:cNvPr id="0" name=""/>
        <dsp:cNvSpPr/>
      </dsp:nvSpPr>
      <dsp:spPr>
        <a:xfrm>
          <a:off x="783369" y="1007524"/>
          <a:ext cx="2139202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Luar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kern="1200" dirty="0"/>
        </a:p>
      </dsp:txBody>
      <dsp:txXfrm>
        <a:off x="783369" y="1007524"/>
        <a:ext cx="2139202" cy="472095"/>
      </dsp:txXfrm>
    </dsp:sp>
    <dsp:sp modelId="{19BCAF0C-F554-4370-9780-FAC6D72A1563}">
      <dsp:nvSpPr>
        <dsp:cNvPr id="0" name=""/>
        <dsp:cNvSpPr/>
      </dsp:nvSpPr>
      <dsp:spPr>
        <a:xfrm>
          <a:off x="3232266" y="1007524"/>
          <a:ext cx="1548474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Roboto" panose="02000000000000000000" pitchFamily="2" charset="0"/>
              <a:ea typeface="Roboto" panose="02000000000000000000" pitchFamily="2" charset="0"/>
            </a:rPr>
            <a:t>100%</a:t>
          </a:r>
          <a:endParaRPr lang="en-ID" sz="1600" kern="1200" dirty="0"/>
        </a:p>
      </dsp:txBody>
      <dsp:txXfrm>
        <a:off x="3232266" y="1007524"/>
        <a:ext cx="1548474" cy="472095"/>
      </dsp:txXfrm>
    </dsp:sp>
    <dsp:sp modelId="{7C63E846-3E7E-416C-AA9D-9C87E558E7EE}">
      <dsp:nvSpPr>
        <dsp:cNvPr id="0" name=""/>
        <dsp:cNvSpPr/>
      </dsp:nvSpPr>
      <dsp:spPr>
        <a:xfrm>
          <a:off x="783369" y="1597643"/>
          <a:ext cx="2139202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DN + LN</a:t>
          </a:r>
          <a:endParaRPr lang="en-ID" sz="1400" kern="1200" dirty="0"/>
        </a:p>
      </dsp:txBody>
      <dsp:txXfrm>
        <a:off x="783369" y="1597643"/>
        <a:ext cx="2139202" cy="472095"/>
      </dsp:txXfrm>
    </dsp:sp>
    <dsp:sp modelId="{BAF2F584-B00B-4B7C-8940-1E091E72F007}">
      <dsp:nvSpPr>
        <dsp:cNvPr id="0" name=""/>
        <dsp:cNvSpPr/>
      </dsp:nvSpPr>
      <dsp:spPr>
        <a:xfrm>
          <a:off x="3232266" y="1597643"/>
          <a:ext cx="2044776" cy="472095"/>
        </a:xfrm>
        <a:prstGeom prst="rect">
          <a:avLst/>
        </a:prstGeom>
        <a:solidFill>
          <a:srgbClr val="1F4284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Roboto" panose="02000000000000000000" pitchFamily="2" charset="0"/>
              <a:ea typeface="Roboto" panose="02000000000000000000" pitchFamily="2" charset="0"/>
            </a:rPr>
            <a:t>100%</a:t>
          </a:r>
          <a:endParaRPr lang="en-ID" sz="12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232266" y="1597643"/>
        <a:ext cx="2044776" cy="4720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0853A-D107-4E95-AAAE-D00FD46CBF86}">
      <dsp:nvSpPr>
        <dsp:cNvPr id="0" name=""/>
        <dsp:cNvSpPr/>
      </dsp:nvSpPr>
      <dsp:spPr>
        <a:xfrm>
          <a:off x="2922295" y="1787395"/>
          <a:ext cx="309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392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069256" y="1825380"/>
        <a:ext cx="15469" cy="15469"/>
      </dsp:txXfrm>
    </dsp:sp>
    <dsp:sp modelId="{B988146D-15AF-45BB-B693-2288B2FB6B7F}">
      <dsp:nvSpPr>
        <dsp:cNvPr id="0" name=""/>
        <dsp:cNvSpPr/>
      </dsp:nvSpPr>
      <dsp:spPr>
        <a:xfrm>
          <a:off x="475789" y="1243572"/>
          <a:ext cx="309392" cy="5895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4696" y="0"/>
              </a:lnTo>
              <a:lnTo>
                <a:pt x="154696" y="589543"/>
              </a:lnTo>
              <a:lnTo>
                <a:pt x="309392" y="5895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13841" y="1521698"/>
        <a:ext cx="33289" cy="33289"/>
      </dsp:txXfrm>
    </dsp:sp>
    <dsp:sp modelId="{AD7A888B-C365-4656-9FC6-DEBFF6C53A35}">
      <dsp:nvSpPr>
        <dsp:cNvPr id="0" name=""/>
        <dsp:cNvSpPr/>
      </dsp:nvSpPr>
      <dsp:spPr>
        <a:xfrm>
          <a:off x="2922295" y="1197851"/>
          <a:ext cx="309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392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069256" y="1235837"/>
        <a:ext cx="15469" cy="15469"/>
      </dsp:txXfrm>
    </dsp:sp>
    <dsp:sp modelId="{98ACCEF2-8884-4E6F-BE3C-3818FB9EE4BF}">
      <dsp:nvSpPr>
        <dsp:cNvPr id="0" name=""/>
        <dsp:cNvSpPr/>
      </dsp:nvSpPr>
      <dsp:spPr>
        <a:xfrm>
          <a:off x="475789" y="1197851"/>
          <a:ext cx="309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392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22751" y="1235837"/>
        <a:ext cx="15469" cy="15469"/>
      </dsp:txXfrm>
    </dsp:sp>
    <dsp:sp modelId="{C5847389-33F9-44E0-9289-6FFE56772A73}">
      <dsp:nvSpPr>
        <dsp:cNvPr id="0" name=""/>
        <dsp:cNvSpPr/>
      </dsp:nvSpPr>
      <dsp:spPr>
        <a:xfrm>
          <a:off x="2922295" y="608308"/>
          <a:ext cx="309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9392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069256" y="646293"/>
        <a:ext cx="15469" cy="15469"/>
      </dsp:txXfrm>
    </dsp:sp>
    <dsp:sp modelId="{73912A12-8A6D-4B92-9F64-AA83C89FA125}">
      <dsp:nvSpPr>
        <dsp:cNvPr id="0" name=""/>
        <dsp:cNvSpPr/>
      </dsp:nvSpPr>
      <dsp:spPr>
        <a:xfrm>
          <a:off x="475789" y="654028"/>
          <a:ext cx="309392" cy="589543"/>
        </a:xfrm>
        <a:custGeom>
          <a:avLst/>
          <a:gdLst/>
          <a:ahLst/>
          <a:cxnLst/>
          <a:rect l="0" t="0" r="0" b="0"/>
          <a:pathLst>
            <a:path>
              <a:moveTo>
                <a:pt x="0" y="589543"/>
              </a:moveTo>
              <a:lnTo>
                <a:pt x="154696" y="589543"/>
              </a:lnTo>
              <a:lnTo>
                <a:pt x="154696" y="0"/>
              </a:lnTo>
              <a:lnTo>
                <a:pt x="3093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13841" y="932155"/>
        <a:ext cx="33289" cy="33289"/>
      </dsp:txXfrm>
    </dsp:sp>
    <dsp:sp modelId="{01DD07FC-FCB5-4E68-967E-7BEF2C432D0F}">
      <dsp:nvSpPr>
        <dsp:cNvPr id="0" name=""/>
        <dsp:cNvSpPr/>
      </dsp:nvSpPr>
      <dsp:spPr>
        <a:xfrm rot="16200000">
          <a:off x="-1001171" y="1007754"/>
          <a:ext cx="2482288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Dibuat</a:t>
          </a:r>
          <a:r>
            <a:rPr lang="en-US" sz="1800" b="1" kern="1200" dirty="0"/>
            <a:t> di </a:t>
          </a:r>
          <a:r>
            <a:rPr lang="en-US" sz="1800" b="1" kern="1200" dirty="0" err="1"/>
            <a:t>Luar</a:t>
          </a:r>
          <a:r>
            <a:rPr lang="en-US" sz="1800" b="1" kern="1200" dirty="0"/>
            <a:t> Negeri</a:t>
          </a:r>
          <a:endParaRPr lang="en-ID" sz="1800" b="1" kern="1200" dirty="0"/>
        </a:p>
      </dsp:txBody>
      <dsp:txXfrm>
        <a:off x="-1001171" y="1007754"/>
        <a:ext cx="2482288" cy="471634"/>
      </dsp:txXfrm>
    </dsp:sp>
    <dsp:sp modelId="{85171D87-EDB3-4560-BAAF-862D87936AC5}">
      <dsp:nvSpPr>
        <dsp:cNvPr id="0" name=""/>
        <dsp:cNvSpPr/>
      </dsp:nvSpPr>
      <dsp:spPr>
        <a:xfrm>
          <a:off x="785182" y="418211"/>
          <a:ext cx="2137112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Dalam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785182" y="418211"/>
        <a:ext cx="2137112" cy="471634"/>
      </dsp:txXfrm>
    </dsp:sp>
    <dsp:sp modelId="{8289D548-0083-4035-9B18-968138BF4FA6}">
      <dsp:nvSpPr>
        <dsp:cNvPr id="0" name=""/>
        <dsp:cNvSpPr/>
      </dsp:nvSpPr>
      <dsp:spPr>
        <a:xfrm>
          <a:off x="3231687" y="418211"/>
          <a:ext cx="1546962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Roboto" panose="02000000000000000000" pitchFamily="2" charset="0"/>
              <a:ea typeface="Roboto" panose="02000000000000000000" pitchFamily="2" charset="0"/>
            </a:rPr>
            <a:t>50%</a:t>
          </a:r>
          <a:endParaRPr lang="en-ID" sz="16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231687" y="418211"/>
        <a:ext cx="1546962" cy="471634"/>
      </dsp:txXfrm>
    </dsp:sp>
    <dsp:sp modelId="{F4C13FC2-CFB9-4A76-A5A2-20A055A24DDA}">
      <dsp:nvSpPr>
        <dsp:cNvPr id="0" name=""/>
        <dsp:cNvSpPr/>
      </dsp:nvSpPr>
      <dsp:spPr>
        <a:xfrm>
          <a:off x="785182" y="1007754"/>
          <a:ext cx="2137112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Luar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kern="1200" dirty="0"/>
        </a:p>
      </dsp:txBody>
      <dsp:txXfrm>
        <a:off x="785182" y="1007754"/>
        <a:ext cx="2137112" cy="471634"/>
      </dsp:txXfrm>
    </dsp:sp>
    <dsp:sp modelId="{19BCAF0C-F554-4370-9780-FAC6D72A1563}">
      <dsp:nvSpPr>
        <dsp:cNvPr id="0" name=""/>
        <dsp:cNvSpPr/>
      </dsp:nvSpPr>
      <dsp:spPr>
        <a:xfrm>
          <a:off x="3231687" y="1007754"/>
          <a:ext cx="1546962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Roboto" panose="02000000000000000000" pitchFamily="2" charset="0"/>
              <a:ea typeface="Roboto" panose="02000000000000000000" pitchFamily="2" charset="0"/>
            </a:rPr>
            <a:t>0%</a:t>
          </a:r>
          <a:endParaRPr lang="en-ID" sz="1600" kern="1200" dirty="0"/>
        </a:p>
      </dsp:txBody>
      <dsp:txXfrm>
        <a:off x="3231687" y="1007754"/>
        <a:ext cx="1546962" cy="471634"/>
      </dsp:txXfrm>
    </dsp:sp>
    <dsp:sp modelId="{7C63E846-3E7E-416C-AA9D-9C87E558E7EE}">
      <dsp:nvSpPr>
        <dsp:cNvPr id="0" name=""/>
        <dsp:cNvSpPr/>
      </dsp:nvSpPr>
      <dsp:spPr>
        <a:xfrm>
          <a:off x="785182" y="1597298"/>
          <a:ext cx="2137112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Dimiliki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DN + LN</a:t>
          </a:r>
          <a:endParaRPr lang="en-ID" sz="1400" kern="1200" dirty="0"/>
        </a:p>
      </dsp:txBody>
      <dsp:txXfrm>
        <a:off x="785182" y="1597298"/>
        <a:ext cx="2137112" cy="471634"/>
      </dsp:txXfrm>
    </dsp:sp>
    <dsp:sp modelId="{BAF2F584-B00B-4B7C-8940-1E091E72F007}">
      <dsp:nvSpPr>
        <dsp:cNvPr id="0" name=""/>
        <dsp:cNvSpPr/>
      </dsp:nvSpPr>
      <dsp:spPr>
        <a:xfrm>
          <a:off x="3231687" y="1597298"/>
          <a:ext cx="2042779" cy="471634"/>
        </a:xfrm>
        <a:prstGeom prst="rect">
          <a:avLst/>
        </a:prstGeom>
        <a:solidFill>
          <a:srgbClr val="38B3BC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50% x </a:t>
          </a: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Proporsional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Saham </a:t>
          </a:r>
          <a:r>
            <a:rPr lang="en-US" sz="1400" b="1" kern="1200" dirty="0" err="1">
              <a:latin typeface="Roboto" panose="02000000000000000000" pitchFamily="2" charset="0"/>
              <a:ea typeface="Roboto" panose="02000000000000000000" pitchFamily="2" charset="0"/>
            </a:rPr>
            <a:t>Dalam</a:t>
          </a:r>
          <a:r>
            <a:rPr lang="en-US" sz="1400" b="1" kern="1200" dirty="0">
              <a:latin typeface="Roboto" panose="02000000000000000000" pitchFamily="2" charset="0"/>
              <a:ea typeface="Roboto" panose="02000000000000000000" pitchFamily="2" charset="0"/>
            </a:rPr>
            <a:t> Negeri</a:t>
          </a:r>
          <a:endParaRPr lang="en-ID" sz="1400" b="1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231687" y="1597298"/>
        <a:ext cx="2042779" cy="471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#1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R"/>
                        <dgm:param type="endPts" val="midL"/>
                      </dgm:alg>
                    </dgm:if>
                    <dgm:else name="Name1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#2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R"/>
                        <dgm:param type="endPts" val="midL"/>
                      </dgm:alg>
                    </dgm:if>
                    <dgm:else name="Name18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#2">
  <dgm:title val=""/>
  <dgm:desc val=""/>
  <dgm:catLst>
    <dgm:cat type="3D" pri="11500"/>
  </dgm:catLst>
  <dgm:scene3d>
    <a:camera prst="isometricOffAxis2Left" zoom="95000"/>
    <a:lightRig rig="flat" dir="t"/>
  </dgm:scene3d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1990E-7603-474D-8B66-9CEC534A42AA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9C0FD-9EA5-4920-842E-246AC4D39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50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C3F8-D1B1-F855-E35C-4B941CD23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229FB8-A570-7E47-BBC0-447D70A46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62597-05D0-AB9F-8B14-5AF99E457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7750A-3B9C-7AAC-2ACD-36E6D68EE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9F127-1EE9-F02C-201B-944F4413D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863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79A362-B2F6-06F3-8052-CB5259280B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84A5CF-F09C-0AF4-15AC-F0B3C17E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8506B-F353-76BA-EC8E-EA18AB086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3626D-A648-0F2A-663C-60CBABA74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E95A6-4CA1-F2B7-BA91-4912DFA4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EAFE1-FA68-6BE4-6BA6-B05028181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13FDA966-15E5-7ADF-F659-B1F9B7380A90}"/>
              </a:ext>
            </a:extLst>
          </p:cNvPr>
          <p:cNvSpPr/>
          <p:nvPr userDrawn="1"/>
        </p:nvSpPr>
        <p:spPr>
          <a:xfrm>
            <a:off x="7850583" y="805926"/>
            <a:ext cx="4849863" cy="5909513"/>
          </a:xfrm>
          <a:custGeom>
            <a:avLst/>
            <a:gdLst/>
            <a:ahLst/>
            <a:cxnLst/>
            <a:rect l="l" t="t" r="r" b="b"/>
            <a:pathLst>
              <a:path w="7274795" h="8864270">
                <a:moveTo>
                  <a:pt x="0" y="0"/>
                </a:moveTo>
                <a:lnTo>
                  <a:pt x="7274795" y="0"/>
                </a:lnTo>
                <a:lnTo>
                  <a:pt x="7274795" y="8864270"/>
                </a:lnTo>
                <a:lnTo>
                  <a:pt x="0" y="8864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6996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9F62481-0499-89EE-FB6F-1422C7934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3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8E5FB5-812D-3DA4-4C89-529F81F7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39754-7F86-6CA4-AD4A-330B41ED5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D7387-649E-85E7-148A-881057D55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2FF9-235A-1BA1-F0B3-6CD4AFFAF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4A820-1C07-6D6B-0C70-B9AC5C7F1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586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56DC-D1EF-F42F-AE47-A1C69CAD6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E6C06-C001-BF9E-5B47-058B1601F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1D77F-FBBB-1591-2351-743233595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2D6B0-F96D-A938-F5FC-DFD7DC01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54A1D-E9EB-CB46-9895-88A493B9C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CA8B9-B9C6-327F-F665-75A8F5FC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402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D26D9-CCCF-E58E-760B-F78A5491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B874B-9930-DC3A-70B8-71F78E14D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E10D6-9143-8924-1DF0-C39202667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0D110F-584E-7696-3692-F67EBB6FC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B10401-6DF2-A2E6-9865-5A4E6390A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082D91-9771-C4A7-2FD2-8378354C1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38E2FF-398C-A759-6EED-EF964E985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33D94-9F71-A2EC-50F4-3715002D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2693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71F8-8B1A-8D3B-931D-04A72D15D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7E4E71-D02A-BC78-0B34-C2431B23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D5CAC-689D-7876-BF09-577138520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18CEB7-41A1-B6F1-77AF-A928C1856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705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EE0D5C-88E5-95DA-29D8-E97E1D4A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7477FC-D10B-0F0F-51AD-BF916B3E9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FCF39-2CFF-986E-0AE8-1FA79A78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994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10DA5-DE1B-4554-3204-86E0DEF2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949C7-EDB1-7441-B7F0-2EF692485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2260F-6438-DAB7-A14F-5B6562CD9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D724C-49C7-1124-B181-D0DDB82F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86EBF0-A7ED-F966-BEB5-B31D09EC1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7F5A4-9FD0-5392-0B37-5EE3DC319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650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F418A-BB7B-2217-7B24-D5928086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312A06-54B8-8B43-187B-DB4CDA97F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40476-5425-4C53-5F9C-EBF20D68B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2FDD8-97AE-5CF3-496C-ECF622C86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11441-C460-8B95-B8B1-A41BBAF5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66D06-A2F5-1019-CEB6-DB57A972E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747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F6C5-DD35-924C-3F61-710E72CDF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7ED89-A31E-CF45-D374-A86449229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28C95-27C4-7182-4B55-7C226529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FDDC0-B30C-D5E1-BF34-3A52FF5AF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4F7C4-58AE-AFD3-0EC9-BF30641D0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1515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B68D4C-526E-71BC-76A5-822A2E7A9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F429D-B2D4-746A-EDD0-529DAFAD3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48378-2E14-5C63-435E-5713F8E8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D7B72-836E-D5B4-0CB8-C24A714B7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32F31-0F08-ECC8-D90E-3F4F787FA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3159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3BF8A5-4EE8-D4C8-B568-E8A5928F1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B419D-1AF5-33C6-C4C4-E828C7D2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165B-91DB-3DBE-53A7-03639595E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10298-C2C5-41AF-AD2D-8617FE251403}" type="datetimeFigureOut">
              <a:rPr lang="en-ID" smtClean="0"/>
              <a:t>29/01/2026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975DE-EC8D-206F-396E-27B5F1EB8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A40F4-0C7C-E01D-034B-47289CBB6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B8F1F-FB8C-47EB-A330-65D02846B8B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524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.png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1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5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microsoft.com/office/2007/relationships/hdphoto" Target="../media/hdphoto1.wdp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2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034A-97A9-76DD-0E9C-99E8B4506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7690358" cy="285273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Tata Cara </a:t>
            </a: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Perhitungan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TKDN Barang</a:t>
            </a:r>
            <a:b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</a:b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Permenperin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35 Tahun 2025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156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A0241-226D-F88E-77CD-780EAC53D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E327E9-7BFD-43E4-69AD-4FB8D9C67825}"/>
              </a:ext>
            </a:extLst>
          </p:cNvPr>
          <p:cNvSpPr txBox="1"/>
          <p:nvPr/>
        </p:nvSpPr>
        <p:spPr>
          <a:xfrm>
            <a:off x="334392" y="796669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sz="3600" b="1" dirty="0">
                <a:solidFill>
                  <a:srgbClr val="14467E"/>
                </a:solidFill>
                <a:latin typeface="Montserrat" panose="00000500000000000000" pitchFamily="2" charset="0"/>
              </a:rPr>
              <a:t>DEFINISI</a:t>
            </a:r>
            <a:endParaRPr lang="en-ID" sz="3600" b="1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BFFEF0-A84F-35C9-61D8-78FA85111AD7}"/>
              </a:ext>
            </a:extLst>
          </p:cNvPr>
          <p:cNvGrpSpPr/>
          <p:nvPr/>
        </p:nvGrpSpPr>
        <p:grpSpPr>
          <a:xfrm>
            <a:off x="710952" y="1735956"/>
            <a:ext cx="3699784" cy="1426804"/>
            <a:chOff x="980409" y="2067611"/>
            <a:chExt cx="3980850" cy="1427218"/>
          </a:xfrm>
        </p:grpSpPr>
        <p:sp>
          <p:nvSpPr>
            <p:cNvPr id="4" name="Freeform 96">
              <a:extLst>
                <a:ext uri="{FF2B5EF4-FFF2-40B4-BE49-F238E27FC236}">
                  <a16:creationId xmlns:a16="http://schemas.microsoft.com/office/drawing/2014/main" id="{ADA27527-D47F-051F-DD98-7001411EDCB6}"/>
                </a:ext>
              </a:extLst>
            </p:cNvPr>
            <p:cNvSpPr/>
            <p:nvPr/>
          </p:nvSpPr>
          <p:spPr>
            <a:xfrm>
              <a:off x="980409" y="2067611"/>
              <a:ext cx="3980850" cy="1427218"/>
            </a:xfrm>
            <a:custGeom>
              <a:avLst/>
              <a:gdLst>
                <a:gd name="connsiteX0" fmla="*/ 432281 w 3980850"/>
                <a:gd name="connsiteY0" fmla="*/ 0 h 1427218"/>
                <a:gd name="connsiteX1" fmla="*/ 476393 w 3980850"/>
                <a:gd name="connsiteY1" fmla="*/ 4447 h 1427218"/>
                <a:gd name="connsiteX2" fmla="*/ 498418 w 3980850"/>
                <a:gd name="connsiteY2" fmla="*/ 0 h 1427218"/>
                <a:gd name="connsiteX3" fmla="*/ 3914713 w 3980850"/>
                <a:gd name="connsiteY3" fmla="*/ 0 h 1427218"/>
                <a:gd name="connsiteX4" fmla="*/ 3980850 w 3980850"/>
                <a:gd name="connsiteY4" fmla="*/ 66137 h 1427218"/>
                <a:gd name="connsiteX5" fmla="*/ 3980850 w 3980850"/>
                <a:gd name="connsiteY5" fmla="*/ 1361081 h 1427218"/>
                <a:gd name="connsiteX6" fmla="*/ 3914713 w 3980850"/>
                <a:gd name="connsiteY6" fmla="*/ 1427218 h 1427218"/>
                <a:gd name="connsiteX7" fmla="*/ 498418 w 3980850"/>
                <a:gd name="connsiteY7" fmla="*/ 1427218 h 1427218"/>
                <a:gd name="connsiteX8" fmla="*/ 432281 w 3980850"/>
                <a:gd name="connsiteY8" fmla="*/ 1361081 h 1427218"/>
                <a:gd name="connsiteX9" fmla="*/ 432281 w 3980850"/>
                <a:gd name="connsiteY9" fmla="*/ 864562 h 1427218"/>
                <a:gd name="connsiteX10" fmla="*/ 0 w 3980850"/>
                <a:gd name="connsiteY10" fmla="*/ 432281 h 1427218"/>
                <a:gd name="connsiteX11" fmla="*/ 432281 w 3980850"/>
                <a:gd name="connsiteY11" fmla="*/ 0 h 142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0850" h="1427218">
                  <a:moveTo>
                    <a:pt x="432281" y="0"/>
                  </a:moveTo>
                  <a:lnTo>
                    <a:pt x="476393" y="4447"/>
                  </a:lnTo>
                  <a:lnTo>
                    <a:pt x="498418" y="0"/>
                  </a:lnTo>
                  <a:lnTo>
                    <a:pt x="3914713" y="0"/>
                  </a:lnTo>
                  <a:cubicBezTo>
                    <a:pt x="3951239" y="0"/>
                    <a:pt x="3980850" y="29611"/>
                    <a:pt x="3980850" y="66137"/>
                  </a:cubicBezTo>
                  <a:lnTo>
                    <a:pt x="3980850" y="1361081"/>
                  </a:lnTo>
                  <a:cubicBezTo>
                    <a:pt x="3980850" y="1397607"/>
                    <a:pt x="3951239" y="1427218"/>
                    <a:pt x="3914713" y="1427218"/>
                  </a:cubicBezTo>
                  <a:lnTo>
                    <a:pt x="498418" y="1427218"/>
                  </a:lnTo>
                  <a:cubicBezTo>
                    <a:pt x="461892" y="1427218"/>
                    <a:pt x="432281" y="1397607"/>
                    <a:pt x="432281" y="1361081"/>
                  </a:cubicBezTo>
                  <a:lnTo>
                    <a:pt x="432281" y="864562"/>
                  </a:lnTo>
                  <a:cubicBezTo>
                    <a:pt x="193539" y="864562"/>
                    <a:pt x="0" y="671023"/>
                    <a:pt x="0" y="432281"/>
                  </a:cubicBezTo>
                  <a:cubicBezTo>
                    <a:pt x="0" y="193539"/>
                    <a:pt x="193539" y="0"/>
                    <a:pt x="43228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11">
                <a:defRPr/>
              </a:pPr>
              <a:endParaRPr lang="en-US" sz="1400" kern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5" name="Rounded Rectangle 97">
              <a:extLst>
                <a:ext uri="{FF2B5EF4-FFF2-40B4-BE49-F238E27FC236}">
                  <a16:creationId xmlns:a16="http://schemas.microsoft.com/office/drawing/2014/main" id="{6840B165-A218-FCFD-3DB5-C10101AF7A35}"/>
                </a:ext>
              </a:extLst>
            </p:cNvPr>
            <p:cNvSpPr/>
            <p:nvPr/>
          </p:nvSpPr>
          <p:spPr>
            <a:xfrm>
              <a:off x="1069052" y="2193159"/>
              <a:ext cx="530436" cy="476909"/>
            </a:xfrm>
            <a:prstGeom prst="roundRect">
              <a:avLst>
                <a:gd name="adj" fmla="val 12519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11">
                <a:defRPr/>
              </a:pPr>
              <a:r>
                <a:rPr lang="en-US" sz="3200" b="1" kern="0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1</a:t>
              </a:r>
              <a:endParaRPr lang="en-US" sz="1000" b="1" kern="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ED18EB9B-79A8-DA1C-2ED4-BD3ACF7DB7B1}"/>
                </a:ext>
              </a:extLst>
            </p:cNvPr>
            <p:cNvSpPr txBox="1"/>
            <p:nvPr/>
          </p:nvSpPr>
          <p:spPr>
            <a:xfrm>
              <a:off x="1631500" y="2120576"/>
              <a:ext cx="3272020" cy="107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811">
                <a:defRPr/>
              </a:pP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Diproduksi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atau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dikerjakan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oleh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perusahaan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yang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berinvestasi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dan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berproduksi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di Indonesia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456927D-3207-D95E-211B-B505E4F2BE32}"/>
              </a:ext>
            </a:extLst>
          </p:cNvPr>
          <p:cNvGrpSpPr/>
          <p:nvPr/>
        </p:nvGrpSpPr>
        <p:grpSpPr>
          <a:xfrm>
            <a:off x="4258864" y="1735955"/>
            <a:ext cx="3699784" cy="1426804"/>
            <a:chOff x="4872616" y="1069711"/>
            <a:chExt cx="3980850" cy="1427218"/>
          </a:xfrm>
        </p:grpSpPr>
        <p:sp>
          <p:nvSpPr>
            <p:cNvPr id="8" name="Freeform 100">
              <a:extLst>
                <a:ext uri="{FF2B5EF4-FFF2-40B4-BE49-F238E27FC236}">
                  <a16:creationId xmlns:a16="http://schemas.microsoft.com/office/drawing/2014/main" id="{F913D11E-00A0-4256-FC29-129CA4D789B0}"/>
                </a:ext>
              </a:extLst>
            </p:cNvPr>
            <p:cNvSpPr/>
            <p:nvPr/>
          </p:nvSpPr>
          <p:spPr>
            <a:xfrm>
              <a:off x="4872616" y="1069711"/>
              <a:ext cx="3980850" cy="1427218"/>
            </a:xfrm>
            <a:custGeom>
              <a:avLst/>
              <a:gdLst>
                <a:gd name="connsiteX0" fmla="*/ 432281 w 3980850"/>
                <a:gd name="connsiteY0" fmla="*/ 0 h 1427218"/>
                <a:gd name="connsiteX1" fmla="*/ 476393 w 3980850"/>
                <a:gd name="connsiteY1" fmla="*/ 4447 h 1427218"/>
                <a:gd name="connsiteX2" fmla="*/ 498418 w 3980850"/>
                <a:gd name="connsiteY2" fmla="*/ 0 h 1427218"/>
                <a:gd name="connsiteX3" fmla="*/ 3914713 w 3980850"/>
                <a:gd name="connsiteY3" fmla="*/ 0 h 1427218"/>
                <a:gd name="connsiteX4" fmla="*/ 3980850 w 3980850"/>
                <a:gd name="connsiteY4" fmla="*/ 66137 h 1427218"/>
                <a:gd name="connsiteX5" fmla="*/ 3980850 w 3980850"/>
                <a:gd name="connsiteY5" fmla="*/ 1361081 h 1427218"/>
                <a:gd name="connsiteX6" fmla="*/ 3914713 w 3980850"/>
                <a:gd name="connsiteY6" fmla="*/ 1427218 h 1427218"/>
                <a:gd name="connsiteX7" fmla="*/ 498418 w 3980850"/>
                <a:gd name="connsiteY7" fmla="*/ 1427218 h 1427218"/>
                <a:gd name="connsiteX8" fmla="*/ 432281 w 3980850"/>
                <a:gd name="connsiteY8" fmla="*/ 1361081 h 1427218"/>
                <a:gd name="connsiteX9" fmla="*/ 432281 w 3980850"/>
                <a:gd name="connsiteY9" fmla="*/ 864562 h 1427218"/>
                <a:gd name="connsiteX10" fmla="*/ 0 w 3980850"/>
                <a:gd name="connsiteY10" fmla="*/ 432281 h 1427218"/>
                <a:gd name="connsiteX11" fmla="*/ 432281 w 3980850"/>
                <a:gd name="connsiteY11" fmla="*/ 0 h 142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0850" h="1427218">
                  <a:moveTo>
                    <a:pt x="432281" y="0"/>
                  </a:moveTo>
                  <a:lnTo>
                    <a:pt x="476393" y="4447"/>
                  </a:lnTo>
                  <a:lnTo>
                    <a:pt x="498418" y="0"/>
                  </a:lnTo>
                  <a:lnTo>
                    <a:pt x="3914713" y="0"/>
                  </a:lnTo>
                  <a:cubicBezTo>
                    <a:pt x="3951239" y="0"/>
                    <a:pt x="3980850" y="29611"/>
                    <a:pt x="3980850" y="66137"/>
                  </a:cubicBezTo>
                  <a:lnTo>
                    <a:pt x="3980850" y="1361081"/>
                  </a:lnTo>
                  <a:cubicBezTo>
                    <a:pt x="3980850" y="1397607"/>
                    <a:pt x="3951239" y="1427218"/>
                    <a:pt x="3914713" y="1427218"/>
                  </a:cubicBezTo>
                  <a:lnTo>
                    <a:pt x="498418" y="1427218"/>
                  </a:lnTo>
                  <a:cubicBezTo>
                    <a:pt x="461892" y="1427218"/>
                    <a:pt x="432281" y="1397607"/>
                    <a:pt x="432281" y="1361081"/>
                  </a:cubicBezTo>
                  <a:lnTo>
                    <a:pt x="432281" y="864562"/>
                  </a:lnTo>
                  <a:cubicBezTo>
                    <a:pt x="193539" y="864562"/>
                    <a:pt x="0" y="671023"/>
                    <a:pt x="0" y="432281"/>
                  </a:cubicBezTo>
                  <a:cubicBezTo>
                    <a:pt x="0" y="193539"/>
                    <a:pt x="193539" y="0"/>
                    <a:pt x="43228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11">
                <a:defRPr/>
              </a:pPr>
              <a:endParaRPr lang="en-US" sz="1400" kern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8A58F5-9991-6B02-28C0-4B1874E84775}"/>
                </a:ext>
              </a:extLst>
            </p:cNvPr>
            <p:cNvSpPr txBox="1"/>
            <p:nvPr/>
          </p:nvSpPr>
          <p:spPr>
            <a:xfrm>
              <a:off x="5523708" y="1122677"/>
              <a:ext cx="3162180" cy="831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811">
                <a:defRPr/>
              </a:pP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Menggunakan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seluruh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</a:p>
            <a:p>
              <a:pPr defTabSz="913811">
                <a:defRPr/>
              </a:pP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atau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sebagian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tenaga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kerja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warga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negara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Indonesia</a:t>
              </a:r>
              <a:endParaRPr lang="en-US" sz="1600" kern="0" dirty="0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0" name="Rounded Rectangle 102">
              <a:extLst>
                <a:ext uri="{FF2B5EF4-FFF2-40B4-BE49-F238E27FC236}">
                  <a16:creationId xmlns:a16="http://schemas.microsoft.com/office/drawing/2014/main" id="{91BD5CB4-5649-4856-6D1E-8BABD9DCCB48}"/>
                </a:ext>
              </a:extLst>
            </p:cNvPr>
            <p:cNvSpPr/>
            <p:nvPr/>
          </p:nvSpPr>
          <p:spPr>
            <a:xfrm>
              <a:off x="4977266" y="1204412"/>
              <a:ext cx="530436" cy="476909"/>
            </a:xfrm>
            <a:prstGeom prst="roundRect">
              <a:avLst>
                <a:gd name="adj" fmla="val 12519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11">
                <a:defRPr/>
              </a:pPr>
              <a:r>
                <a:rPr lang="en-US" sz="3200" b="1" kern="0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2</a:t>
              </a:r>
              <a:endParaRPr lang="en-US" sz="1000" b="1" kern="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A096113-68E9-767D-9BFF-9A32E8F69383}"/>
              </a:ext>
            </a:extLst>
          </p:cNvPr>
          <p:cNvGrpSpPr/>
          <p:nvPr/>
        </p:nvGrpSpPr>
        <p:grpSpPr>
          <a:xfrm>
            <a:off x="7802903" y="1731223"/>
            <a:ext cx="3703659" cy="1426804"/>
            <a:chOff x="980410" y="4649813"/>
            <a:chExt cx="3980853" cy="1427217"/>
          </a:xfrm>
        </p:grpSpPr>
        <p:sp>
          <p:nvSpPr>
            <p:cNvPr id="12" name="Freeform 104">
              <a:extLst>
                <a:ext uri="{FF2B5EF4-FFF2-40B4-BE49-F238E27FC236}">
                  <a16:creationId xmlns:a16="http://schemas.microsoft.com/office/drawing/2014/main" id="{7907A249-64A9-2F28-06B1-3095B6F5293F}"/>
                </a:ext>
              </a:extLst>
            </p:cNvPr>
            <p:cNvSpPr/>
            <p:nvPr/>
          </p:nvSpPr>
          <p:spPr>
            <a:xfrm>
              <a:off x="980410" y="4649813"/>
              <a:ext cx="3980853" cy="1427217"/>
            </a:xfrm>
            <a:custGeom>
              <a:avLst/>
              <a:gdLst>
                <a:gd name="connsiteX0" fmla="*/ 432281 w 3980850"/>
                <a:gd name="connsiteY0" fmla="*/ 0 h 1427218"/>
                <a:gd name="connsiteX1" fmla="*/ 476393 w 3980850"/>
                <a:gd name="connsiteY1" fmla="*/ 4447 h 1427218"/>
                <a:gd name="connsiteX2" fmla="*/ 498418 w 3980850"/>
                <a:gd name="connsiteY2" fmla="*/ 0 h 1427218"/>
                <a:gd name="connsiteX3" fmla="*/ 3914713 w 3980850"/>
                <a:gd name="connsiteY3" fmla="*/ 0 h 1427218"/>
                <a:gd name="connsiteX4" fmla="*/ 3980850 w 3980850"/>
                <a:gd name="connsiteY4" fmla="*/ 66137 h 1427218"/>
                <a:gd name="connsiteX5" fmla="*/ 3980850 w 3980850"/>
                <a:gd name="connsiteY5" fmla="*/ 1361081 h 1427218"/>
                <a:gd name="connsiteX6" fmla="*/ 3914713 w 3980850"/>
                <a:gd name="connsiteY6" fmla="*/ 1427218 h 1427218"/>
                <a:gd name="connsiteX7" fmla="*/ 498418 w 3980850"/>
                <a:gd name="connsiteY7" fmla="*/ 1427218 h 1427218"/>
                <a:gd name="connsiteX8" fmla="*/ 432281 w 3980850"/>
                <a:gd name="connsiteY8" fmla="*/ 1361081 h 1427218"/>
                <a:gd name="connsiteX9" fmla="*/ 432281 w 3980850"/>
                <a:gd name="connsiteY9" fmla="*/ 864562 h 1427218"/>
                <a:gd name="connsiteX10" fmla="*/ 0 w 3980850"/>
                <a:gd name="connsiteY10" fmla="*/ 432281 h 1427218"/>
                <a:gd name="connsiteX11" fmla="*/ 432281 w 3980850"/>
                <a:gd name="connsiteY11" fmla="*/ 0 h 142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0850" h="1427218">
                  <a:moveTo>
                    <a:pt x="432281" y="0"/>
                  </a:moveTo>
                  <a:lnTo>
                    <a:pt x="476393" y="4447"/>
                  </a:lnTo>
                  <a:lnTo>
                    <a:pt x="498418" y="0"/>
                  </a:lnTo>
                  <a:lnTo>
                    <a:pt x="3914713" y="0"/>
                  </a:lnTo>
                  <a:cubicBezTo>
                    <a:pt x="3951239" y="0"/>
                    <a:pt x="3980850" y="29611"/>
                    <a:pt x="3980850" y="66137"/>
                  </a:cubicBezTo>
                  <a:lnTo>
                    <a:pt x="3980850" y="1361081"/>
                  </a:lnTo>
                  <a:cubicBezTo>
                    <a:pt x="3980850" y="1397607"/>
                    <a:pt x="3951239" y="1427218"/>
                    <a:pt x="3914713" y="1427218"/>
                  </a:cubicBezTo>
                  <a:lnTo>
                    <a:pt x="498418" y="1427218"/>
                  </a:lnTo>
                  <a:cubicBezTo>
                    <a:pt x="461892" y="1427218"/>
                    <a:pt x="432281" y="1397607"/>
                    <a:pt x="432281" y="1361081"/>
                  </a:cubicBezTo>
                  <a:lnTo>
                    <a:pt x="432281" y="864562"/>
                  </a:lnTo>
                  <a:cubicBezTo>
                    <a:pt x="193539" y="864562"/>
                    <a:pt x="0" y="671023"/>
                    <a:pt x="0" y="432281"/>
                  </a:cubicBezTo>
                  <a:cubicBezTo>
                    <a:pt x="0" y="193539"/>
                    <a:pt x="193539" y="0"/>
                    <a:pt x="43228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11">
                <a:defRPr/>
              </a:pPr>
              <a:endParaRPr lang="en-US" sz="1400" kern="0">
                <a:solidFill>
                  <a:prstClr val="white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2503C466-DD7A-D735-0B00-8DE0C7B5B89A}"/>
                </a:ext>
              </a:extLst>
            </p:cNvPr>
            <p:cNvSpPr txBox="1"/>
            <p:nvPr/>
          </p:nvSpPr>
          <p:spPr>
            <a:xfrm>
              <a:off x="1631502" y="4703946"/>
              <a:ext cx="3272022" cy="107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811">
                <a:defRPr/>
              </a:pP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Prosesnya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menggunakan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bahan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baku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/</a:t>
              </a:r>
              <a:r>
                <a:rPr lang="en-US" sz="1600" b="1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komponen</a:t>
              </a:r>
              <a:r>
                <a:rPr lang="en-US" sz="1600" b="1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yang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seluruh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atau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sebagian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berasal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dari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dalam</a:t>
              </a:r>
              <a:r>
                <a:rPr lang="en-US" sz="1600" kern="0" dirty="0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 </a:t>
              </a:r>
              <a:r>
                <a:rPr lang="en-US" sz="1600" kern="0" dirty="0" err="1">
                  <a:solidFill>
                    <a:prstClr val="black"/>
                  </a:solidFill>
                  <a:latin typeface="Montserrat" panose="00000500000000000000" pitchFamily="2" charset="0"/>
                  <a:cs typeface="Calibri" panose="020F0502020204030204" pitchFamily="34" charset="0"/>
                </a:rPr>
                <a:t>negeri</a:t>
              </a:r>
              <a:endParaRPr lang="en-US" sz="1600" kern="0" dirty="0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4" name="Rounded Rectangle 106">
              <a:extLst>
                <a:ext uri="{FF2B5EF4-FFF2-40B4-BE49-F238E27FC236}">
                  <a16:creationId xmlns:a16="http://schemas.microsoft.com/office/drawing/2014/main" id="{4D62CD4E-00C6-C139-53CB-E671EDE8B37A}"/>
                </a:ext>
              </a:extLst>
            </p:cNvPr>
            <p:cNvSpPr/>
            <p:nvPr/>
          </p:nvSpPr>
          <p:spPr>
            <a:xfrm>
              <a:off x="1082751" y="4783983"/>
              <a:ext cx="530436" cy="476909"/>
            </a:xfrm>
            <a:prstGeom prst="roundRect">
              <a:avLst>
                <a:gd name="adj" fmla="val 12519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11">
                <a:defRPr/>
              </a:pPr>
              <a:r>
                <a:rPr lang="en-US" sz="3200" b="1" kern="0" dirty="0">
                  <a:solidFill>
                    <a:prstClr val="black"/>
                  </a:solidFill>
                  <a:latin typeface="Calibri" panose="020F0502020204030204"/>
                  <a:cs typeface="Calibri" panose="020F0502020204030204" pitchFamily="34" charset="0"/>
                </a:rPr>
                <a:t>3</a:t>
              </a:r>
              <a:endParaRPr lang="en-US" sz="1000" b="1" kern="0" dirty="0">
                <a:solidFill>
                  <a:prstClr val="black"/>
                </a:solidFill>
                <a:latin typeface="Calibri" panose="020F0502020204030204"/>
                <a:cs typeface="Calibri" panose="020F0502020204030204" pitchFamily="34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F9AFBFA-A3E2-8214-5C34-BCB5B1F6BF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5" y="3354828"/>
            <a:ext cx="2086705" cy="2951433"/>
          </a:xfrm>
          <a:prstGeom prst="rect">
            <a:avLst/>
          </a:prstGeom>
        </p:spPr>
      </p:pic>
      <p:sp>
        <p:nvSpPr>
          <p:cNvPr id="16" name="Rounded Rectangle 108">
            <a:extLst>
              <a:ext uri="{FF2B5EF4-FFF2-40B4-BE49-F238E27FC236}">
                <a16:creationId xmlns:a16="http://schemas.microsoft.com/office/drawing/2014/main" id="{C3505E14-9EAE-A1DC-0DB9-3D9FD109ABB7}"/>
              </a:ext>
            </a:extLst>
          </p:cNvPr>
          <p:cNvSpPr/>
          <p:nvPr/>
        </p:nvSpPr>
        <p:spPr>
          <a:xfrm>
            <a:off x="2874208" y="3354828"/>
            <a:ext cx="8632352" cy="2912015"/>
          </a:xfrm>
          <a:prstGeom prst="roundRect">
            <a:avLst>
              <a:gd name="adj" fmla="val 8235"/>
            </a:avLst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11">
              <a:defRPr/>
            </a:pPr>
            <a:endParaRPr lang="en-US" sz="1600" kern="0" dirty="0">
              <a:solidFill>
                <a:prstClr val="white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C9BB5ED8-D8BA-3382-AECB-87ABD9B660C4}"/>
              </a:ext>
            </a:extLst>
          </p:cNvPr>
          <p:cNvSpPr txBox="1"/>
          <p:nvPr/>
        </p:nvSpPr>
        <p:spPr>
          <a:xfrm>
            <a:off x="3091677" y="3590790"/>
            <a:ext cx="81974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811">
              <a:defRPr/>
            </a:pP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Kewajiban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penggunaan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PDN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sesuai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besaran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komponen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dalam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negeri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pada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setiap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barang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/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jasa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yang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ditunjukkan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dengan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nilai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tingkat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komponen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dalam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negeri (TKDN) </a:t>
            </a:r>
          </a:p>
          <a:p>
            <a:pPr defTabSz="913811">
              <a:defRPr/>
            </a:pPr>
            <a:r>
              <a:rPr lang="en-US" sz="1400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pasal</a:t>
            </a:r>
            <a:r>
              <a:rPr lang="en-US" sz="1400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87 Ayat 1 UU No 3 </a:t>
            </a:r>
            <a:r>
              <a:rPr lang="en-US" sz="1400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Tahun</a:t>
            </a:r>
            <a:r>
              <a:rPr lang="en-US" sz="1400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2014).</a:t>
            </a:r>
          </a:p>
          <a:p>
            <a:pPr defTabSz="913811">
              <a:defRPr/>
            </a:pPr>
            <a:endParaRPr lang="en-US" sz="1100" b="1" dirty="0">
              <a:solidFill>
                <a:prstClr val="white"/>
              </a:solidFill>
              <a:latin typeface="Montserrat" panose="00000500000000000000" pitchFamily="2" charset="0"/>
              <a:cs typeface="Calibri" panose="020F0502020204030204" pitchFamily="34" charset="0"/>
            </a:endParaRPr>
          </a:p>
          <a:p>
            <a:pPr defTabSz="913811">
              <a:defRPr/>
            </a:pPr>
            <a:r>
              <a:rPr lang="en-US" b="1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Tingkat </a:t>
            </a:r>
            <a:r>
              <a:rPr lang="en-US" b="1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Komponen</a:t>
            </a:r>
            <a:r>
              <a:rPr lang="en-US" b="1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Dalam</a:t>
            </a:r>
            <a:r>
              <a:rPr lang="en-US" b="1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Negeri</a:t>
            </a:r>
            <a:r>
              <a:rPr lang="en-US" b="1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(TKDN)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adalah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besaran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kandungan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dalam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negeri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pada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Barang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Jasa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atau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Gabungan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Barang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dan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Jasa</a:t>
            </a:r>
            <a:r>
              <a:rPr lang="en-US" dirty="0">
                <a:solidFill>
                  <a:prstClr val="white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444520-88A8-340A-D1E5-9E9C5BEBDDD1}"/>
              </a:ext>
            </a:extLst>
          </p:cNvPr>
          <p:cNvSpPr txBox="1"/>
          <p:nvPr/>
        </p:nvSpPr>
        <p:spPr>
          <a:xfrm>
            <a:off x="2625404" y="895954"/>
            <a:ext cx="97690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811">
              <a:defRPr/>
            </a:pPr>
            <a:r>
              <a:rPr lang="en-US" sz="1600" b="1" kern="0" dirty="0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PRODUK DALAM NEGERI (PDN)</a:t>
            </a:r>
            <a:r>
              <a:rPr lang="en-US" sz="1600" dirty="0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sesuai Pasal 1 Ayat 21 PP No 29 Tahun 2018</a:t>
            </a:r>
            <a:r>
              <a:rPr lang="en-US" sz="1600" b="1" kern="0" dirty="0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en-US" sz="1600" kern="0" dirty="0" err="1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adalah</a:t>
            </a:r>
            <a:r>
              <a:rPr lang="en-US" sz="1600" kern="0" dirty="0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</a:p>
          <a:p>
            <a:pPr defTabSz="913811">
              <a:defRPr/>
            </a:pPr>
            <a:r>
              <a:rPr lang="en-US" sz="1600" b="1" kern="0" dirty="0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Barang dan Jasa </a:t>
            </a:r>
            <a:r>
              <a:rPr lang="en-US" sz="1600" b="1" kern="0" dirty="0" err="1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termasuk</a:t>
            </a:r>
            <a:r>
              <a:rPr lang="en-US" sz="1600" b="1" kern="0" dirty="0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 </a:t>
            </a:r>
            <a:r>
              <a:rPr lang="en-US" sz="1600" b="1" kern="0" dirty="0" err="1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rancang</a:t>
            </a:r>
            <a:r>
              <a:rPr lang="en-US" sz="1600" b="1" kern="0" dirty="0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 </a:t>
            </a:r>
            <a:r>
              <a:rPr lang="en-US" sz="1600" b="1" kern="0" dirty="0" err="1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bangun</a:t>
            </a:r>
            <a:r>
              <a:rPr lang="en-US" sz="1600" b="1" kern="0" dirty="0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 dan </a:t>
            </a:r>
            <a:r>
              <a:rPr lang="en-US" sz="1600" b="1" kern="0" dirty="0" err="1">
                <a:solidFill>
                  <a:prstClr val="black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perekayasaan</a:t>
            </a:r>
            <a:r>
              <a:rPr lang="en-US" sz="1600" kern="0" dirty="0">
                <a:solidFill>
                  <a:prstClr val="black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, yang:</a:t>
            </a:r>
          </a:p>
        </p:txBody>
      </p:sp>
    </p:spTree>
    <p:extLst>
      <p:ext uri="{BB962C8B-B14F-4D97-AF65-F5344CB8AC3E}">
        <p14:creationId xmlns:p14="http://schemas.microsoft.com/office/powerpoint/2010/main" val="164305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A8BE-8925-ABC0-D900-3E943008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err="1"/>
              <a:t>Sertifikat</a:t>
            </a:r>
            <a:r>
              <a:rPr lang="en-US" sz="3500" dirty="0"/>
              <a:t> TKDN </a:t>
            </a:r>
            <a:r>
              <a:rPr lang="en-US" sz="3500" dirty="0" err="1"/>
              <a:t>Permenperin</a:t>
            </a:r>
            <a:r>
              <a:rPr lang="en-US" sz="3500" dirty="0"/>
              <a:t> 35/25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27FD2-DCDD-AB9B-906E-08659D6F2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5056" cy="4351338"/>
          </a:xfrm>
        </p:spPr>
        <p:txBody>
          <a:bodyPr/>
          <a:lstStyle/>
          <a:p>
            <a:r>
              <a:rPr lang="en-US" dirty="0" err="1"/>
              <a:t>Berlaku</a:t>
            </a:r>
            <a:r>
              <a:rPr lang="en-US" dirty="0"/>
              <a:t> lima tahun</a:t>
            </a:r>
          </a:p>
          <a:p>
            <a:r>
              <a:rPr lang="en-US" dirty="0"/>
              <a:t>Nilai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: TKDN Barang + TKDN </a:t>
            </a:r>
            <a:r>
              <a:rPr lang="en-US" dirty="0" err="1"/>
              <a:t>Brainware</a:t>
            </a:r>
            <a:r>
              <a:rPr lang="en-US" dirty="0"/>
              <a:t> + BMP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sertifikat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A4E79A-2815-9DAA-A611-7DFD7EBCC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566" y="814537"/>
            <a:ext cx="3810186" cy="567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52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A376A93-FC0B-9AA0-CF97-ED9537209320}"/>
              </a:ext>
            </a:extLst>
          </p:cNvPr>
          <p:cNvSpPr/>
          <p:nvPr/>
        </p:nvSpPr>
        <p:spPr>
          <a:xfrm>
            <a:off x="77723" y="759714"/>
            <a:ext cx="11780520" cy="5338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0456B3F3-AB54-24A5-6AC9-4FCD02744F0F}"/>
              </a:ext>
            </a:extLst>
          </p:cNvPr>
          <p:cNvSpPr/>
          <p:nvPr/>
        </p:nvSpPr>
        <p:spPr>
          <a:xfrm>
            <a:off x="7946136" y="759714"/>
            <a:ext cx="3756659" cy="4157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1103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2423E-C87C-CC37-9808-6A68CD2C7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077CA0-7410-6CA7-962A-FDA10393DA83}"/>
              </a:ext>
            </a:extLst>
          </p:cNvPr>
          <p:cNvSpPr txBox="1"/>
          <p:nvPr/>
        </p:nvSpPr>
        <p:spPr>
          <a:xfrm>
            <a:off x="334392" y="604169"/>
            <a:ext cx="3776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sz="3600" b="1" dirty="0">
                <a:solidFill>
                  <a:srgbClr val="14467E"/>
                </a:solidFill>
                <a:latin typeface="Montserrat" panose="00000500000000000000" pitchFamily="2" charset="0"/>
              </a:rPr>
              <a:t>DASAR HUKUM</a:t>
            </a:r>
            <a:endParaRPr lang="en-ID" sz="3600" b="1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6C693E-7489-9B81-9A92-92D4B3288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1" y="1192636"/>
            <a:ext cx="11338559" cy="487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78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FD50-EA87-A30E-1CC9-4FA210838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86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TIMELINE PENERBITAN SERTIFIKAT TKDN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VERSI BARU (PERMENPERIN 35/2025)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EB0340A-E4A8-A6C0-38A0-28AF06D002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B7EAC1D-8D36-6E84-D4AB-86F92C713FA7}"/>
              </a:ext>
            </a:extLst>
          </p:cNvPr>
          <p:cNvGraphicFramePr>
            <a:graphicFrameLocks noGrp="1"/>
          </p:cNvGraphicFramePr>
          <p:nvPr/>
        </p:nvGraphicFramePr>
        <p:xfrm>
          <a:off x="6729984" y="5666423"/>
          <a:ext cx="519480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404">
                  <a:extLst>
                    <a:ext uri="{9D8B030D-6E8A-4147-A177-3AD203B41FA5}">
                      <a16:colId xmlns:a16="http://schemas.microsoft.com/office/drawing/2014/main" val="3386451907"/>
                    </a:ext>
                  </a:extLst>
                </a:gridCol>
                <a:gridCol w="2597404">
                  <a:extLst>
                    <a:ext uri="{9D8B030D-6E8A-4147-A177-3AD203B41FA5}">
                      <a16:colId xmlns:a16="http://schemas.microsoft.com/office/drawing/2014/main" val="3095634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Lama Waktu (Hari)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0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LVI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– 8 Hari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endParaRPr lang="en-US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30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Kemenperin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– 3 Hari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endParaRPr lang="en-US" sz="16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98669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03AE8AF-3B84-ACC3-7857-A54587791884}"/>
              </a:ext>
            </a:extLst>
          </p:cNvPr>
          <p:cNvSpPr/>
          <p:nvPr/>
        </p:nvSpPr>
        <p:spPr>
          <a:xfrm>
            <a:off x="4343401" y="3529584"/>
            <a:ext cx="5989319" cy="9052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8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CFFB-6C83-DB8A-C3CD-2381F49F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Komposisi</a:t>
            </a:r>
            <a:r>
              <a:rPr lang="en-US" b="1" dirty="0"/>
              <a:t> </a:t>
            </a:r>
            <a:r>
              <a:rPr lang="en-US" b="1" dirty="0" err="1"/>
              <a:t>Perhitungan</a:t>
            </a:r>
            <a:r>
              <a:rPr lang="en-US" b="1" dirty="0"/>
              <a:t> Nilai TKDN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32F449-29E1-F377-9685-84D969FBA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2918418"/>
              </p:ext>
            </p:extLst>
          </p:nvPr>
        </p:nvGraphicFramePr>
        <p:xfrm>
          <a:off x="1370076" y="1874520"/>
          <a:ext cx="9451848" cy="3479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953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2DE45-4E30-3A52-0192-899C4717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Konsep</a:t>
            </a:r>
            <a:r>
              <a:rPr lang="en-US" b="1" dirty="0"/>
              <a:t> Dasar TKDN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DF1E2B-C1A6-A80F-69F3-AB03F135D06A}"/>
                  </a:ext>
                </a:extLst>
              </p:cNvPr>
              <p:cNvSpPr txBox="1"/>
              <p:nvPr/>
            </p:nvSpPr>
            <p:spPr>
              <a:xfrm>
                <a:off x="912978" y="2735092"/>
                <a:ext cx="10366043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%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TKDN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JUMLAH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BIAYA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KOMPONEN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YANG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BERASAL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DARI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DALAM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NEGERI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TOTAL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SELURUH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BIAYA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KOMPONEN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PRODUK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DF1E2B-C1A6-A80F-69F3-AB03F135D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978" y="2735092"/>
                <a:ext cx="10366043" cy="6939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719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F773A4-1D0E-3A8D-62BC-F74EB2F12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93933"/>
              </p:ext>
            </p:extLst>
          </p:nvPr>
        </p:nvGraphicFramePr>
        <p:xfrm>
          <a:off x="3696208" y="987965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64237695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2366983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90012011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232311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13056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KOMPONEN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BIAYA KOMPONEN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%KDN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KDN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KLN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89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Botol</a:t>
                      </a: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u="none" strike="noStrike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Kemasan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64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Sticker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32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Air Mineral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4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25141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E86D5E-C54C-7EC7-6EF8-2F34A8822E9C}"/>
                  </a:ext>
                </a:extLst>
              </p:cNvPr>
              <p:cNvSpPr txBox="1"/>
              <p:nvPr/>
            </p:nvSpPr>
            <p:spPr>
              <a:xfrm>
                <a:off x="912978" y="4120970"/>
                <a:ext cx="10366043" cy="6939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%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TKDN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JUMLAH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BIAYA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KOMPONEN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YANG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BERASAL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DARI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DALAM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NEGERI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TOTAL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SELURUH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BIAYA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KOMPONEN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PRODUK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CE86D5E-C54C-7EC7-6EF8-2F34A8822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978" y="4120970"/>
                <a:ext cx="10366043" cy="6939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1E62BB-784D-7197-D638-C4636829846B}"/>
                  </a:ext>
                </a:extLst>
              </p:cNvPr>
              <p:cNvSpPr txBox="1"/>
              <p:nvPr/>
            </p:nvSpPr>
            <p:spPr>
              <a:xfrm>
                <a:off x="912978" y="5285963"/>
                <a:ext cx="5224635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%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TKDN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Bahan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Baku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605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920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𝟔𝟓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1E62BB-784D-7197-D638-C46368298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978" y="5285963"/>
                <a:ext cx="5224635" cy="7013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DC58A6E-50B6-E44C-EB10-94E36D1C6C96}"/>
              </a:ext>
            </a:extLst>
          </p:cNvPr>
          <p:cNvSpPr/>
          <p:nvPr/>
        </p:nvSpPr>
        <p:spPr>
          <a:xfrm>
            <a:off x="8494777" y="870018"/>
            <a:ext cx="1801367" cy="20649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C51259-6F51-D434-D3A8-017A4AF4D97F}"/>
              </a:ext>
            </a:extLst>
          </p:cNvPr>
          <p:cNvSpPr/>
          <p:nvPr/>
        </p:nvSpPr>
        <p:spPr>
          <a:xfrm>
            <a:off x="5245609" y="879413"/>
            <a:ext cx="1801367" cy="20649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qua 600 ml | Bormadago.com">
            <a:extLst>
              <a:ext uri="{FF2B5EF4-FFF2-40B4-BE49-F238E27FC236}">
                <a16:creationId xmlns:a16="http://schemas.microsoft.com/office/drawing/2014/main" id="{6115CA0C-8E7A-6074-9B77-4E4C05932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8" y="843956"/>
            <a:ext cx="2002615" cy="280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829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AE219-BFD8-528E-D85B-1B1EA2423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D3BFF4-7F97-D3BB-A93C-A103BEC7C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48108"/>
              </p:ext>
            </p:extLst>
          </p:nvPr>
        </p:nvGraphicFramePr>
        <p:xfrm>
          <a:off x="3696208" y="987965"/>
          <a:ext cx="6502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64237695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2366983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90012011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23231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 = a x 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26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KOMPONEN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Bobot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Komponen</a:t>
                      </a:r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KDN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TKDN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89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Bahan Baku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65.76%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49.32%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64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Tenaga </a:t>
                      </a:r>
                      <a:r>
                        <a:rPr lang="en-US" sz="1200" u="none" strike="noStrike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322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Ovhd</a:t>
                      </a:r>
                      <a:r>
                        <a:rPr lang="en-US" sz="12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Pabrik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46536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74.32%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25141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F4C0F2-80FC-EF5F-1120-1002DCFA1391}"/>
                  </a:ext>
                </a:extLst>
              </p:cNvPr>
              <p:cNvSpPr txBox="1"/>
              <p:nvPr/>
            </p:nvSpPr>
            <p:spPr>
              <a:xfrm>
                <a:off x="4756178" y="3644996"/>
                <a:ext cx="26796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%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TKDN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𝟕𝟒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sz="2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F4C0F2-80FC-EF5F-1120-1002DCFA1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178" y="3644996"/>
                <a:ext cx="2679643" cy="369332"/>
              </a:xfrm>
              <a:prstGeom prst="rect">
                <a:avLst/>
              </a:prstGeom>
              <a:blipFill>
                <a:blip r:embed="rId2"/>
                <a:stretch>
                  <a:fillRect l="-2045" r="-2045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Aqua 600 ml | Bormadago.com">
            <a:extLst>
              <a:ext uri="{FF2B5EF4-FFF2-40B4-BE49-F238E27FC236}">
                <a16:creationId xmlns:a16="http://schemas.microsoft.com/office/drawing/2014/main" id="{F9CC3CC5-D03A-1BB3-E1BE-B227EFA99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8" y="843956"/>
            <a:ext cx="2002615" cy="280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094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>
            <a:extLst>
              <a:ext uri="{FF2B5EF4-FFF2-40B4-BE49-F238E27FC236}">
                <a16:creationId xmlns:a16="http://schemas.microsoft.com/office/drawing/2014/main" id="{21B7A770-EA76-BFD2-1446-EC1ABB79ECC1}"/>
              </a:ext>
            </a:extLst>
          </p:cNvPr>
          <p:cNvSpPr/>
          <p:nvPr/>
        </p:nvSpPr>
        <p:spPr>
          <a:xfrm flipH="1" flipV="1">
            <a:off x="1273494" y="1166059"/>
            <a:ext cx="26897" cy="5006141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671EF2F-FC6B-479F-0773-AF6E473E1235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6723D47-1EB4-FFDE-482C-A2BCDA24EF36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B559C8-54F6-1199-535D-E78F1E9472CB}"/>
              </a:ext>
            </a:extLst>
          </p:cNvPr>
          <p:cNvSpPr txBox="1"/>
          <p:nvPr/>
        </p:nvSpPr>
        <p:spPr>
          <a:xfrm>
            <a:off x="49375" y="617489"/>
            <a:ext cx="3863720" cy="707630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TENAGA KERJA LANGSUNG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0DB07-3306-67CF-DE1D-1C80DB527815}"/>
              </a:ext>
            </a:extLst>
          </p:cNvPr>
          <p:cNvSpPr txBox="1"/>
          <p:nvPr/>
        </p:nvSpPr>
        <p:spPr>
          <a:xfrm>
            <a:off x="1863104" y="1741067"/>
            <a:ext cx="4448470" cy="265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TENAGA KERJA LANGSUNG (10% x … 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0F1C13-1D86-4D02-BFC5-4A6606975EAC}"/>
              </a:ext>
            </a:extLst>
          </p:cNvPr>
          <p:cNvSpPr txBox="1"/>
          <p:nvPr/>
        </p:nvSpPr>
        <p:spPr>
          <a:xfrm>
            <a:off x="1901239" y="2147633"/>
            <a:ext cx="4410335" cy="416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5"/>
              </a:lnSpc>
            </a:pPr>
            <a:r>
              <a:rPr lang="en-US" sz="1204" spc="108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KEWARGANEGARAAAN DAN AKTIFITAS PRODUKSI DI INDONESIA</a:t>
            </a: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D345E32E-4658-BBDC-CD5C-92EF2ED16300}"/>
              </a:ext>
            </a:extLst>
          </p:cNvPr>
          <p:cNvSpPr/>
          <p:nvPr/>
        </p:nvSpPr>
        <p:spPr>
          <a:xfrm>
            <a:off x="1273143" y="2097810"/>
            <a:ext cx="5135565" cy="0"/>
          </a:xfrm>
          <a:prstGeom prst="line">
            <a:avLst/>
          </a:prstGeom>
          <a:ln w="57150" cap="flat">
            <a:solidFill>
              <a:srgbClr val="0050F5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34128D3-A35E-8427-531E-28EA011F3C88}"/>
              </a:ext>
            </a:extLst>
          </p:cNvPr>
          <p:cNvSpPr/>
          <p:nvPr/>
        </p:nvSpPr>
        <p:spPr>
          <a:xfrm>
            <a:off x="833674" y="1657990"/>
            <a:ext cx="879641" cy="879641"/>
          </a:xfrm>
          <a:custGeom>
            <a:avLst/>
            <a:gdLst/>
            <a:ahLst/>
            <a:cxnLst/>
            <a:rect l="l" t="t" r="r" b="b"/>
            <a:pathLst>
              <a:path w="1319461" h="1319461">
                <a:moveTo>
                  <a:pt x="0" y="0"/>
                </a:moveTo>
                <a:lnTo>
                  <a:pt x="1319461" y="0"/>
                </a:lnTo>
                <a:lnTo>
                  <a:pt x="1319461" y="1319462"/>
                </a:lnTo>
                <a:lnTo>
                  <a:pt x="0" y="1319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01714E-0883-6FF7-AE09-FBCA08C7B9CB}"/>
              </a:ext>
            </a:extLst>
          </p:cNvPr>
          <p:cNvSpPr txBox="1"/>
          <p:nvPr/>
        </p:nvSpPr>
        <p:spPr>
          <a:xfrm>
            <a:off x="958705" y="1924765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10%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E93DA4-83E2-AF91-A8B2-8BF30E1CDCCC}"/>
              </a:ext>
            </a:extLst>
          </p:cNvPr>
          <p:cNvGrpSpPr/>
          <p:nvPr/>
        </p:nvGrpSpPr>
        <p:grpSpPr>
          <a:xfrm>
            <a:off x="1588284" y="2710770"/>
            <a:ext cx="10327308" cy="2450744"/>
            <a:chOff x="0" y="-57151"/>
            <a:chExt cx="20654616" cy="4901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1D6379-2F37-5514-EFBD-04DB85C1F920}"/>
                </a:ext>
              </a:extLst>
            </p:cNvPr>
            <p:cNvSpPr txBox="1"/>
            <p:nvPr/>
          </p:nvSpPr>
          <p:spPr>
            <a:xfrm>
              <a:off x="60986" y="-57151"/>
              <a:ext cx="3969168" cy="491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09"/>
                </a:lnSpc>
              </a:pPr>
              <a:r>
                <a:rPr lang="en-US" sz="1507" b="1" spc="13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100%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286723-A466-2032-5A0F-1C846523CE92}"/>
                </a:ext>
              </a:extLst>
            </p:cNvPr>
            <p:cNvSpPr txBox="1"/>
            <p:nvPr/>
          </p:nvSpPr>
          <p:spPr>
            <a:xfrm>
              <a:off x="785902" y="557505"/>
              <a:ext cx="8351512" cy="466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WNI TKL ≥ 50% DARI TOTAL TKL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DB1F2F9-6EE5-9047-036A-489A05BA1318}"/>
                </a:ext>
              </a:extLst>
            </p:cNvPr>
            <p:cNvSpPr txBox="1"/>
            <p:nvPr/>
          </p:nvSpPr>
          <p:spPr>
            <a:xfrm>
              <a:off x="789346" y="1165323"/>
              <a:ext cx="9130524" cy="979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MELAKUKAN PRODUKSI PADA FASILITAS PRODUKSI MILIK SENDIRI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933EB98-8D45-D748-1AFC-61208ECB2BB7}"/>
                </a:ext>
              </a:extLst>
            </p:cNvPr>
            <p:cNvSpPr/>
            <p:nvPr/>
          </p:nvSpPr>
          <p:spPr>
            <a:xfrm>
              <a:off x="0" y="561954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6" y="0"/>
                  </a:lnTo>
                  <a:lnTo>
                    <a:pt x="523356" y="523356"/>
                  </a:lnTo>
                  <a:lnTo>
                    <a:pt x="0" y="523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0DC4090-E74A-86B6-3F84-4114368DCBC0}"/>
                </a:ext>
              </a:extLst>
            </p:cNvPr>
            <p:cNvSpPr/>
            <p:nvPr/>
          </p:nvSpPr>
          <p:spPr>
            <a:xfrm>
              <a:off x="3444" y="1222473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6" y="0"/>
                  </a:lnTo>
                  <a:lnTo>
                    <a:pt x="523356" y="523357"/>
                  </a:lnTo>
                  <a:lnTo>
                    <a:pt x="0" y="523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6F24AC-1E91-66B6-FA84-4F9269EAC646}"/>
                </a:ext>
              </a:extLst>
            </p:cNvPr>
            <p:cNvSpPr txBox="1"/>
            <p:nvPr/>
          </p:nvSpPr>
          <p:spPr>
            <a:xfrm>
              <a:off x="60986" y="2642620"/>
              <a:ext cx="3969168" cy="491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09"/>
                </a:lnSpc>
              </a:pPr>
              <a:r>
                <a:rPr lang="en-US" sz="1507" b="1" spc="13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60%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A448AB-36B0-BEB0-B1E2-27234FDF76AA}"/>
                </a:ext>
              </a:extLst>
            </p:cNvPr>
            <p:cNvSpPr txBox="1"/>
            <p:nvPr/>
          </p:nvSpPr>
          <p:spPr>
            <a:xfrm>
              <a:off x="785902" y="3257274"/>
              <a:ext cx="8351512" cy="466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WNI TKL ≥ 50% DARI TOTAL TKL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A83CFB-897F-37B0-9510-54FF95349BD8}"/>
                </a:ext>
              </a:extLst>
            </p:cNvPr>
            <p:cNvSpPr txBox="1"/>
            <p:nvPr/>
          </p:nvSpPr>
          <p:spPr>
            <a:xfrm>
              <a:off x="789346" y="3865094"/>
              <a:ext cx="9130524" cy="979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MELAKUKAN PRODUKSI PADA FASILITAS PRODUKSI MILIK INDUSTRI LAIN</a:t>
              </a: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B0B6947-6B6F-4F87-583E-EFE6AE9D67D9}"/>
                </a:ext>
              </a:extLst>
            </p:cNvPr>
            <p:cNvSpPr/>
            <p:nvPr/>
          </p:nvSpPr>
          <p:spPr>
            <a:xfrm>
              <a:off x="0" y="3261724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6" y="0"/>
                  </a:lnTo>
                  <a:lnTo>
                    <a:pt x="523356" y="523357"/>
                  </a:lnTo>
                  <a:lnTo>
                    <a:pt x="0" y="523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4B1EACC-90A9-1D66-ADBB-0F9621E14B61}"/>
                </a:ext>
              </a:extLst>
            </p:cNvPr>
            <p:cNvSpPr/>
            <p:nvPr/>
          </p:nvSpPr>
          <p:spPr>
            <a:xfrm>
              <a:off x="3444" y="3922244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6" y="0"/>
                  </a:lnTo>
                  <a:lnTo>
                    <a:pt x="523356" y="523356"/>
                  </a:lnTo>
                  <a:lnTo>
                    <a:pt x="0" y="523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5029015-C908-D390-4F1E-95A9C99F8CA6}"/>
                </a:ext>
              </a:extLst>
            </p:cNvPr>
            <p:cNvSpPr txBox="1"/>
            <p:nvPr/>
          </p:nvSpPr>
          <p:spPr>
            <a:xfrm>
              <a:off x="10795732" y="-57149"/>
              <a:ext cx="3969168" cy="491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09"/>
                </a:lnSpc>
              </a:pPr>
              <a:r>
                <a:rPr lang="en-US" sz="1507" b="1" spc="13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30%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D21F3C-4EE4-46FD-A39A-04CA2BB1F72D}"/>
                </a:ext>
              </a:extLst>
            </p:cNvPr>
            <p:cNvSpPr txBox="1"/>
            <p:nvPr/>
          </p:nvSpPr>
          <p:spPr>
            <a:xfrm>
              <a:off x="11520648" y="557505"/>
              <a:ext cx="8351512" cy="466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WNI TKL ≥ 50% DARI TOTAL TKL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A0E6A1-F30D-7D07-0B2C-AA1FEC9EDCDA}"/>
                </a:ext>
              </a:extLst>
            </p:cNvPr>
            <p:cNvSpPr txBox="1"/>
            <p:nvPr/>
          </p:nvSpPr>
          <p:spPr>
            <a:xfrm>
              <a:off x="11524092" y="1165325"/>
              <a:ext cx="9130524" cy="979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MENYERAHKAN PRODUKSI PADA FASILITAS PRODUKSI MILIK INDUSTRI LAIN</a:t>
              </a: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CA36219-E0D2-CA04-34CA-29E7417A2CA3}"/>
                </a:ext>
              </a:extLst>
            </p:cNvPr>
            <p:cNvSpPr/>
            <p:nvPr/>
          </p:nvSpPr>
          <p:spPr>
            <a:xfrm>
              <a:off x="10734747" y="561954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6" y="0"/>
                  </a:lnTo>
                  <a:lnTo>
                    <a:pt x="523356" y="523356"/>
                  </a:lnTo>
                  <a:lnTo>
                    <a:pt x="0" y="523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EF3C226-06F7-0E40-C363-E2A4EF1FF14A}"/>
                </a:ext>
              </a:extLst>
            </p:cNvPr>
            <p:cNvSpPr/>
            <p:nvPr/>
          </p:nvSpPr>
          <p:spPr>
            <a:xfrm>
              <a:off x="10738191" y="1222473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6" y="0"/>
                  </a:lnTo>
                  <a:lnTo>
                    <a:pt x="523356" y="523357"/>
                  </a:lnTo>
                  <a:lnTo>
                    <a:pt x="0" y="523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E48C8A7-AF31-5EBF-5FFE-0E99C7806E80}"/>
                </a:ext>
              </a:extLst>
            </p:cNvPr>
            <p:cNvSpPr txBox="1"/>
            <p:nvPr/>
          </p:nvSpPr>
          <p:spPr>
            <a:xfrm>
              <a:off x="10856716" y="2549750"/>
              <a:ext cx="3969168" cy="491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09"/>
                </a:lnSpc>
              </a:pPr>
              <a:r>
                <a:rPr lang="en-US" sz="1507" b="1" spc="13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0%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5E9F1AE-80A4-748A-51D2-7AEF5C1FCAD0}"/>
                </a:ext>
              </a:extLst>
            </p:cNvPr>
            <p:cNvSpPr txBox="1"/>
            <p:nvPr/>
          </p:nvSpPr>
          <p:spPr>
            <a:xfrm>
              <a:off x="11581634" y="3164404"/>
              <a:ext cx="8351512" cy="466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55"/>
                </a:lnSpc>
              </a:pPr>
              <a:r>
                <a:rPr lang="en-US" sz="1397" spc="12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WNI TKL ≤ 50% DARI TOTAL TKL</a:t>
              </a: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793CDAC-0248-4CF8-020E-8878EDD3A498}"/>
                </a:ext>
              </a:extLst>
            </p:cNvPr>
            <p:cNvSpPr/>
            <p:nvPr/>
          </p:nvSpPr>
          <p:spPr>
            <a:xfrm>
              <a:off x="10795731" y="3168854"/>
              <a:ext cx="523356" cy="523356"/>
            </a:xfrm>
            <a:custGeom>
              <a:avLst/>
              <a:gdLst/>
              <a:ahLst/>
              <a:cxnLst/>
              <a:rect l="l" t="t" r="r" b="b"/>
              <a:pathLst>
                <a:path w="523356" h="523356">
                  <a:moveTo>
                    <a:pt x="0" y="0"/>
                  </a:moveTo>
                  <a:lnTo>
                    <a:pt x="523357" y="0"/>
                  </a:lnTo>
                  <a:lnTo>
                    <a:pt x="523357" y="523357"/>
                  </a:lnTo>
                  <a:lnTo>
                    <a:pt x="0" y="523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92398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1544D-2775-68EA-BCFA-C26AFB3DD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F937D53-1E02-8261-B651-973940EA4E23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956842B-A5D0-83D8-E883-753DA2348D1A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7FCCB3F-8432-B8DC-2D70-070D52D4E3FF}"/>
              </a:ext>
            </a:extLst>
          </p:cNvPr>
          <p:cNvGraphicFramePr>
            <a:graphicFrameLocks noGrp="1"/>
          </p:cNvGraphicFramePr>
          <p:nvPr/>
        </p:nvGraphicFramePr>
        <p:xfrm>
          <a:off x="180724" y="1479549"/>
          <a:ext cx="11523595" cy="47788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6048">
                  <a:extLst>
                    <a:ext uri="{9D8B030D-6E8A-4147-A177-3AD203B41FA5}">
                      <a16:colId xmlns:a16="http://schemas.microsoft.com/office/drawing/2014/main" val="3979344298"/>
                    </a:ext>
                  </a:extLst>
                </a:gridCol>
                <a:gridCol w="8230068">
                  <a:extLst>
                    <a:ext uri="{9D8B030D-6E8A-4147-A177-3AD203B41FA5}">
                      <a16:colId xmlns:a16="http://schemas.microsoft.com/office/drawing/2014/main" val="3805910611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085382889"/>
                    </a:ext>
                  </a:extLst>
                </a:gridCol>
                <a:gridCol w="850392">
                  <a:extLst>
                    <a:ext uri="{9D8B030D-6E8A-4147-A177-3AD203B41FA5}">
                      <a16:colId xmlns:a16="http://schemas.microsoft.com/office/drawing/2014/main" val="1375686340"/>
                    </a:ext>
                  </a:extLst>
                </a:gridCol>
                <a:gridCol w="868679">
                  <a:extLst>
                    <a:ext uri="{9D8B030D-6E8A-4147-A177-3AD203B41FA5}">
                      <a16:colId xmlns:a16="http://schemas.microsoft.com/office/drawing/2014/main" val="791963546"/>
                    </a:ext>
                  </a:extLst>
                </a:gridCol>
              </a:tblGrid>
              <a:tr h="3006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URAIAN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PILIH DISINI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BOBOT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TKDN FAKTOR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105667"/>
                  </a:ext>
                </a:extLst>
              </a:tr>
              <a:tr h="12249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Tenaga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&gt;= 50% &amp;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aktivitas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produksi Barang dilakukan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sendiri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pabrik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milik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sendiri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Indonesia.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mo" panose="020B0604020202020204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100%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100.00%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540496"/>
                  </a:ext>
                </a:extLst>
              </a:tr>
              <a:tr h="11047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Tenaga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&gt;= 50% &amp;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aktivitas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produksi Barang dilakukan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sendiri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pabrik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milik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Perusahaan Industri lain di Indonesia.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60%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11788"/>
                  </a:ext>
                </a:extLst>
              </a:tr>
              <a:tr h="1412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Tenaga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&gt;= 50% &amp;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aktivitas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produksi Barang dilakukan oleh Perusahaan Industri lain di pabrik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milik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Perusahaan Industri lain di Indonesia.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30%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0985"/>
                  </a:ext>
                </a:extLst>
              </a:tr>
              <a:tr h="5711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tenaga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yang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berkewarganegaraan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Indonesia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berjumlah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kurang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dari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50% (lima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puluh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persen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)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dari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total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keseluruhan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tenaga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.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18900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CE84C204-ED52-DDEC-D621-33A9C9A5031D}"/>
              </a:ext>
            </a:extLst>
          </p:cNvPr>
          <p:cNvSpPr txBox="1"/>
          <p:nvPr/>
        </p:nvSpPr>
        <p:spPr>
          <a:xfrm>
            <a:off x="49375" y="617489"/>
            <a:ext cx="3863720" cy="707630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TENAGA KERJA LANGSUNG</a:t>
            </a:r>
          </a:p>
        </p:txBody>
      </p:sp>
    </p:spTree>
    <p:extLst>
      <p:ext uri="{BB962C8B-B14F-4D97-AF65-F5344CB8AC3E}">
        <p14:creationId xmlns:p14="http://schemas.microsoft.com/office/powerpoint/2010/main" val="414304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>
            <a:extLst>
              <a:ext uri="{FF2B5EF4-FFF2-40B4-BE49-F238E27FC236}">
                <a16:creationId xmlns:a16="http://schemas.microsoft.com/office/drawing/2014/main" id="{65CBB290-32BE-DEB7-4DA1-5ECCB040A5E1}"/>
              </a:ext>
            </a:extLst>
          </p:cNvPr>
          <p:cNvSpPr/>
          <p:nvPr/>
        </p:nvSpPr>
        <p:spPr>
          <a:xfrm flipV="1">
            <a:off x="1300391" y="1120289"/>
            <a:ext cx="0" cy="5051911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EBB2CEA-777F-EC34-D091-4FD15D8FBFA7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F30E597-64E2-F09E-E771-35F2CC7A024E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3492D6-494A-1F72-6FD3-E7E3771BE39F}"/>
              </a:ext>
            </a:extLst>
          </p:cNvPr>
          <p:cNvSpPr txBox="1"/>
          <p:nvPr/>
        </p:nvSpPr>
        <p:spPr>
          <a:xfrm>
            <a:off x="4" y="491624"/>
            <a:ext cx="5972395" cy="61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BIAYA TIDAK LANGSUNG PABRIK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468219-3493-FFC4-BDF2-6B869EE27CE0}"/>
              </a:ext>
            </a:extLst>
          </p:cNvPr>
          <p:cNvSpPr txBox="1"/>
          <p:nvPr/>
        </p:nvSpPr>
        <p:spPr>
          <a:xfrm>
            <a:off x="1863103" y="1738162"/>
            <a:ext cx="4684000" cy="265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BIAYA TIDAK LANGSUNG PABRIK (15% x … 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B27A54-23A6-840E-257F-1949473BD364}"/>
              </a:ext>
            </a:extLst>
          </p:cNvPr>
          <p:cNvSpPr txBox="1"/>
          <p:nvPr/>
        </p:nvSpPr>
        <p:spPr>
          <a:xfrm>
            <a:off x="1875839" y="2147633"/>
            <a:ext cx="4410335" cy="198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5"/>
              </a:lnSpc>
            </a:pPr>
            <a:r>
              <a:rPr lang="en-US" sz="1204" spc="108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INVESTASI, LEGALITAS DAN AKTIFITAS PRODUKSI</a:t>
            </a: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BF12EE30-DB9B-6C15-A72B-831ED143BA8A}"/>
              </a:ext>
            </a:extLst>
          </p:cNvPr>
          <p:cNvSpPr/>
          <p:nvPr/>
        </p:nvSpPr>
        <p:spPr>
          <a:xfrm>
            <a:off x="1273143" y="2097810"/>
            <a:ext cx="5135565" cy="0"/>
          </a:xfrm>
          <a:prstGeom prst="line">
            <a:avLst/>
          </a:prstGeom>
          <a:ln w="57150" cap="flat">
            <a:solidFill>
              <a:srgbClr val="0050F5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696724B-56BD-D84B-2AF3-336C53A55B4E}"/>
              </a:ext>
            </a:extLst>
          </p:cNvPr>
          <p:cNvSpPr/>
          <p:nvPr/>
        </p:nvSpPr>
        <p:spPr>
          <a:xfrm>
            <a:off x="833674" y="1657990"/>
            <a:ext cx="879641" cy="879641"/>
          </a:xfrm>
          <a:custGeom>
            <a:avLst/>
            <a:gdLst/>
            <a:ahLst/>
            <a:cxnLst/>
            <a:rect l="l" t="t" r="r" b="b"/>
            <a:pathLst>
              <a:path w="1319461" h="1319461">
                <a:moveTo>
                  <a:pt x="0" y="0"/>
                </a:moveTo>
                <a:lnTo>
                  <a:pt x="1319461" y="0"/>
                </a:lnTo>
                <a:lnTo>
                  <a:pt x="1319461" y="1319462"/>
                </a:lnTo>
                <a:lnTo>
                  <a:pt x="0" y="1319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32E008-681B-5A48-2CC4-F1FD54045F86}"/>
              </a:ext>
            </a:extLst>
          </p:cNvPr>
          <p:cNvSpPr txBox="1"/>
          <p:nvPr/>
        </p:nvSpPr>
        <p:spPr>
          <a:xfrm>
            <a:off x="958705" y="1924765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15%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A88427-DCFB-A4F9-B0D3-BE7BC7935325}"/>
              </a:ext>
            </a:extLst>
          </p:cNvPr>
          <p:cNvSpPr txBox="1"/>
          <p:nvPr/>
        </p:nvSpPr>
        <p:spPr>
          <a:xfrm>
            <a:off x="1882112" y="2493181"/>
            <a:ext cx="1646741" cy="20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50"/>
              </a:lnSpc>
            </a:pPr>
            <a:r>
              <a:rPr lang="en-US" sz="1250" b="1" spc="11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100%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82407D-F38E-A427-F47C-A4D09BA9C141}"/>
              </a:ext>
            </a:extLst>
          </p:cNvPr>
          <p:cNvSpPr txBox="1"/>
          <p:nvPr/>
        </p:nvSpPr>
        <p:spPr>
          <a:xfrm>
            <a:off x="2182868" y="2754540"/>
            <a:ext cx="4277053" cy="187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BERINVESTASI DAN BERBADAN HUKUM INDONESIA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8A5C7E-7C99-F64B-707F-FB232136FBF1}"/>
              </a:ext>
            </a:extLst>
          </p:cNvPr>
          <p:cNvSpPr txBox="1"/>
          <p:nvPr/>
        </p:nvSpPr>
        <p:spPr>
          <a:xfrm>
            <a:off x="2184297" y="3006714"/>
            <a:ext cx="4275625" cy="39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MELAKUKAN PRODUKSI PADA FASILITAS PRODUKSI MILIK SENDIRI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716BFDC-3747-9AB5-B288-6B7ADA5EADF6}"/>
              </a:ext>
            </a:extLst>
          </p:cNvPr>
          <p:cNvSpPr/>
          <p:nvPr/>
        </p:nvSpPr>
        <p:spPr>
          <a:xfrm>
            <a:off x="1863103" y="2712793"/>
            <a:ext cx="163132" cy="163132"/>
          </a:xfrm>
          <a:custGeom>
            <a:avLst/>
            <a:gdLst/>
            <a:ahLst/>
            <a:cxnLst/>
            <a:rect l="l" t="t" r="r" b="b"/>
            <a:pathLst>
              <a:path w="244698" h="244698">
                <a:moveTo>
                  <a:pt x="0" y="0"/>
                </a:moveTo>
                <a:lnTo>
                  <a:pt x="244697" y="0"/>
                </a:lnTo>
                <a:lnTo>
                  <a:pt x="244697" y="244698"/>
                </a:lnTo>
                <a:lnTo>
                  <a:pt x="0" y="244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EC48BF7-25AF-43E0-ABF0-A6952D15F7D4}"/>
              </a:ext>
            </a:extLst>
          </p:cNvPr>
          <p:cNvSpPr/>
          <p:nvPr/>
        </p:nvSpPr>
        <p:spPr>
          <a:xfrm>
            <a:off x="1864177" y="2918679"/>
            <a:ext cx="163132" cy="163132"/>
          </a:xfrm>
          <a:custGeom>
            <a:avLst/>
            <a:gdLst/>
            <a:ahLst/>
            <a:cxnLst/>
            <a:rect l="l" t="t" r="r" b="b"/>
            <a:pathLst>
              <a:path w="244698" h="244698">
                <a:moveTo>
                  <a:pt x="0" y="0"/>
                </a:moveTo>
                <a:lnTo>
                  <a:pt x="244698" y="0"/>
                </a:lnTo>
                <a:lnTo>
                  <a:pt x="244698" y="244698"/>
                </a:lnTo>
                <a:lnTo>
                  <a:pt x="0" y="244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185BE8-B010-3BEF-0DC2-F367D1338B1B}"/>
              </a:ext>
            </a:extLst>
          </p:cNvPr>
          <p:cNvSpPr txBox="1"/>
          <p:nvPr/>
        </p:nvSpPr>
        <p:spPr>
          <a:xfrm>
            <a:off x="1882112" y="3613271"/>
            <a:ext cx="1646741" cy="20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50"/>
              </a:lnSpc>
            </a:pPr>
            <a:r>
              <a:rPr lang="en-US" sz="1250" b="1" spc="11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60%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1F0596-C35A-85B9-BFB1-60640B6CFDD4}"/>
              </a:ext>
            </a:extLst>
          </p:cNvPr>
          <p:cNvSpPr txBox="1"/>
          <p:nvPr/>
        </p:nvSpPr>
        <p:spPr>
          <a:xfrm>
            <a:off x="2182869" y="3874630"/>
            <a:ext cx="4479139" cy="187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BERINVESTASI DAN BERBADAN HUKUM INDONESIA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D15635-145C-BF7D-0332-D60879D192F3}"/>
              </a:ext>
            </a:extLst>
          </p:cNvPr>
          <p:cNvSpPr txBox="1"/>
          <p:nvPr/>
        </p:nvSpPr>
        <p:spPr>
          <a:xfrm>
            <a:off x="2184297" y="4126804"/>
            <a:ext cx="3788101" cy="39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MELAKUKAN PRODUKSI PADA FASILITAS PRODUKSI MILIK INDUSTRI LAIN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A16AF27-0737-5009-31E3-5B3AFDAA6A0D}"/>
              </a:ext>
            </a:extLst>
          </p:cNvPr>
          <p:cNvSpPr/>
          <p:nvPr/>
        </p:nvSpPr>
        <p:spPr>
          <a:xfrm>
            <a:off x="1863103" y="3923488"/>
            <a:ext cx="163132" cy="163132"/>
          </a:xfrm>
          <a:custGeom>
            <a:avLst/>
            <a:gdLst/>
            <a:ahLst/>
            <a:cxnLst/>
            <a:rect l="l" t="t" r="r" b="b"/>
            <a:pathLst>
              <a:path w="244698" h="244698">
                <a:moveTo>
                  <a:pt x="0" y="0"/>
                </a:moveTo>
                <a:lnTo>
                  <a:pt x="244697" y="0"/>
                </a:lnTo>
                <a:lnTo>
                  <a:pt x="244697" y="244698"/>
                </a:lnTo>
                <a:lnTo>
                  <a:pt x="0" y="244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133AC75-732F-359B-8399-6AB8B2C1BA7B}"/>
              </a:ext>
            </a:extLst>
          </p:cNvPr>
          <p:cNvSpPr/>
          <p:nvPr/>
        </p:nvSpPr>
        <p:spPr>
          <a:xfrm>
            <a:off x="1864177" y="4129374"/>
            <a:ext cx="163132" cy="163132"/>
          </a:xfrm>
          <a:custGeom>
            <a:avLst/>
            <a:gdLst/>
            <a:ahLst/>
            <a:cxnLst/>
            <a:rect l="l" t="t" r="r" b="b"/>
            <a:pathLst>
              <a:path w="244698" h="244698">
                <a:moveTo>
                  <a:pt x="0" y="0"/>
                </a:moveTo>
                <a:lnTo>
                  <a:pt x="244698" y="0"/>
                </a:lnTo>
                <a:lnTo>
                  <a:pt x="244698" y="244698"/>
                </a:lnTo>
                <a:lnTo>
                  <a:pt x="0" y="244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CCD0FC-B468-120F-CA4F-6093E2326EC4}"/>
              </a:ext>
            </a:extLst>
          </p:cNvPr>
          <p:cNvSpPr txBox="1"/>
          <p:nvPr/>
        </p:nvSpPr>
        <p:spPr>
          <a:xfrm>
            <a:off x="7211332" y="2493181"/>
            <a:ext cx="1646741" cy="20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50"/>
              </a:lnSpc>
            </a:pPr>
            <a:r>
              <a:rPr lang="en-US" sz="1250" b="1" spc="11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30%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05A588-8634-A11A-CCB9-309241ABECEB}"/>
              </a:ext>
            </a:extLst>
          </p:cNvPr>
          <p:cNvSpPr txBox="1"/>
          <p:nvPr/>
        </p:nvSpPr>
        <p:spPr>
          <a:xfrm>
            <a:off x="7512088" y="2754540"/>
            <a:ext cx="4479139" cy="39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BERINVESTASI DAN BERBADAN HUKUM INDONESIA</a:t>
            </a:r>
          </a:p>
          <a:p>
            <a:pPr>
              <a:lnSpc>
                <a:spcPts val="1623"/>
              </a:lnSpc>
            </a:pPr>
            <a:endParaRPr lang="en-US" sz="1159" spc="104">
              <a:solidFill>
                <a:srgbClr val="3051E8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CD45F9-5C18-C1F2-7CA5-7302EDCAD197}"/>
              </a:ext>
            </a:extLst>
          </p:cNvPr>
          <p:cNvSpPr txBox="1"/>
          <p:nvPr/>
        </p:nvSpPr>
        <p:spPr>
          <a:xfrm>
            <a:off x="7513516" y="3006714"/>
            <a:ext cx="3788101" cy="39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MENYERAHKAN PRODUKSI PADA FASILITAS PRODUKSI MILIK INDUSTRI LAIN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F15FBBD7-28BF-2573-DB1B-C9DA9D7A383B}"/>
              </a:ext>
            </a:extLst>
          </p:cNvPr>
          <p:cNvSpPr/>
          <p:nvPr/>
        </p:nvSpPr>
        <p:spPr>
          <a:xfrm>
            <a:off x="7186030" y="2770776"/>
            <a:ext cx="217132" cy="217132"/>
          </a:xfrm>
          <a:custGeom>
            <a:avLst/>
            <a:gdLst/>
            <a:ahLst/>
            <a:cxnLst/>
            <a:rect l="l" t="t" r="r" b="b"/>
            <a:pathLst>
              <a:path w="325698" h="325698">
                <a:moveTo>
                  <a:pt x="0" y="0"/>
                </a:moveTo>
                <a:lnTo>
                  <a:pt x="325698" y="0"/>
                </a:lnTo>
                <a:lnTo>
                  <a:pt x="325698" y="325697"/>
                </a:lnTo>
                <a:lnTo>
                  <a:pt x="0" y="3256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4F3E33A4-8C52-5E75-A2B6-2FB6F89B04F7}"/>
              </a:ext>
            </a:extLst>
          </p:cNvPr>
          <p:cNvSpPr/>
          <p:nvPr/>
        </p:nvSpPr>
        <p:spPr>
          <a:xfrm>
            <a:off x="7187459" y="3044814"/>
            <a:ext cx="217132" cy="217132"/>
          </a:xfrm>
          <a:custGeom>
            <a:avLst/>
            <a:gdLst/>
            <a:ahLst/>
            <a:cxnLst/>
            <a:rect l="l" t="t" r="r" b="b"/>
            <a:pathLst>
              <a:path w="325698" h="325698">
                <a:moveTo>
                  <a:pt x="0" y="0"/>
                </a:moveTo>
                <a:lnTo>
                  <a:pt x="325697" y="0"/>
                </a:lnTo>
                <a:lnTo>
                  <a:pt x="325697" y="325698"/>
                </a:lnTo>
                <a:lnTo>
                  <a:pt x="0" y="325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FD9513-57F6-EDE3-EB61-6CD5937A7599}"/>
              </a:ext>
            </a:extLst>
          </p:cNvPr>
          <p:cNvSpPr txBox="1"/>
          <p:nvPr/>
        </p:nvSpPr>
        <p:spPr>
          <a:xfrm>
            <a:off x="7236633" y="3613271"/>
            <a:ext cx="1646741" cy="20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50"/>
              </a:lnSpc>
            </a:pPr>
            <a:r>
              <a:rPr lang="en-US" sz="1250" b="1" spc="11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EA5953-511A-C6BE-A7E0-28872F3CC11B}"/>
              </a:ext>
            </a:extLst>
          </p:cNvPr>
          <p:cNvSpPr txBox="1"/>
          <p:nvPr/>
        </p:nvSpPr>
        <p:spPr>
          <a:xfrm>
            <a:off x="7537389" y="3874630"/>
            <a:ext cx="4453838" cy="39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TIDAK BERINVESTASI DAN BERBADAN HUKUM INDONESIA; DAN/ATAU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3ABE61CC-3FCD-7393-3630-A5A3485410C0}"/>
              </a:ext>
            </a:extLst>
          </p:cNvPr>
          <p:cNvSpPr/>
          <p:nvPr/>
        </p:nvSpPr>
        <p:spPr>
          <a:xfrm>
            <a:off x="7211331" y="3890865"/>
            <a:ext cx="217132" cy="217132"/>
          </a:xfrm>
          <a:custGeom>
            <a:avLst/>
            <a:gdLst/>
            <a:ahLst/>
            <a:cxnLst/>
            <a:rect l="l" t="t" r="r" b="b"/>
            <a:pathLst>
              <a:path w="325698" h="325698">
                <a:moveTo>
                  <a:pt x="0" y="0"/>
                </a:moveTo>
                <a:lnTo>
                  <a:pt x="325698" y="0"/>
                </a:lnTo>
                <a:lnTo>
                  <a:pt x="325698" y="325698"/>
                </a:lnTo>
                <a:lnTo>
                  <a:pt x="0" y="325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2F1BEB-72C4-78F6-3119-C954329A57D4}"/>
              </a:ext>
            </a:extLst>
          </p:cNvPr>
          <p:cNvSpPr txBox="1"/>
          <p:nvPr/>
        </p:nvSpPr>
        <p:spPr>
          <a:xfrm>
            <a:off x="7513516" y="4326948"/>
            <a:ext cx="4275625" cy="39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23"/>
              </a:lnSpc>
            </a:pPr>
            <a:r>
              <a:rPr lang="en-US" sz="1159" spc="104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TIDAK MELAKUKAN AKTIFITAS PRODUKSI DI INDONESIA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97CDCFC6-47E1-EBA0-A166-CB3FDA755D1C}"/>
              </a:ext>
            </a:extLst>
          </p:cNvPr>
          <p:cNvSpPr/>
          <p:nvPr/>
        </p:nvSpPr>
        <p:spPr>
          <a:xfrm>
            <a:off x="7187459" y="4365048"/>
            <a:ext cx="217132" cy="217132"/>
          </a:xfrm>
          <a:custGeom>
            <a:avLst/>
            <a:gdLst/>
            <a:ahLst/>
            <a:cxnLst/>
            <a:rect l="l" t="t" r="r" b="b"/>
            <a:pathLst>
              <a:path w="325698" h="325698">
                <a:moveTo>
                  <a:pt x="0" y="0"/>
                </a:moveTo>
                <a:lnTo>
                  <a:pt x="325697" y="0"/>
                </a:lnTo>
                <a:lnTo>
                  <a:pt x="325697" y="325698"/>
                </a:lnTo>
                <a:lnTo>
                  <a:pt x="0" y="3256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01171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C65EA-BE42-DF47-CD1B-4D6651C27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F3206D5-9541-8606-CBC5-C05AC2146DA1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7897D19-997C-80FD-2D9D-0729E928E806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353808-10E9-A106-7DB8-2CADEE766130}"/>
              </a:ext>
            </a:extLst>
          </p:cNvPr>
          <p:cNvSpPr txBox="1"/>
          <p:nvPr/>
        </p:nvSpPr>
        <p:spPr>
          <a:xfrm>
            <a:off x="4" y="491624"/>
            <a:ext cx="5972395" cy="61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BIAYA TIDAK LANGSUNG PABRIK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2BD8384-1B9B-4A2C-4F07-BE65264DBBF2}"/>
              </a:ext>
            </a:extLst>
          </p:cNvPr>
          <p:cNvGraphicFramePr>
            <a:graphicFrameLocks noGrp="1"/>
          </p:cNvGraphicFramePr>
          <p:nvPr/>
        </p:nvGraphicFramePr>
        <p:xfrm>
          <a:off x="180724" y="1479549"/>
          <a:ext cx="11523595" cy="4740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6048">
                  <a:extLst>
                    <a:ext uri="{9D8B030D-6E8A-4147-A177-3AD203B41FA5}">
                      <a16:colId xmlns:a16="http://schemas.microsoft.com/office/drawing/2014/main" val="3979344298"/>
                    </a:ext>
                  </a:extLst>
                </a:gridCol>
                <a:gridCol w="8230068">
                  <a:extLst>
                    <a:ext uri="{9D8B030D-6E8A-4147-A177-3AD203B41FA5}">
                      <a16:colId xmlns:a16="http://schemas.microsoft.com/office/drawing/2014/main" val="3805910611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085382889"/>
                    </a:ext>
                  </a:extLst>
                </a:gridCol>
                <a:gridCol w="850392">
                  <a:extLst>
                    <a:ext uri="{9D8B030D-6E8A-4147-A177-3AD203B41FA5}">
                      <a16:colId xmlns:a16="http://schemas.microsoft.com/office/drawing/2014/main" val="1375686340"/>
                    </a:ext>
                  </a:extLst>
                </a:gridCol>
                <a:gridCol w="868679">
                  <a:extLst>
                    <a:ext uri="{9D8B030D-6E8A-4147-A177-3AD203B41FA5}">
                      <a16:colId xmlns:a16="http://schemas.microsoft.com/office/drawing/2014/main" val="791963546"/>
                    </a:ext>
                  </a:extLst>
                </a:gridCol>
              </a:tblGrid>
              <a:tr h="3006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NO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URAIAN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PILIH DISINI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BOBOT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TKDN FAKTOR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105667"/>
                  </a:ext>
                </a:extLst>
              </a:tr>
              <a:tr h="12249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Berbadan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hukum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Indonesia &amp;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aktivitas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produksi Barang dilakukan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sendiri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pabrik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milik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sendiri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Indonesia.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mo" panose="020B0604020202020204"/>
                        </a:rPr>
                        <a:t>x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100%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100.00%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540496"/>
                  </a:ext>
                </a:extLst>
              </a:tr>
              <a:tr h="11047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Berbadan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hukum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Indonesia &amp;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aktivitas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produksi Barang dilakukan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sendiri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pabrik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milik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Perusahaan Industri lain di Indonesia.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60%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11788"/>
                  </a:ext>
                </a:extLst>
              </a:tr>
              <a:tr h="14128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  <a:latin typeface="Arimo" panose="020B0604020202020204"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Berbadan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hukum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di Indonesia &amp;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aktivitas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produksi Barang dilakukan oleh Perusahaan Industri lain di pabrik </a:t>
                      </a:r>
                      <a:r>
                        <a:rPr lang="en-US" sz="2000" b="1" u="none" strike="noStrike" dirty="0" err="1">
                          <a:effectLst/>
                          <a:latin typeface="Arimo" panose="020B0604020202020204"/>
                        </a:rPr>
                        <a:t>milik</a:t>
                      </a:r>
                      <a:r>
                        <a:rPr lang="en-US" sz="2000" b="1" u="none" strike="noStrike" dirty="0">
                          <a:effectLst/>
                          <a:latin typeface="Arimo" panose="020B0604020202020204"/>
                        </a:rPr>
                        <a:t> Perusahaan Industri lain di Indonesia.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30%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0985"/>
                  </a:ext>
                </a:extLst>
              </a:tr>
              <a:tr h="5711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Pelaku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Usaha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tidak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Berbadan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hukum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dan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it-IT" sz="2000" b="1" u="none" strike="noStrike" dirty="0" err="1">
                          <a:effectLst/>
                          <a:latin typeface="Arimo" panose="020B0604020202020204"/>
                        </a:rPr>
                        <a:t>berinvestasi</a:t>
                      </a:r>
                      <a:r>
                        <a:rPr lang="it-IT" sz="2000" b="1" u="none" strike="noStrike" dirty="0">
                          <a:effectLst/>
                          <a:latin typeface="Arimo" panose="020B0604020202020204"/>
                        </a:rPr>
                        <a:t> di Indonesia.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u="none" strike="noStrike" dirty="0">
                          <a:effectLst/>
                          <a:latin typeface="Arimo" panose="020B0604020202020204"/>
                        </a:rPr>
                        <a:t>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18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157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3973-2253-EBD0-261D-CA9DDF0F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err="1"/>
              <a:t>Rekapitulasi</a:t>
            </a:r>
            <a:r>
              <a:rPr lang="en-US" sz="3500" dirty="0"/>
              <a:t> TKDN </a:t>
            </a:r>
            <a:r>
              <a:rPr lang="en-US" sz="3500" dirty="0" err="1"/>
              <a:t>Permenperin</a:t>
            </a:r>
            <a:r>
              <a:rPr lang="en-US" sz="3500" dirty="0"/>
              <a:t> 35/25</a:t>
            </a:r>
            <a:br>
              <a:rPr lang="en-US" sz="3500" dirty="0"/>
            </a:br>
            <a:r>
              <a:rPr lang="en-US" sz="2000" b="1" dirty="0"/>
              <a:t>*(</a:t>
            </a:r>
            <a:r>
              <a:rPr lang="en-US" sz="2000" b="1" dirty="0" err="1"/>
              <a:t>diproduksi</a:t>
            </a:r>
            <a:r>
              <a:rPr lang="en-US" sz="2000" b="1" dirty="0"/>
              <a:t> </a:t>
            </a:r>
            <a:r>
              <a:rPr lang="en-US" sz="2000" b="1" dirty="0" err="1"/>
              <a:t>sendiri</a:t>
            </a:r>
            <a:r>
              <a:rPr lang="en-US" sz="2000" b="1" dirty="0"/>
              <a:t> &amp; </a:t>
            </a:r>
            <a:r>
              <a:rPr lang="en-US" sz="2000" b="1" dirty="0" err="1"/>
              <a:t>fasilitas</a:t>
            </a:r>
            <a:r>
              <a:rPr lang="en-US" sz="2000" b="1" dirty="0"/>
              <a:t> produksi </a:t>
            </a:r>
            <a:r>
              <a:rPr lang="en-US" sz="2000" b="1" dirty="0" err="1"/>
              <a:t>milik</a:t>
            </a:r>
            <a:r>
              <a:rPr lang="en-US" sz="2000" b="1" dirty="0"/>
              <a:t> </a:t>
            </a:r>
            <a:r>
              <a:rPr lang="en-US" sz="2000" b="1" dirty="0" err="1"/>
              <a:t>sendiri</a:t>
            </a:r>
            <a:r>
              <a:rPr lang="en-US" sz="2000" b="1" dirty="0"/>
              <a:t>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CAEB3A-46A2-6AAC-B4D1-23A5D1785C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30425"/>
          <a:ext cx="10515600" cy="3439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552">
                  <a:extLst>
                    <a:ext uri="{9D8B030D-6E8A-4147-A177-3AD203B41FA5}">
                      <a16:colId xmlns:a16="http://schemas.microsoft.com/office/drawing/2014/main" val="1812934885"/>
                    </a:ext>
                  </a:extLst>
                </a:gridCol>
                <a:gridCol w="4242816">
                  <a:extLst>
                    <a:ext uri="{9D8B030D-6E8A-4147-A177-3AD203B41FA5}">
                      <a16:colId xmlns:a16="http://schemas.microsoft.com/office/drawing/2014/main" val="1365828362"/>
                    </a:ext>
                  </a:extLst>
                </a:gridCol>
                <a:gridCol w="1890360">
                  <a:extLst>
                    <a:ext uri="{9D8B030D-6E8A-4147-A177-3AD203B41FA5}">
                      <a16:colId xmlns:a16="http://schemas.microsoft.com/office/drawing/2014/main" val="3189303954"/>
                    </a:ext>
                  </a:extLst>
                </a:gridCol>
                <a:gridCol w="1928536">
                  <a:extLst>
                    <a:ext uri="{9D8B030D-6E8A-4147-A177-3AD203B41FA5}">
                      <a16:colId xmlns:a16="http://schemas.microsoft.com/office/drawing/2014/main" val="2753577085"/>
                    </a:ext>
                  </a:extLst>
                </a:gridCol>
                <a:gridCol w="1847336">
                  <a:extLst>
                    <a:ext uri="{9D8B030D-6E8A-4147-A177-3AD203B41FA5}">
                      <a16:colId xmlns:a16="http://schemas.microsoft.com/office/drawing/2014/main" val="3653817560"/>
                    </a:ext>
                  </a:extLst>
                </a:gridCol>
              </a:tblGrid>
              <a:tr h="4704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URAIAN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BOBOT PENILAIAN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TKDN FAKTOR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TKDN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780984"/>
                  </a:ext>
                </a:extLst>
              </a:tr>
              <a:tr h="4331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Bahan/Material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75.00%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966986"/>
                  </a:ext>
                </a:extLst>
              </a:tr>
              <a:tr h="8512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Tenaga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10.00%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100.00%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059870"/>
                  </a:ext>
                </a:extLst>
              </a:tr>
              <a:tr h="8512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III.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Biaya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Tidak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Pabrik (factory overhead)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15.00%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100.00%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15.00%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092635"/>
                  </a:ext>
                </a:extLst>
              </a:tr>
              <a:tr h="448052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TKDN Barang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25.00%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768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903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EC553-BD69-F6B7-094F-5501E2C74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ED1FB-FE50-ED3A-5058-E98C2F023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err="1"/>
              <a:t>Rekapitulasi</a:t>
            </a:r>
            <a:r>
              <a:rPr lang="en-US" sz="3500" dirty="0"/>
              <a:t> TKDN </a:t>
            </a:r>
            <a:r>
              <a:rPr lang="en-US" sz="3500" dirty="0" err="1"/>
              <a:t>Permenperin</a:t>
            </a:r>
            <a:r>
              <a:rPr lang="en-US" sz="3500" dirty="0"/>
              <a:t> 35/25</a:t>
            </a:r>
            <a:br>
              <a:rPr lang="en-US" sz="3500" dirty="0"/>
            </a:br>
            <a:r>
              <a:rPr lang="en-US" sz="2000" b="1" dirty="0"/>
              <a:t>*(</a:t>
            </a:r>
            <a:r>
              <a:rPr lang="en-US" sz="2000" b="1" dirty="0" err="1"/>
              <a:t>diproduksi</a:t>
            </a:r>
            <a:r>
              <a:rPr lang="en-US" sz="2000" b="1" dirty="0"/>
              <a:t> </a:t>
            </a:r>
            <a:r>
              <a:rPr lang="en-US" sz="2000" b="1" dirty="0" err="1"/>
              <a:t>sendiri</a:t>
            </a:r>
            <a:r>
              <a:rPr lang="en-US" sz="2000" b="1" dirty="0"/>
              <a:t> pada </a:t>
            </a:r>
            <a:r>
              <a:rPr lang="en-US" sz="2000" b="1" dirty="0" err="1"/>
              <a:t>fasilitas</a:t>
            </a:r>
            <a:r>
              <a:rPr lang="en-US" sz="2000" b="1" dirty="0"/>
              <a:t> produksi </a:t>
            </a:r>
            <a:r>
              <a:rPr lang="en-US" sz="2000" b="1" dirty="0" err="1"/>
              <a:t>milik</a:t>
            </a:r>
            <a:r>
              <a:rPr lang="en-US" sz="2000" b="1" dirty="0"/>
              <a:t> </a:t>
            </a:r>
            <a:r>
              <a:rPr lang="en-US" sz="2000" b="1" dirty="0" err="1"/>
              <a:t>industri</a:t>
            </a:r>
            <a:r>
              <a:rPr lang="en-US" sz="2000" b="1" dirty="0"/>
              <a:t> lain)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A55ADC5-A151-ACD3-5AD1-43EDB1A0E9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30425"/>
          <a:ext cx="10515600" cy="3439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552">
                  <a:extLst>
                    <a:ext uri="{9D8B030D-6E8A-4147-A177-3AD203B41FA5}">
                      <a16:colId xmlns:a16="http://schemas.microsoft.com/office/drawing/2014/main" val="1812934885"/>
                    </a:ext>
                  </a:extLst>
                </a:gridCol>
                <a:gridCol w="4242816">
                  <a:extLst>
                    <a:ext uri="{9D8B030D-6E8A-4147-A177-3AD203B41FA5}">
                      <a16:colId xmlns:a16="http://schemas.microsoft.com/office/drawing/2014/main" val="1365828362"/>
                    </a:ext>
                  </a:extLst>
                </a:gridCol>
                <a:gridCol w="1890360">
                  <a:extLst>
                    <a:ext uri="{9D8B030D-6E8A-4147-A177-3AD203B41FA5}">
                      <a16:colId xmlns:a16="http://schemas.microsoft.com/office/drawing/2014/main" val="3189303954"/>
                    </a:ext>
                  </a:extLst>
                </a:gridCol>
                <a:gridCol w="1928536">
                  <a:extLst>
                    <a:ext uri="{9D8B030D-6E8A-4147-A177-3AD203B41FA5}">
                      <a16:colId xmlns:a16="http://schemas.microsoft.com/office/drawing/2014/main" val="2753577085"/>
                    </a:ext>
                  </a:extLst>
                </a:gridCol>
                <a:gridCol w="1847336">
                  <a:extLst>
                    <a:ext uri="{9D8B030D-6E8A-4147-A177-3AD203B41FA5}">
                      <a16:colId xmlns:a16="http://schemas.microsoft.com/office/drawing/2014/main" val="3653817560"/>
                    </a:ext>
                  </a:extLst>
                </a:gridCol>
              </a:tblGrid>
              <a:tr h="4704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URAIAN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BOBOT PENILAIAN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TKDN FAKTOR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TKDN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780984"/>
                  </a:ext>
                </a:extLst>
              </a:tr>
              <a:tr h="4331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Bahan/Material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75.00%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966986"/>
                  </a:ext>
                </a:extLst>
              </a:tr>
              <a:tr h="8512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Tenaga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60.00%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6.00%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059870"/>
                  </a:ext>
                </a:extLst>
              </a:tr>
              <a:tr h="8512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III.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Biaya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Tidak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Pabrik (factory overhead)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15.00%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60.00%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9.00%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092635"/>
                  </a:ext>
                </a:extLst>
              </a:tr>
              <a:tr h="448052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TKDN Barang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15.00%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768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85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F6DE3-384B-4D9A-8416-64832BF70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8A0B7-3130-123E-AE9F-EA873479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err="1"/>
              <a:t>Rekapitulasi</a:t>
            </a:r>
            <a:r>
              <a:rPr lang="en-US" sz="3500" dirty="0"/>
              <a:t> TKDN </a:t>
            </a:r>
            <a:r>
              <a:rPr lang="en-US" sz="3500" dirty="0" err="1"/>
              <a:t>Permenperin</a:t>
            </a:r>
            <a:r>
              <a:rPr lang="en-US" sz="3500" dirty="0"/>
              <a:t> 35/25</a:t>
            </a:r>
            <a:br>
              <a:rPr lang="en-US" sz="3500" dirty="0"/>
            </a:br>
            <a:r>
              <a:rPr lang="en-US" sz="2000" b="1" dirty="0"/>
              <a:t>*(</a:t>
            </a:r>
            <a:r>
              <a:rPr lang="en-US" sz="2000" b="1" dirty="0" err="1"/>
              <a:t>diproduksi</a:t>
            </a:r>
            <a:r>
              <a:rPr lang="en-US" sz="2000" b="1" dirty="0"/>
              <a:t> oleh </a:t>
            </a:r>
            <a:r>
              <a:rPr lang="en-US" sz="2000" b="1" dirty="0" err="1"/>
              <a:t>industri</a:t>
            </a:r>
            <a:r>
              <a:rPr lang="en-US" sz="2000" b="1" dirty="0"/>
              <a:t> lain &amp; </a:t>
            </a:r>
            <a:r>
              <a:rPr lang="en-US" sz="2000" b="1" dirty="0" err="1"/>
              <a:t>fasilitas</a:t>
            </a:r>
            <a:r>
              <a:rPr lang="en-US" sz="2000" b="1" dirty="0"/>
              <a:t> produksi </a:t>
            </a:r>
            <a:r>
              <a:rPr lang="en-US" sz="2000" b="1" dirty="0" err="1"/>
              <a:t>milik</a:t>
            </a:r>
            <a:r>
              <a:rPr lang="en-US" sz="2000" b="1" dirty="0"/>
              <a:t> </a:t>
            </a:r>
            <a:r>
              <a:rPr lang="en-US" sz="2000" b="1" dirty="0" err="1"/>
              <a:t>industri</a:t>
            </a:r>
            <a:r>
              <a:rPr lang="en-US" sz="2000" b="1" dirty="0"/>
              <a:t> lain)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9A8537-DF04-D797-A20F-FE27CC508E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30425"/>
          <a:ext cx="10515600" cy="3439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552">
                  <a:extLst>
                    <a:ext uri="{9D8B030D-6E8A-4147-A177-3AD203B41FA5}">
                      <a16:colId xmlns:a16="http://schemas.microsoft.com/office/drawing/2014/main" val="1812934885"/>
                    </a:ext>
                  </a:extLst>
                </a:gridCol>
                <a:gridCol w="4242816">
                  <a:extLst>
                    <a:ext uri="{9D8B030D-6E8A-4147-A177-3AD203B41FA5}">
                      <a16:colId xmlns:a16="http://schemas.microsoft.com/office/drawing/2014/main" val="1365828362"/>
                    </a:ext>
                  </a:extLst>
                </a:gridCol>
                <a:gridCol w="1890360">
                  <a:extLst>
                    <a:ext uri="{9D8B030D-6E8A-4147-A177-3AD203B41FA5}">
                      <a16:colId xmlns:a16="http://schemas.microsoft.com/office/drawing/2014/main" val="3189303954"/>
                    </a:ext>
                  </a:extLst>
                </a:gridCol>
                <a:gridCol w="1928536">
                  <a:extLst>
                    <a:ext uri="{9D8B030D-6E8A-4147-A177-3AD203B41FA5}">
                      <a16:colId xmlns:a16="http://schemas.microsoft.com/office/drawing/2014/main" val="2753577085"/>
                    </a:ext>
                  </a:extLst>
                </a:gridCol>
                <a:gridCol w="1847336">
                  <a:extLst>
                    <a:ext uri="{9D8B030D-6E8A-4147-A177-3AD203B41FA5}">
                      <a16:colId xmlns:a16="http://schemas.microsoft.com/office/drawing/2014/main" val="3653817560"/>
                    </a:ext>
                  </a:extLst>
                </a:gridCol>
              </a:tblGrid>
              <a:tr h="470455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URAIAN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BOBOT PENILAIAN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TKDN FAKTOR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b="1" u="none" strike="noStrike" dirty="0">
                          <a:effectLst/>
                          <a:latin typeface="Arimo" panose="020B0604020202020204"/>
                        </a:rPr>
                        <a:t>TKDN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780984"/>
                  </a:ext>
                </a:extLst>
              </a:tr>
              <a:tr h="4331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Bahan/Material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75.00%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966986"/>
                  </a:ext>
                </a:extLst>
              </a:tr>
              <a:tr h="8512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Tenaga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Kerja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10.00%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30.00%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3.00%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059870"/>
                  </a:ext>
                </a:extLst>
              </a:tr>
              <a:tr h="8512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III.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Biaya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Tidak </a:t>
                      </a:r>
                      <a:r>
                        <a:rPr lang="en-US" sz="2800" u="none" strike="noStrike" dirty="0" err="1">
                          <a:effectLst/>
                          <a:latin typeface="Arimo" panose="020B0604020202020204"/>
                        </a:rPr>
                        <a:t>Langsung</a:t>
                      </a: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 Pabrik (factory overhead)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15.00%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30.00%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4.50%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092635"/>
                  </a:ext>
                </a:extLst>
              </a:tr>
              <a:tr h="448052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>
                          <a:effectLst/>
                          <a:latin typeface="Arimo" panose="020B0604020202020204"/>
                        </a:rPr>
                        <a:t>TKDN Barang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800" u="none" strike="noStrike" dirty="0">
                          <a:effectLst/>
                          <a:latin typeface="Arimo" panose="020B0604020202020204"/>
                        </a:rPr>
                        <a:t>7.50%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7768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286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>
            <a:extLst>
              <a:ext uri="{FF2B5EF4-FFF2-40B4-BE49-F238E27FC236}">
                <a16:creationId xmlns:a16="http://schemas.microsoft.com/office/drawing/2014/main" id="{8D2E8DD8-E32D-19A8-F79F-2CBC2FD4C1AF}"/>
              </a:ext>
            </a:extLst>
          </p:cNvPr>
          <p:cNvSpPr/>
          <p:nvPr/>
        </p:nvSpPr>
        <p:spPr>
          <a:xfrm flipH="1" flipV="1">
            <a:off x="1273494" y="1166059"/>
            <a:ext cx="26897" cy="5006141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06655C9-F7F1-77A3-5597-F4639DE008FE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F9F9FAF-C3C5-3793-A6B1-C46D4C7F72E6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EE93B-D06F-8DB2-CAE8-23B8997A1122}"/>
              </a:ext>
            </a:extLst>
          </p:cNvPr>
          <p:cNvSpPr txBox="1"/>
          <p:nvPr/>
        </p:nvSpPr>
        <p:spPr>
          <a:xfrm>
            <a:off x="1863104" y="1741067"/>
            <a:ext cx="2324691" cy="258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KOMPONEN UTAMA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55BE76-C07B-754B-ADC7-B109683F7574}"/>
              </a:ext>
            </a:extLst>
          </p:cNvPr>
          <p:cNvGrpSpPr/>
          <p:nvPr/>
        </p:nvGrpSpPr>
        <p:grpSpPr>
          <a:xfrm>
            <a:off x="833674" y="1657990"/>
            <a:ext cx="5575033" cy="879641"/>
            <a:chOff x="0" y="0"/>
            <a:chExt cx="11150067" cy="1759282"/>
          </a:xfrm>
        </p:grpSpPr>
        <p:sp>
          <p:nvSpPr>
            <p:cNvPr id="10" name="AutoShape 9">
              <a:extLst>
                <a:ext uri="{FF2B5EF4-FFF2-40B4-BE49-F238E27FC236}">
                  <a16:creationId xmlns:a16="http://schemas.microsoft.com/office/drawing/2014/main" id="{CB2F3D26-AC06-C137-9400-0C11A09811DD}"/>
                </a:ext>
              </a:extLst>
            </p:cNvPr>
            <p:cNvSpPr/>
            <p:nvPr/>
          </p:nvSpPr>
          <p:spPr>
            <a:xfrm>
              <a:off x="878937" y="879641"/>
              <a:ext cx="10271130" cy="0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27DC982-BF34-4B72-3B9F-81BEE09C6BB0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Freeform 12">
            <a:extLst>
              <a:ext uri="{FF2B5EF4-FFF2-40B4-BE49-F238E27FC236}">
                <a16:creationId xmlns:a16="http://schemas.microsoft.com/office/drawing/2014/main" id="{F437F958-08AC-D299-F136-A82E2436C503}"/>
              </a:ext>
            </a:extLst>
          </p:cNvPr>
          <p:cNvSpPr/>
          <p:nvPr/>
        </p:nvSpPr>
        <p:spPr>
          <a:xfrm>
            <a:off x="1533664" y="3053395"/>
            <a:ext cx="240701" cy="240701"/>
          </a:xfrm>
          <a:custGeom>
            <a:avLst/>
            <a:gdLst/>
            <a:ahLst/>
            <a:cxnLst/>
            <a:rect l="l" t="t" r="r" b="b"/>
            <a:pathLst>
              <a:path w="361052" h="361052">
                <a:moveTo>
                  <a:pt x="0" y="0"/>
                </a:moveTo>
                <a:lnTo>
                  <a:pt x="361052" y="0"/>
                </a:lnTo>
                <a:lnTo>
                  <a:pt x="361052" y="361052"/>
                </a:lnTo>
                <a:lnTo>
                  <a:pt x="0" y="361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9DC5B71-8702-EFF3-E68B-3F5989E78200}"/>
              </a:ext>
            </a:extLst>
          </p:cNvPr>
          <p:cNvSpPr/>
          <p:nvPr/>
        </p:nvSpPr>
        <p:spPr>
          <a:xfrm>
            <a:off x="1535248" y="3357180"/>
            <a:ext cx="240701" cy="240701"/>
          </a:xfrm>
          <a:custGeom>
            <a:avLst/>
            <a:gdLst/>
            <a:ahLst/>
            <a:cxnLst/>
            <a:rect l="l" t="t" r="r" b="b"/>
            <a:pathLst>
              <a:path w="361052" h="361052">
                <a:moveTo>
                  <a:pt x="0" y="0"/>
                </a:moveTo>
                <a:lnTo>
                  <a:pt x="361052" y="0"/>
                </a:lnTo>
                <a:lnTo>
                  <a:pt x="361052" y="361052"/>
                </a:lnTo>
                <a:lnTo>
                  <a:pt x="0" y="361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5F94EFC-4BC7-C268-DC14-1EE42F970BB4}"/>
              </a:ext>
            </a:extLst>
          </p:cNvPr>
          <p:cNvSpPr/>
          <p:nvPr/>
        </p:nvSpPr>
        <p:spPr>
          <a:xfrm>
            <a:off x="1535248" y="3701188"/>
            <a:ext cx="240701" cy="240701"/>
          </a:xfrm>
          <a:custGeom>
            <a:avLst/>
            <a:gdLst/>
            <a:ahLst/>
            <a:cxnLst/>
            <a:rect l="l" t="t" r="r" b="b"/>
            <a:pathLst>
              <a:path w="361052" h="361052">
                <a:moveTo>
                  <a:pt x="0" y="0"/>
                </a:moveTo>
                <a:lnTo>
                  <a:pt x="361052" y="0"/>
                </a:lnTo>
                <a:lnTo>
                  <a:pt x="361052" y="361053"/>
                </a:lnTo>
                <a:lnTo>
                  <a:pt x="0" y="361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C9A1F1EC-D775-A690-2BFC-4933A3BAFF7E}"/>
              </a:ext>
            </a:extLst>
          </p:cNvPr>
          <p:cNvSpPr/>
          <p:nvPr/>
        </p:nvSpPr>
        <p:spPr>
          <a:xfrm>
            <a:off x="1535248" y="4044954"/>
            <a:ext cx="240701" cy="240701"/>
          </a:xfrm>
          <a:custGeom>
            <a:avLst/>
            <a:gdLst/>
            <a:ahLst/>
            <a:cxnLst/>
            <a:rect l="l" t="t" r="r" b="b"/>
            <a:pathLst>
              <a:path w="361052" h="361052">
                <a:moveTo>
                  <a:pt x="0" y="0"/>
                </a:moveTo>
                <a:lnTo>
                  <a:pt x="361052" y="0"/>
                </a:lnTo>
                <a:lnTo>
                  <a:pt x="361052" y="361053"/>
                </a:lnTo>
                <a:lnTo>
                  <a:pt x="0" y="361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0FFC10A7-2021-8913-44A7-46ED13F86B0B}"/>
              </a:ext>
            </a:extLst>
          </p:cNvPr>
          <p:cNvSpPr/>
          <p:nvPr/>
        </p:nvSpPr>
        <p:spPr>
          <a:xfrm>
            <a:off x="1535248" y="4388719"/>
            <a:ext cx="240701" cy="240701"/>
          </a:xfrm>
          <a:custGeom>
            <a:avLst/>
            <a:gdLst/>
            <a:ahLst/>
            <a:cxnLst/>
            <a:rect l="l" t="t" r="r" b="b"/>
            <a:pathLst>
              <a:path w="361052" h="361052">
                <a:moveTo>
                  <a:pt x="0" y="0"/>
                </a:moveTo>
                <a:lnTo>
                  <a:pt x="361052" y="0"/>
                </a:lnTo>
                <a:lnTo>
                  <a:pt x="361052" y="361053"/>
                </a:lnTo>
                <a:lnTo>
                  <a:pt x="0" y="361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B976E351-C919-5BE4-62E1-FCED9BE59F8D}"/>
              </a:ext>
            </a:extLst>
          </p:cNvPr>
          <p:cNvSpPr/>
          <p:nvPr/>
        </p:nvSpPr>
        <p:spPr>
          <a:xfrm>
            <a:off x="7081700" y="661822"/>
            <a:ext cx="5694981" cy="6939282"/>
          </a:xfrm>
          <a:custGeom>
            <a:avLst/>
            <a:gdLst/>
            <a:ahLst/>
            <a:cxnLst/>
            <a:rect l="l" t="t" r="r" b="b"/>
            <a:pathLst>
              <a:path w="8542472" h="10408923">
                <a:moveTo>
                  <a:pt x="0" y="0"/>
                </a:moveTo>
                <a:lnTo>
                  <a:pt x="8542471" y="0"/>
                </a:lnTo>
                <a:lnTo>
                  <a:pt x="8542471" y="10408923"/>
                </a:lnTo>
                <a:lnTo>
                  <a:pt x="0" y="104089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2FD1BEE-825E-EAE8-7FA5-306BF7FE727B}"/>
              </a:ext>
            </a:extLst>
          </p:cNvPr>
          <p:cNvSpPr txBox="1"/>
          <p:nvPr/>
        </p:nvSpPr>
        <p:spPr>
          <a:xfrm>
            <a:off x="1687874" y="2664631"/>
            <a:ext cx="3841019" cy="22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40"/>
              </a:lnSpc>
            </a:pPr>
            <a:r>
              <a:rPr lang="en-US" sz="1386" b="1" spc="125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MEMILIKI SERTIFIKAT TKDN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1078BDD-B412-94B9-2267-C4FF4F0C7D86}"/>
              </a:ext>
            </a:extLst>
          </p:cNvPr>
          <p:cNvSpPr txBox="1"/>
          <p:nvPr/>
        </p:nvSpPr>
        <p:spPr>
          <a:xfrm>
            <a:off x="1895115" y="3045883"/>
            <a:ext cx="3841019" cy="21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285" spc="115" dirty="0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KDN 100% JIKA NILAI 80,01 % - 100%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965A8E18-84D5-CBC5-D2C4-BC2E0D7A656C}"/>
              </a:ext>
            </a:extLst>
          </p:cNvPr>
          <p:cNvSpPr txBox="1"/>
          <p:nvPr/>
        </p:nvSpPr>
        <p:spPr>
          <a:xfrm>
            <a:off x="1896699" y="3349669"/>
            <a:ext cx="4199301" cy="21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285" spc="115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KDN 80% JIKA NILAI 60,01 % - 80,00%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75DBF501-2CB0-0461-297A-4971846B782F}"/>
              </a:ext>
            </a:extLst>
          </p:cNvPr>
          <p:cNvSpPr txBox="1"/>
          <p:nvPr/>
        </p:nvSpPr>
        <p:spPr>
          <a:xfrm>
            <a:off x="1896699" y="3699418"/>
            <a:ext cx="3841019" cy="21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285" spc="115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KDN 60% JIKA NILAI 40,01 % - 60,00%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85DCD0D1-5B67-EBD6-07E9-C2E72A6EEE47}"/>
              </a:ext>
            </a:extLst>
          </p:cNvPr>
          <p:cNvSpPr txBox="1"/>
          <p:nvPr/>
        </p:nvSpPr>
        <p:spPr>
          <a:xfrm>
            <a:off x="1896699" y="4013447"/>
            <a:ext cx="3841019" cy="21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285" spc="115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KDN 40% JIKA NILAI 25,01 % - 40,00%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B1436C14-5B16-ADB3-63F3-BD38DBD86651}"/>
              </a:ext>
            </a:extLst>
          </p:cNvPr>
          <p:cNvSpPr txBox="1"/>
          <p:nvPr/>
        </p:nvSpPr>
        <p:spPr>
          <a:xfrm>
            <a:off x="1896699" y="4357213"/>
            <a:ext cx="3841019" cy="21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285" spc="115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KDN 25% JIKA NILAI 00,01 % - 25,00%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ED826C1-64DB-A277-B6D7-251944D678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3241" y="591153"/>
            <a:ext cx="4018361" cy="5772755"/>
          </a:xfrm>
          <a:prstGeom prst="rect">
            <a:avLst/>
          </a:prstGeom>
        </p:spPr>
      </p:pic>
      <p:sp>
        <p:nvSpPr>
          <p:cNvPr id="27" name="TextBox 21">
            <a:extLst>
              <a:ext uri="{FF2B5EF4-FFF2-40B4-BE49-F238E27FC236}">
                <a16:creationId xmlns:a16="http://schemas.microsoft.com/office/drawing/2014/main" id="{172668CB-DE34-A91A-05B1-691D47FACC06}"/>
              </a:ext>
            </a:extLst>
          </p:cNvPr>
          <p:cNvSpPr txBox="1"/>
          <p:nvPr/>
        </p:nvSpPr>
        <p:spPr>
          <a:xfrm>
            <a:off x="6" y="660240"/>
            <a:ext cx="7130140" cy="76944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Penentuan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Bobot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KDN Untuk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Komponen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Utama yang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Memiliki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Sertifikat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TKDN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A1B83FC9-4C78-955B-E7A6-73860617214B}"/>
              </a:ext>
            </a:extLst>
          </p:cNvPr>
          <p:cNvSpPr txBox="1"/>
          <p:nvPr/>
        </p:nvSpPr>
        <p:spPr>
          <a:xfrm>
            <a:off x="985601" y="1932349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val="1403476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">
            <a:extLst>
              <a:ext uri="{FF2B5EF4-FFF2-40B4-BE49-F238E27FC236}">
                <a16:creationId xmlns:a16="http://schemas.microsoft.com/office/drawing/2014/main" id="{6C48B85F-123B-DA1B-FF08-A6E8096BA83F}"/>
              </a:ext>
            </a:extLst>
          </p:cNvPr>
          <p:cNvSpPr/>
          <p:nvPr/>
        </p:nvSpPr>
        <p:spPr>
          <a:xfrm rot="5400000">
            <a:off x="1604782" y="-787182"/>
            <a:ext cx="604843" cy="3814407"/>
          </a:xfrm>
          <a:custGeom>
            <a:avLst/>
            <a:gdLst/>
            <a:ahLst/>
            <a:cxnLst/>
            <a:rect l="l" t="t" r="r" b="b"/>
            <a:pathLst>
              <a:path w="907264" h="5721610">
                <a:moveTo>
                  <a:pt x="0" y="0"/>
                </a:moveTo>
                <a:lnTo>
                  <a:pt x="907264" y="0"/>
                </a:lnTo>
                <a:lnTo>
                  <a:pt x="907264" y="5721610"/>
                </a:lnTo>
                <a:lnTo>
                  <a:pt x="0" y="5721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34" name="Freeform 4">
            <a:extLst>
              <a:ext uri="{FF2B5EF4-FFF2-40B4-BE49-F238E27FC236}">
                <a16:creationId xmlns:a16="http://schemas.microsoft.com/office/drawing/2014/main" id="{819B0406-E7B5-A75A-D8E9-A6D152C16487}"/>
              </a:ext>
            </a:extLst>
          </p:cNvPr>
          <p:cNvSpPr/>
          <p:nvPr/>
        </p:nvSpPr>
        <p:spPr>
          <a:xfrm>
            <a:off x="5" y="649586"/>
            <a:ext cx="2583860" cy="920680"/>
          </a:xfrm>
          <a:custGeom>
            <a:avLst/>
            <a:gdLst/>
            <a:ahLst/>
            <a:cxnLst/>
            <a:rect l="l" t="t" r="r" b="b"/>
            <a:pathLst>
              <a:path w="3875790" h="1381020">
                <a:moveTo>
                  <a:pt x="0" y="0"/>
                </a:moveTo>
                <a:lnTo>
                  <a:pt x="3875790" y="0"/>
                </a:lnTo>
                <a:lnTo>
                  <a:pt x="3875790" y="1381020"/>
                </a:lnTo>
                <a:lnTo>
                  <a:pt x="0" y="13810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A822CEF8-5617-7E06-D4DE-14C40AD2BFC0}"/>
              </a:ext>
            </a:extLst>
          </p:cNvPr>
          <p:cNvSpPr/>
          <p:nvPr/>
        </p:nvSpPr>
        <p:spPr>
          <a:xfrm>
            <a:off x="7850583" y="805926"/>
            <a:ext cx="4849863" cy="5909513"/>
          </a:xfrm>
          <a:custGeom>
            <a:avLst/>
            <a:gdLst/>
            <a:ahLst/>
            <a:cxnLst/>
            <a:rect l="l" t="t" r="r" b="b"/>
            <a:pathLst>
              <a:path w="7274795" h="8864270">
                <a:moveTo>
                  <a:pt x="0" y="0"/>
                </a:moveTo>
                <a:lnTo>
                  <a:pt x="7274795" y="0"/>
                </a:lnTo>
                <a:lnTo>
                  <a:pt x="7274795" y="8864270"/>
                </a:lnTo>
                <a:lnTo>
                  <a:pt x="0" y="88642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6" name="AutoShape 6">
            <a:extLst>
              <a:ext uri="{FF2B5EF4-FFF2-40B4-BE49-F238E27FC236}">
                <a16:creationId xmlns:a16="http://schemas.microsoft.com/office/drawing/2014/main" id="{00E34CE0-045C-7DD2-FD0C-318E79930A49}"/>
              </a:ext>
            </a:extLst>
          </p:cNvPr>
          <p:cNvSpPr/>
          <p:nvPr/>
        </p:nvSpPr>
        <p:spPr>
          <a:xfrm flipH="1">
            <a:off x="0" y="3171373"/>
            <a:ext cx="12191997" cy="0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9" name="Group 9">
            <a:extLst>
              <a:ext uri="{FF2B5EF4-FFF2-40B4-BE49-F238E27FC236}">
                <a16:creationId xmlns:a16="http://schemas.microsoft.com/office/drawing/2014/main" id="{F18E8874-1900-6AC6-4DC1-E42423C25F2B}"/>
              </a:ext>
            </a:extLst>
          </p:cNvPr>
          <p:cNvGrpSpPr/>
          <p:nvPr/>
        </p:nvGrpSpPr>
        <p:grpSpPr>
          <a:xfrm>
            <a:off x="245977" y="2731553"/>
            <a:ext cx="879641" cy="1394894"/>
            <a:chOff x="0" y="0"/>
            <a:chExt cx="1759282" cy="2789788"/>
          </a:xfrm>
        </p:grpSpPr>
        <p:sp>
          <p:nvSpPr>
            <p:cNvPr id="40" name="AutoShape 10">
              <a:extLst>
                <a:ext uri="{FF2B5EF4-FFF2-40B4-BE49-F238E27FC236}">
                  <a16:creationId xmlns:a16="http://schemas.microsoft.com/office/drawing/2014/main" id="{A57448A5-524B-B4BA-A674-FA5EB408E7AC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677F01FF-6FA2-7EE1-7AE9-109DC134BB8D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TextBox 12">
              <a:extLst>
                <a:ext uri="{FF2B5EF4-FFF2-40B4-BE49-F238E27FC236}">
                  <a16:creationId xmlns:a16="http://schemas.microsoft.com/office/drawing/2014/main" id="{77EB00A3-74E3-824A-06C6-640E545A050F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63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dirty="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100%</a:t>
              </a:r>
            </a:p>
          </p:txBody>
        </p:sp>
      </p:grpSp>
      <p:grpSp>
        <p:nvGrpSpPr>
          <p:cNvPr id="43" name="Group 13">
            <a:extLst>
              <a:ext uri="{FF2B5EF4-FFF2-40B4-BE49-F238E27FC236}">
                <a16:creationId xmlns:a16="http://schemas.microsoft.com/office/drawing/2014/main" id="{62FD1D52-59A0-460F-56E8-66F7B36ACDB7}"/>
              </a:ext>
            </a:extLst>
          </p:cNvPr>
          <p:cNvGrpSpPr/>
          <p:nvPr/>
        </p:nvGrpSpPr>
        <p:grpSpPr>
          <a:xfrm>
            <a:off x="3208521" y="2731553"/>
            <a:ext cx="879641" cy="1394894"/>
            <a:chOff x="0" y="0"/>
            <a:chExt cx="1759282" cy="2789788"/>
          </a:xfrm>
        </p:grpSpPr>
        <p:sp>
          <p:nvSpPr>
            <p:cNvPr id="44" name="AutoShape 14">
              <a:extLst>
                <a:ext uri="{FF2B5EF4-FFF2-40B4-BE49-F238E27FC236}">
                  <a16:creationId xmlns:a16="http://schemas.microsoft.com/office/drawing/2014/main" id="{6F9162B7-80B2-7E8F-3121-A84E0C6ACE0A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BA7DDA59-4A74-A698-C5D4-8CCD5C611FFD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id="{7B02365C-4200-133F-5B24-DC868EDB6C4B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63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dirty="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100%</a:t>
              </a:r>
            </a:p>
          </p:txBody>
        </p:sp>
      </p:grpSp>
      <p:grpSp>
        <p:nvGrpSpPr>
          <p:cNvPr id="47" name="Group 17">
            <a:extLst>
              <a:ext uri="{FF2B5EF4-FFF2-40B4-BE49-F238E27FC236}">
                <a16:creationId xmlns:a16="http://schemas.microsoft.com/office/drawing/2014/main" id="{14FBA7B6-AD99-FF57-7349-C4426DBC2911}"/>
              </a:ext>
            </a:extLst>
          </p:cNvPr>
          <p:cNvGrpSpPr/>
          <p:nvPr/>
        </p:nvGrpSpPr>
        <p:grpSpPr>
          <a:xfrm>
            <a:off x="6368582" y="2731553"/>
            <a:ext cx="879641" cy="1394894"/>
            <a:chOff x="0" y="0"/>
            <a:chExt cx="1759282" cy="2789788"/>
          </a:xfrm>
        </p:grpSpPr>
        <p:sp>
          <p:nvSpPr>
            <p:cNvPr id="48" name="AutoShape 18">
              <a:extLst>
                <a:ext uri="{FF2B5EF4-FFF2-40B4-BE49-F238E27FC236}">
                  <a16:creationId xmlns:a16="http://schemas.microsoft.com/office/drawing/2014/main" id="{5B847A55-E842-CBC5-BCF2-9DEDAE670A5B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9ACF8346-089B-6D9C-C3F6-F6DC80C7FD46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0" name="TextBox 20">
              <a:extLst>
                <a:ext uri="{FF2B5EF4-FFF2-40B4-BE49-F238E27FC236}">
                  <a16:creationId xmlns:a16="http://schemas.microsoft.com/office/drawing/2014/main" id="{0375B615-D18A-0BBE-FD95-25E373D6A57B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63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dirty="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25%</a:t>
              </a:r>
            </a:p>
          </p:txBody>
        </p:sp>
      </p:grpSp>
      <p:sp>
        <p:nvSpPr>
          <p:cNvPr id="52" name="TextBox 22">
            <a:extLst>
              <a:ext uri="{FF2B5EF4-FFF2-40B4-BE49-F238E27FC236}">
                <a16:creationId xmlns:a16="http://schemas.microsoft.com/office/drawing/2014/main" id="{D1604BBD-CABB-3A48-3063-19EE25FC11D0}"/>
              </a:ext>
            </a:extLst>
          </p:cNvPr>
          <p:cNvSpPr txBox="1"/>
          <p:nvPr/>
        </p:nvSpPr>
        <p:spPr>
          <a:xfrm>
            <a:off x="3905793" y="3598414"/>
            <a:ext cx="2324691" cy="392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pt-BR" sz="1139" b="1" spc="102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SUMBER DAYA ALAM DALAM NEGERI</a:t>
            </a:r>
            <a:endParaRPr lang="en-US" sz="1139" b="1" spc="102" dirty="0">
              <a:solidFill>
                <a:srgbClr val="3051E8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54" name="TextBox 24">
            <a:extLst>
              <a:ext uri="{FF2B5EF4-FFF2-40B4-BE49-F238E27FC236}">
                <a16:creationId xmlns:a16="http://schemas.microsoft.com/office/drawing/2014/main" id="{7A5C551C-B502-1E43-5B3A-03B6E3275E02}"/>
              </a:ext>
            </a:extLst>
          </p:cNvPr>
          <p:cNvSpPr txBox="1"/>
          <p:nvPr/>
        </p:nvSpPr>
        <p:spPr>
          <a:xfrm>
            <a:off x="7016841" y="3606710"/>
            <a:ext cx="2794591" cy="18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en-US" sz="1139" b="1" spc="102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PRODUK DALAM NEGERI</a:t>
            </a:r>
          </a:p>
        </p:txBody>
      </p:sp>
      <p:grpSp>
        <p:nvGrpSpPr>
          <p:cNvPr id="56" name="Group 26">
            <a:extLst>
              <a:ext uri="{FF2B5EF4-FFF2-40B4-BE49-F238E27FC236}">
                <a16:creationId xmlns:a16="http://schemas.microsoft.com/office/drawing/2014/main" id="{864DFA73-3A95-88BE-15F8-E053E821FF6C}"/>
              </a:ext>
            </a:extLst>
          </p:cNvPr>
          <p:cNvGrpSpPr/>
          <p:nvPr/>
        </p:nvGrpSpPr>
        <p:grpSpPr>
          <a:xfrm>
            <a:off x="9234574" y="2712976"/>
            <a:ext cx="879641" cy="1394894"/>
            <a:chOff x="0" y="0"/>
            <a:chExt cx="1759282" cy="2789788"/>
          </a:xfrm>
        </p:grpSpPr>
        <p:sp>
          <p:nvSpPr>
            <p:cNvPr id="57" name="AutoShape 27">
              <a:extLst>
                <a:ext uri="{FF2B5EF4-FFF2-40B4-BE49-F238E27FC236}">
                  <a16:creationId xmlns:a16="http://schemas.microsoft.com/office/drawing/2014/main" id="{F5642E99-118C-1C59-C90B-7560BF25333C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58" name="Freeform 28">
              <a:extLst>
                <a:ext uri="{FF2B5EF4-FFF2-40B4-BE49-F238E27FC236}">
                  <a16:creationId xmlns:a16="http://schemas.microsoft.com/office/drawing/2014/main" id="{2713A944-9E7F-5B27-E2DB-63FF68811A0E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9" name="TextBox 29">
              <a:extLst>
                <a:ext uri="{FF2B5EF4-FFF2-40B4-BE49-F238E27FC236}">
                  <a16:creationId xmlns:a16="http://schemas.microsoft.com/office/drawing/2014/main" id="{E10133E5-F28C-ACF4-17D2-DAEE9E8D2578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63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dirty="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0%</a:t>
              </a:r>
            </a:p>
          </p:txBody>
        </p:sp>
      </p:grpSp>
      <p:sp>
        <p:nvSpPr>
          <p:cNvPr id="60" name="TextBox 30">
            <a:extLst>
              <a:ext uri="{FF2B5EF4-FFF2-40B4-BE49-F238E27FC236}">
                <a16:creationId xmlns:a16="http://schemas.microsoft.com/office/drawing/2014/main" id="{7D368C11-A8FF-750E-9883-2EB5114AC0EA}"/>
              </a:ext>
            </a:extLst>
          </p:cNvPr>
          <p:cNvSpPr txBox="1"/>
          <p:nvPr/>
        </p:nvSpPr>
        <p:spPr>
          <a:xfrm>
            <a:off x="9926934" y="3588132"/>
            <a:ext cx="2134588" cy="392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it-IT" sz="1139" b="1" spc="102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TIDAK DIPRODUKSI DI DALAM NEGERI/IMPORT</a:t>
            </a:r>
            <a:endParaRPr lang="en-US" sz="1139" b="1" spc="102" dirty="0">
              <a:solidFill>
                <a:srgbClr val="3051E8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63" name="TextBox 21">
            <a:extLst>
              <a:ext uri="{FF2B5EF4-FFF2-40B4-BE49-F238E27FC236}">
                <a16:creationId xmlns:a16="http://schemas.microsoft.com/office/drawing/2014/main" id="{4C1105C9-EBC4-EAE1-D931-830701F3FFFE}"/>
              </a:ext>
            </a:extLst>
          </p:cNvPr>
          <p:cNvSpPr txBox="1"/>
          <p:nvPr/>
        </p:nvSpPr>
        <p:spPr>
          <a:xfrm>
            <a:off x="6" y="660240"/>
            <a:ext cx="7130140" cy="76944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Penentuan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Bobot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KDN Untuk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Komponen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Utama yang Tidak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Memiliki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</a:t>
            </a:r>
            <a:r>
              <a:rPr lang="en-US" sz="2500" b="1" spc="33" dirty="0" err="1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Sertifikat</a:t>
            </a:r>
            <a:r>
              <a:rPr lang="en-US" sz="2500" b="1" spc="33" dirty="0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TKDN</a:t>
            </a:r>
          </a:p>
        </p:txBody>
      </p:sp>
      <p:sp>
        <p:nvSpPr>
          <p:cNvPr id="62" name="TextBox 7">
            <a:extLst>
              <a:ext uri="{FF2B5EF4-FFF2-40B4-BE49-F238E27FC236}">
                <a16:creationId xmlns:a16="http://schemas.microsoft.com/office/drawing/2014/main" id="{3D52BC83-CC82-579F-84A3-D0A9B40C4CE0}"/>
              </a:ext>
            </a:extLst>
          </p:cNvPr>
          <p:cNvSpPr txBox="1"/>
          <p:nvPr/>
        </p:nvSpPr>
        <p:spPr>
          <a:xfrm>
            <a:off x="929004" y="3606709"/>
            <a:ext cx="2069977" cy="80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en-US" sz="1139" b="1" spc="102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PRODUK DALAM NEGERI, BAHAN BAKU SELURUHNYA DALAM NEGERI</a:t>
            </a:r>
          </a:p>
        </p:txBody>
      </p:sp>
    </p:spTree>
    <p:extLst>
      <p:ext uri="{BB962C8B-B14F-4D97-AF65-F5344CB8AC3E}">
        <p14:creationId xmlns:p14="http://schemas.microsoft.com/office/powerpoint/2010/main" val="4278123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>
            <a:extLst>
              <a:ext uri="{FF2B5EF4-FFF2-40B4-BE49-F238E27FC236}">
                <a16:creationId xmlns:a16="http://schemas.microsoft.com/office/drawing/2014/main" id="{CEAB5B16-43F7-4D07-21D5-D4D36FD815F9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99C11479-3A49-B421-7144-0BE5C11DA434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C097CF4-FCA7-9670-7B12-A9141E383D19}"/>
              </a:ext>
            </a:extLst>
          </p:cNvPr>
          <p:cNvSpPr txBox="1"/>
          <p:nvPr/>
        </p:nvSpPr>
        <p:spPr>
          <a:xfrm>
            <a:off x="3" y="491624"/>
            <a:ext cx="11438464" cy="615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CONTOH PERHITUNGAN KOMPONEN UTAMA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4D2A197-834C-DC4B-C78A-4C1A1C3A1AC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2131" y="1449064"/>
              <a:ext cx="11742821" cy="402677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50627">
                      <a:extLst>
                        <a:ext uri="{9D8B030D-6E8A-4147-A177-3AD203B41FA5}">
                          <a16:colId xmlns:a16="http://schemas.microsoft.com/office/drawing/2014/main" val="4000137647"/>
                        </a:ext>
                      </a:extLst>
                    </a:gridCol>
                    <a:gridCol w="1637087">
                      <a:extLst>
                        <a:ext uri="{9D8B030D-6E8A-4147-A177-3AD203B41FA5}">
                          <a16:colId xmlns:a16="http://schemas.microsoft.com/office/drawing/2014/main" val="1326457650"/>
                        </a:ext>
                      </a:extLst>
                    </a:gridCol>
                    <a:gridCol w="769382">
                      <a:extLst>
                        <a:ext uri="{9D8B030D-6E8A-4147-A177-3AD203B41FA5}">
                          <a16:colId xmlns:a16="http://schemas.microsoft.com/office/drawing/2014/main" val="511989105"/>
                        </a:ext>
                      </a:extLst>
                    </a:gridCol>
                    <a:gridCol w="887017">
                      <a:extLst>
                        <a:ext uri="{9D8B030D-6E8A-4147-A177-3AD203B41FA5}">
                          <a16:colId xmlns:a16="http://schemas.microsoft.com/office/drawing/2014/main" val="2994227087"/>
                        </a:ext>
                      </a:extLst>
                    </a:gridCol>
                    <a:gridCol w="1142914">
                      <a:extLst>
                        <a:ext uri="{9D8B030D-6E8A-4147-A177-3AD203B41FA5}">
                          <a16:colId xmlns:a16="http://schemas.microsoft.com/office/drawing/2014/main" val="3967374610"/>
                        </a:ext>
                      </a:extLst>
                    </a:gridCol>
                    <a:gridCol w="678645">
                      <a:extLst>
                        <a:ext uri="{9D8B030D-6E8A-4147-A177-3AD203B41FA5}">
                          <a16:colId xmlns:a16="http://schemas.microsoft.com/office/drawing/2014/main" val="2526132412"/>
                        </a:ext>
                      </a:extLst>
                    </a:gridCol>
                    <a:gridCol w="1057901">
                      <a:extLst>
                        <a:ext uri="{9D8B030D-6E8A-4147-A177-3AD203B41FA5}">
                          <a16:colId xmlns:a16="http://schemas.microsoft.com/office/drawing/2014/main" val="713592809"/>
                        </a:ext>
                      </a:extLst>
                    </a:gridCol>
                    <a:gridCol w="899217">
                      <a:extLst>
                        <a:ext uri="{9D8B030D-6E8A-4147-A177-3AD203B41FA5}">
                          <a16:colId xmlns:a16="http://schemas.microsoft.com/office/drawing/2014/main" val="2045765377"/>
                        </a:ext>
                      </a:extLst>
                    </a:gridCol>
                    <a:gridCol w="2142251">
                      <a:extLst>
                        <a:ext uri="{9D8B030D-6E8A-4147-A177-3AD203B41FA5}">
                          <a16:colId xmlns:a16="http://schemas.microsoft.com/office/drawing/2014/main" val="2557940858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1117387816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3290597031"/>
                        </a:ext>
                      </a:extLst>
                    </a:gridCol>
                  </a:tblGrid>
                  <a:tr h="622163"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No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Uraian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Komponen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Negara Asal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Jumlah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Penggunaan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Bahan Baku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Harga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Biaya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b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</a:b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(Rp)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Proporsi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Nilai TKDN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Bobot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435545255"/>
                      </a:ext>
                    </a:extLst>
                  </a:tr>
                  <a:tr h="615875"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c = a x 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1" i="0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mo" panose="020B0604020202020204" charset="0"/>
                                    <a:cs typeface="Arimo" panose="020B0604020202020204" charset="0"/>
                                  </a:rPr>
                                  <m:t>𝐝</m:t>
                                </m:r>
                                <m:r>
                                  <a:rPr lang="en-US" sz="1200" b="1" i="0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mo" panose="020B0604020202020204" charset="0"/>
                                    <a:cs typeface="Arimo" panose="020B0604020202020204" charset="0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200" b="1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𝐜</m:t>
                                    </m:r>
                                  </m:num>
                                  <m:den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𝐭𝐨𝐭𝐚𝐥</m:t>
                                    </m:r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 </m:t>
                                    </m:r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𝐜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f = d x 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2735563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33.24%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087588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Tutup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16.62%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61508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Air Mineral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liter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0.6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Barang Alam/Scrap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226212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Sticker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3.32%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4179351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Kardus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20.83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6.93%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7294823"/>
                      </a:ext>
                    </a:extLst>
                  </a:tr>
                  <a:tr h="484432">
                    <a:tc gridSpan="6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300.83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69140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4D2A197-834C-DC4B-C78A-4C1A1C3A1AC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0845241"/>
                  </p:ext>
                </p:extLst>
              </p:nvPr>
            </p:nvGraphicFramePr>
            <p:xfrm>
              <a:off x="202131" y="1449064"/>
              <a:ext cx="11742821" cy="402677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50627">
                      <a:extLst>
                        <a:ext uri="{9D8B030D-6E8A-4147-A177-3AD203B41FA5}">
                          <a16:colId xmlns:a16="http://schemas.microsoft.com/office/drawing/2014/main" val="4000137647"/>
                        </a:ext>
                      </a:extLst>
                    </a:gridCol>
                    <a:gridCol w="1637087">
                      <a:extLst>
                        <a:ext uri="{9D8B030D-6E8A-4147-A177-3AD203B41FA5}">
                          <a16:colId xmlns:a16="http://schemas.microsoft.com/office/drawing/2014/main" val="1326457650"/>
                        </a:ext>
                      </a:extLst>
                    </a:gridCol>
                    <a:gridCol w="769382">
                      <a:extLst>
                        <a:ext uri="{9D8B030D-6E8A-4147-A177-3AD203B41FA5}">
                          <a16:colId xmlns:a16="http://schemas.microsoft.com/office/drawing/2014/main" val="511989105"/>
                        </a:ext>
                      </a:extLst>
                    </a:gridCol>
                    <a:gridCol w="887017">
                      <a:extLst>
                        <a:ext uri="{9D8B030D-6E8A-4147-A177-3AD203B41FA5}">
                          <a16:colId xmlns:a16="http://schemas.microsoft.com/office/drawing/2014/main" val="2994227087"/>
                        </a:ext>
                      </a:extLst>
                    </a:gridCol>
                    <a:gridCol w="1142914">
                      <a:extLst>
                        <a:ext uri="{9D8B030D-6E8A-4147-A177-3AD203B41FA5}">
                          <a16:colId xmlns:a16="http://schemas.microsoft.com/office/drawing/2014/main" val="3967374610"/>
                        </a:ext>
                      </a:extLst>
                    </a:gridCol>
                    <a:gridCol w="678645">
                      <a:extLst>
                        <a:ext uri="{9D8B030D-6E8A-4147-A177-3AD203B41FA5}">
                          <a16:colId xmlns:a16="http://schemas.microsoft.com/office/drawing/2014/main" val="2526132412"/>
                        </a:ext>
                      </a:extLst>
                    </a:gridCol>
                    <a:gridCol w="1057901">
                      <a:extLst>
                        <a:ext uri="{9D8B030D-6E8A-4147-A177-3AD203B41FA5}">
                          <a16:colId xmlns:a16="http://schemas.microsoft.com/office/drawing/2014/main" val="713592809"/>
                        </a:ext>
                      </a:extLst>
                    </a:gridCol>
                    <a:gridCol w="899217">
                      <a:extLst>
                        <a:ext uri="{9D8B030D-6E8A-4147-A177-3AD203B41FA5}">
                          <a16:colId xmlns:a16="http://schemas.microsoft.com/office/drawing/2014/main" val="2045765377"/>
                        </a:ext>
                      </a:extLst>
                    </a:gridCol>
                    <a:gridCol w="2142251">
                      <a:extLst>
                        <a:ext uri="{9D8B030D-6E8A-4147-A177-3AD203B41FA5}">
                          <a16:colId xmlns:a16="http://schemas.microsoft.com/office/drawing/2014/main" val="2557940858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1117387816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3290597031"/>
                        </a:ext>
                      </a:extLst>
                    </a:gridCol>
                  </a:tblGrid>
                  <a:tr h="622163"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No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Uraian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Komponen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Negara Asal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Jumlah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Penggunaan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Bahan Baku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Harga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Biaya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b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</a:b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(Rp)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Proporsi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Nilai TKDN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Bobot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435545255"/>
                      </a:ext>
                    </a:extLst>
                  </a:tr>
                  <a:tr h="615875"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c = a x 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62585" t="-100980" r="-450340" b="-45098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f = d x 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2735563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33.24%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087588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Tutup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16.62%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61508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Air Mineral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liter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0.6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Barang Alam/Scrap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226212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Sticker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3.32%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4179351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Kardus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20.83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6.93%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Tidak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Bersedia</a:t>
                          </a: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b="0" i="0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Diverifikasi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7294823"/>
                      </a:ext>
                    </a:extLst>
                  </a:tr>
                  <a:tr h="484432">
                    <a:tc gridSpan="6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300.83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69140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6">
            <a:extLst>
              <a:ext uri="{FF2B5EF4-FFF2-40B4-BE49-F238E27FC236}">
                <a16:creationId xmlns:a16="http://schemas.microsoft.com/office/drawing/2014/main" id="{B41328C1-8C9B-F015-570A-47CB632994E5}"/>
              </a:ext>
            </a:extLst>
          </p:cNvPr>
          <p:cNvSpPr txBox="1"/>
          <p:nvPr/>
        </p:nvSpPr>
        <p:spPr>
          <a:xfrm>
            <a:off x="3414563" y="5647569"/>
            <a:ext cx="5362873" cy="35381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% KDN KOMPONEN UTAMA = 39.89%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886A2ED-6D47-0A17-44A2-3DEAC1CF7571}"/>
              </a:ext>
            </a:extLst>
          </p:cNvPr>
          <p:cNvGraphicFramePr>
            <a:graphicFrameLocks noGrp="1"/>
          </p:cNvGraphicFramePr>
          <p:nvPr/>
        </p:nvGraphicFramePr>
        <p:xfrm>
          <a:off x="357205" y="5561059"/>
          <a:ext cx="2514549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568">
                  <a:extLst>
                    <a:ext uri="{9D8B030D-6E8A-4147-A177-3AD203B41FA5}">
                      <a16:colId xmlns:a16="http://schemas.microsoft.com/office/drawing/2014/main" val="3705312831"/>
                    </a:ext>
                  </a:extLst>
                </a:gridCol>
                <a:gridCol w="2043981">
                  <a:extLst>
                    <a:ext uri="{9D8B030D-6E8A-4147-A177-3AD203B41FA5}">
                      <a16:colId xmlns:a16="http://schemas.microsoft.com/office/drawing/2014/main" val="3544261787"/>
                    </a:ext>
                  </a:extLst>
                </a:gridCol>
              </a:tblGrid>
              <a:tr h="288935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Diisi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Perusahaan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68300"/>
                  </a:ext>
                </a:extLst>
              </a:tr>
              <a:tr h="288935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Otomatis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terisi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76208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A8F1716-4A87-01E6-D33F-983941FF6F3A}"/>
              </a:ext>
            </a:extLst>
          </p:cNvPr>
          <p:cNvSpPr/>
          <p:nvPr/>
        </p:nvSpPr>
        <p:spPr>
          <a:xfrm>
            <a:off x="7946137" y="1449065"/>
            <a:ext cx="3008376" cy="35344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32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2D7B-E5CA-C3A1-C83B-B483B695A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>
            <a:extLst>
              <a:ext uri="{FF2B5EF4-FFF2-40B4-BE49-F238E27FC236}">
                <a16:creationId xmlns:a16="http://schemas.microsoft.com/office/drawing/2014/main" id="{62CC419F-BE5F-6939-0A65-9302FF6D821F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236A5559-F032-27FB-45F4-98DBA6FD39E0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325FB66-4CE7-2636-EB53-40AFD8992973}"/>
              </a:ext>
            </a:extLst>
          </p:cNvPr>
          <p:cNvSpPr txBox="1"/>
          <p:nvPr/>
        </p:nvSpPr>
        <p:spPr>
          <a:xfrm>
            <a:off x="3" y="491624"/>
            <a:ext cx="11438464" cy="615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CONTOH PERHITUNGAN KOMPONEN UTAMA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3A5611B8-B5D3-E882-7CC2-27E640C9DC0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2131" y="1449064"/>
              <a:ext cx="11742821" cy="402677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50627">
                      <a:extLst>
                        <a:ext uri="{9D8B030D-6E8A-4147-A177-3AD203B41FA5}">
                          <a16:colId xmlns:a16="http://schemas.microsoft.com/office/drawing/2014/main" val="4000137647"/>
                        </a:ext>
                      </a:extLst>
                    </a:gridCol>
                    <a:gridCol w="1637087">
                      <a:extLst>
                        <a:ext uri="{9D8B030D-6E8A-4147-A177-3AD203B41FA5}">
                          <a16:colId xmlns:a16="http://schemas.microsoft.com/office/drawing/2014/main" val="1326457650"/>
                        </a:ext>
                      </a:extLst>
                    </a:gridCol>
                    <a:gridCol w="769382">
                      <a:extLst>
                        <a:ext uri="{9D8B030D-6E8A-4147-A177-3AD203B41FA5}">
                          <a16:colId xmlns:a16="http://schemas.microsoft.com/office/drawing/2014/main" val="511989105"/>
                        </a:ext>
                      </a:extLst>
                    </a:gridCol>
                    <a:gridCol w="887017">
                      <a:extLst>
                        <a:ext uri="{9D8B030D-6E8A-4147-A177-3AD203B41FA5}">
                          <a16:colId xmlns:a16="http://schemas.microsoft.com/office/drawing/2014/main" val="2994227087"/>
                        </a:ext>
                      </a:extLst>
                    </a:gridCol>
                    <a:gridCol w="1142914">
                      <a:extLst>
                        <a:ext uri="{9D8B030D-6E8A-4147-A177-3AD203B41FA5}">
                          <a16:colId xmlns:a16="http://schemas.microsoft.com/office/drawing/2014/main" val="3967374610"/>
                        </a:ext>
                      </a:extLst>
                    </a:gridCol>
                    <a:gridCol w="678645">
                      <a:extLst>
                        <a:ext uri="{9D8B030D-6E8A-4147-A177-3AD203B41FA5}">
                          <a16:colId xmlns:a16="http://schemas.microsoft.com/office/drawing/2014/main" val="2526132412"/>
                        </a:ext>
                      </a:extLst>
                    </a:gridCol>
                    <a:gridCol w="1057901">
                      <a:extLst>
                        <a:ext uri="{9D8B030D-6E8A-4147-A177-3AD203B41FA5}">
                          <a16:colId xmlns:a16="http://schemas.microsoft.com/office/drawing/2014/main" val="713592809"/>
                        </a:ext>
                      </a:extLst>
                    </a:gridCol>
                    <a:gridCol w="899217">
                      <a:extLst>
                        <a:ext uri="{9D8B030D-6E8A-4147-A177-3AD203B41FA5}">
                          <a16:colId xmlns:a16="http://schemas.microsoft.com/office/drawing/2014/main" val="2045765377"/>
                        </a:ext>
                      </a:extLst>
                    </a:gridCol>
                    <a:gridCol w="2142251">
                      <a:extLst>
                        <a:ext uri="{9D8B030D-6E8A-4147-A177-3AD203B41FA5}">
                          <a16:colId xmlns:a16="http://schemas.microsoft.com/office/drawing/2014/main" val="2557940858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1117387816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3290597031"/>
                        </a:ext>
                      </a:extLst>
                    </a:gridCol>
                  </a:tblGrid>
                  <a:tr h="622163"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No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Uraian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Komponen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Negara Asal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Jumlah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Penggunaan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Bahan Baku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Harga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Biaya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b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</a:b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(Rp)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Proporsi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Nilai TKDN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Bobot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435545255"/>
                      </a:ext>
                    </a:extLst>
                  </a:tr>
                  <a:tr h="615875"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c = a x 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1" i="0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mo" panose="020B0604020202020204" charset="0"/>
                                    <a:cs typeface="Arimo" panose="020B0604020202020204" charset="0"/>
                                  </a:rPr>
                                  <m:t>𝐝</m:t>
                                </m:r>
                                <m:r>
                                  <a:rPr lang="en-US" sz="1200" b="1" i="0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mo" panose="020B0604020202020204" charset="0"/>
                                    <a:cs typeface="Arimo" panose="020B0604020202020204" charset="0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sz="1200" b="1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𝐜</m:t>
                                    </m:r>
                                  </m:num>
                                  <m:den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𝐭𝐨𝐭𝐚𝐥</m:t>
                                    </m:r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 </m:t>
                                    </m:r>
                                    <m:r>
                                      <a:rPr lang="en-US" sz="1200" b="1" i="0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mo" panose="020B0604020202020204" charset="0"/>
                                        <a:cs typeface="Arimo" panose="020B0604020202020204" charset="0"/>
                                      </a:rPr>
                                      <m:t>𝐜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f = d x 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2735563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33.24%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40.01%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8.31%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087588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Tutup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16.62%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25.01%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4.16%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61508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Air Mineral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liter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0.6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Barang Alam/Scrap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226212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Sticker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3.32%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60.01%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80%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0.83%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4179351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Kardus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20.83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6.93%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80.01%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1.73%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7294823"/>
                      </a:ext>
                    </a:extLst>
                  </a:tr>
                  <a:tr h="484432">
                    <a:tc gridSpan="6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300.83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54.92%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6914039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3A5611B8-B5D3-E882-7CC2-27E640C9DC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8861291"/>
                  </p:ext>
                </p:extLst>
              </p:nvPr>
            </p:nvGraphicFramePr>
            <p:xfrm>
              <a:off x="202131" y="1449064"/>
              <a:ext cx="11742821" cy="402677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50627">
                      <a:extLst>
                        <a:ext uri="{9D8B030D-6E8A-4147-A177-3AD203B41FA5}">
                          <a16:colId xmlns:a16="http://schemas.microsoft.com/office/drawing/2014/main" val="4000137647"/>
                        </a:ext>
                      </a:extLst>
                    </a:gridCol>
                    <a:gridCol w="1637087">
                      <a:extLst>
                        <a:ext uri="{9D8B030D-6E8A-4147-A177-3AD203B41FA5}">
                          <a16:colId xmlns:a16="http://schemas.microsoft.com/office/drawing/2014/main" val="1326457650"/>
                        </a:ext>
                      </a:extLst>
                    </a:gridCol>
                    <a:gridCol w="769382">
                      <a:extLst>
                        <a:ext uri="{9D8B030D-6E8A-4147-A177-3AD203B41FA5}">
                          <a16:colId xmlns:a16="http://schemas.microsoft.com/office/drawing/2014/main" val="511989105"/>
                        </a:ext>
                      </a:extLst>
                    </a:gridCol>
                    <a:gridCol w="887017">
                      <a:extLst>
                        <a:ext uri="{9D8B030D-6E8A-4147-A177-3AD203B41FA5}">
                          <a16:colId xmlns:a16="http://schemas.microsoft.com/office/drawing/2014/main" val="2994227087"/>
                        </a:ext>
                      </a:extLst>
                    </a:gridCol>
                    <a:gridCol w="1142914">
                      <a:extLst>
                        <a:ext uri="{9D8B030D-6E8A-4147-A177-3AD203B41FA5}">
                          <a16:colId xmlns:a16="http://schemas.microsoft.com/office/drawing/2014/main" val="3967374610"/>
                        </a:ext>
                      </a:extLst>
                    </a:gridCol>
                    <a:gridCol w="678645">
                      <a:extLst>
                        <a:ext uri="{9D8B030D-6E8A-4147-A177-3AD203B41FA5}">
                          <a16:colId xmlns:a16="http://schemas.microsoft.com/office/drawing/2014/main" val="2526132412"/>
                        </a:ext>
                      </a:extLst>
                    </a:gridCol>
                    <a:gridCol w="1057901">
                      <a:extLst>
                        <a:ext uri="{9D8B030D-6E8A-4147-A177-3AD203B41FA5}">
                          <a16:colId xmlns:a16="http://schemas.microsoft.com/office/drawing/2014/main" val="713592809"/>
                        </a:ext>
                      </a:extLst>
                    </a:gridCol>
                    <a:gridCol w="899217">
                      <a:extLst>
                        <a:ext uri="{9D8B030D-6E8A-4147-A177-3AD203B41FA5}">
                          <a16:colId xmlns:a16="http://schemas.microsoft.com/office/drawing/2014/main" val="2045765377"/>
                        </a:ext>
                      </a:extLst>
                    </a:gridCol>
                    <a:gridCol w="2142251">
                      <a:extLst>
                        <a:ext uri="{9D8B030D-6E8A-4147-A177-3AD203B41FA5}">
                          <a16:colId xmlns:a16="http://schemas.microsoft.com/office/drawing/2014/main" val="2557940858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1117387816"/>
                        </a:ext>
                      </a:extLst>
                    </a:gridCol>
                    <a:gridCol w="938890">
                      <a:extLst>
                        <a:ext uri="{9D8B030D-6E8A-4147-A177-3AD203B41FA5}">
                          <a16:colId xmlns:a16="http://schemas.microsoft.com/office/drawing/2014/main" val="3290597031"/>
                        </a:ext>
                      </a:extLst>
                    </a:gridCol>
                  </a:tblGrid>
                  <a:tr h="622163"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No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Uraian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Komponen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Negara Asal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Jumlah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Penggunaan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Bahan Baku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Harga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Satuan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Biaya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b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</a:b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(Rp)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Proporsi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Pemakaian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Nilai TKDN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Bobot</a:t>
                          </a: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 KDN</a:t>
                          </a:r>
                          <a:endParaRPr lang="en-US" sz="12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435545255"/>
                      </a:ext>
                    </a:extLst>
                  </a:tr>
                  <a:tr h="615875"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c = a x b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62585" t="-100980" r="-450340" b="-45098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f = d x e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2735563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33.24%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40.01%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8.31%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1087588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Tutup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Botol</a:t>
                          </a: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 </a:t>
                          </a: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Kemasan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16.62%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25.01%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4.16%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1615085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Air Mineral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liter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0.6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Barang Alam/Scrap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39.89%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5226212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4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Sticker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1.0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10.00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3.32%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60.01%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80%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0.83%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14179351"/>
                      </a:ext>
                    </a:extLst>
                  </a:tr>
                  <a:tr h="460861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</a:t>
                          </a:r>
                          <a:endParaRPr lang="en-US" sz="1300" b="0" i="0" u="none" strike="noStrike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r>
                            <a:rPr lang="en-US" sz="1300" u="none" strike="noStrike" dirty="0" err="1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Kardus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pcs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2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Indonesia</a:t>
                          </a:r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0.0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500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20.83 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6.93%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80.01%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u="none" strike="noStrike" dirty="0"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1.73%</a:t>
                          </a:r>
                          <a:endParaRPr lang="en-US" sz="13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7294823"/>
                      </a:ext>
                    </a:extLst>
                  </a:tr>
                  <a:tr h="484432">
                    <a:tc gridSpan="6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l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300.83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100%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TOTAL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endParaRPr lang="en-US" sz="20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Arimo" panose="020B0604020202020204" charset="0"/>
                            <a:ea typeface="Arimo" panose="020B0604020202020204" charset="0"/>
                            <a:cs typeface="Arimo" panose="020B060402020202020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3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rimo" panose="020B0604020202020204" charset="0"/>
                              <a:ea typeface="Arimo" panose="020B0604020202020204" charset="0"/>
                              <a:cs typeface="Arimo" panose="020B0604020202020204" charset="0"/>
                            </a:rPr>
                            <a:t>54.92%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6914039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6">
            <a:extLst>
              <a:ext uri="{FF2B5EF4-FFF2-40B4-BE49-F238E27FC236}">
                <a16:creationId xmlns:a16="http://schemas.microsoft.com/office/drawing/2014/main" id="{411D92CE-FA22-AC69-F234-F24BE0749F7C}"/>
              </a:ext>
            </a:extLst>
          </p:cNvPr>
          <p:cNvSpPr txBox="1"/>
          <p:nvPr/>
        </p:nvSpPr>
        <p:spPr>
          <a:xfrm>
            <a:off x="3414563" y="5647569"/>
            <a:ext cx="5362873" cy="35381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2299" b="1" spc="23" dirty="0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% KDN KOMPONEN UTAMA = 54.92%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080B9C7-7001-0256-C63D-06F8912E73A1}"/>
              </a:ext>
            </a:extLst>
          </p:cNvPr>
          <p:cNvGraphicFramePr>
            <a:graphicFrameLocks noGrp="1"/>
          </p:cNvGraphicFramePr>
          <p:nvPr/>
        </p:nvGraphicFramePr>
        <p:xfrm>
          <a:off x="357205" y="5561059"/>
          <a:ext cx="2514549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568">
                  <a:extLst>
                    <a:ext uri="{9D8B030D-6E8A-4147-A177-3AD203B41FA5}">
                      <a16:colId xmlns:a16="http://schemas.microsoft.com/office/drawing/2014/main" val="3705312831"/>
                    </a:ext>
                  </a:extLst>
                </a:gridCol>
                <a:gridCol w="2043981">
                  <a:extLst>
                    <a:ext uri="{9D8B030D-6E8A-4147-A177-3AD203B41FA5}">
                      <a16:colId xmlns:a16="http://schemas.microsoft.com/office/drawing/2014/main" val="3544261787"/>
                    </a:ext>
                  </a:extLst>
                </a:gridCol>
              </a:tblGrid>
              <a:tr h="288935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Diisi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Perusahaan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68300"/>
                  </a:ext>
                </a:extLst>
              </a:tr>
              <a:tr h="288935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Otomatis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1600" b="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terisi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76208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3361E79-78CF-C48C-D39C-432A856DCE19}"/>
              </a:ext>
            </a:extLst>
          </p:cNvPr>
          <p:cNvSpPr/>
          <p:nvPr/>
        </p:nvSpPr>
        <p:spPr>
          <a:xfrm>
            <a:off x="7946137" y="1449065"/>
            <a:ext cx="3008376" cy="35344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35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B3684-0738-0EC3-247E-37BDADE8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171BF-47C7-97D7-25FF-66C75C36D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/>
              <a:t>Perbandingan</a:t>
            </a:r>
            <a:r>
              <a:rPr lang="en-US" sz="3600" dirty="0"/>
              <a:t> Nilai TKDN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805E9C2-D729-8774-E5D0-EC8B6A8E52C1}"/>
              </a:ext>
            </a:extLst>
          </p:cNvPr>
          <p:cNvGraphicFramePr>
            <a:graphicFrameLocks noGrp="1"/>
          </p:cNvGraphicFramePr>
          <p:nvPr/>
        </p:nvGraphicFramePr>
        <p:xfrm>
          <a:off x="2190446" y="1605957"/>
          <a:ext cx="7811107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415">
                  <a:extLst>
                    <a:ext uri="{9D8B030D-6E8A-4147-A177-3AD203B41FA5}">
                      <a16:colId xmlns:a16="http://schemas.microsoft.com/office/drawing/2014/main" val="4023427742"/>
                    </a:ext>
                  </a:extLst>
                </a:gridCol>
                <a:gridCol w="2343462">
                  <a:extLst>
                    <a:ext uri="{9D8B030D-6E8A-4147-A177-3AD203B41FA5}">
                      <a16:colId xmlns:a16="http://schemas.microsoft.com/office/drawing/2014/main" val="2290124468"/>
                    </a:ext>
                  </a:extLst>
                </a:gridCol>
                <a:gridCol w="1850442">
                  <a:extLst>
                    <a:ext uri="{9D8B030D-6E8A-4147-A177-3AD203B41FA5}">
                      <a16:colId xmlns:a16="http://schemas.microsoft.com/office/drawing/2014/main" val="3983927738"/>
                    </a:ext>
                  </a:extLst>
                </a:gridCol>
                <a:gridCol w="1586894">
                  <a:extLst>
                    <a:ext uri="{9D8B030D-6E8A-4147-A177-3AD203B41FA5}">
                      <a16:colId xmlns:a16="http://schemas.microsoft.com/office/drawing/2014/main" val="16266944"/>
                    </a:ext>
                  </a:extLst>
                </a:gridCol>
                <a:gridCol w="1586894">
                  <a:extLst>
                    <a:ext uri="{9D8B030D-6E8A-4147-A177-3AD203B41FA5}">
                      <a16:colId xmlns:a16="http://schemas.microsoft.com/office/drawing/2014/main" val="362402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u="none" strike="noStrike" dirty="0">
                          <a:solidFill>
                            <a:schemeClr val="tx1"/>
                          </a:solidFill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No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Material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Bobot</a:t>
                      </a:r>
                      <a:endParaRPr lang="en-US" sz="240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Tidak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Bersedia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diverifikasi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Memiliki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Sertifikat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TKDN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4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effectLst/>
                          <a:latin typeface="Arimo" panose="020B0604020202020204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 err="1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Botol</a:t>
                      </a: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Kemasan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33.24%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0.00%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8.31%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22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effectLst/>
                          <a:latin typeface="Arimo" panose="020B0604020202020204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 err="1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Tutup</a:t>
                      </a: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Botol</a:t>
                      </a: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Kemasan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16.62%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0.00%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4.16%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2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effectLst/>
                          <a:latin typeface="Arimo" panose="020B0604020202020204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Air Mineral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39.89%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39.89%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39.89%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25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effectLst/>
                          <a:latin typeface="Arimo" panose="020B0604020202020204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Sticker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3.32%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0.00%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0.83%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96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effectLst/>
                          <a:latin typeface="Arimo" panose="020B0604020202020204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 err="1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Kardus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6.93%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0.00%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1.73%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61831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rimo" panose="020B0604020202020204" charset="0"/>
                          <a:ea typeface="Arimo" panose="020B0604020202020204" charset="0"/>
                          <a:cs typeface="Arimo" panose="020B060402020202020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mo" panose="020B0604020202020204" charset="0"/>
                        <a:ea typeface="Arimo" panose="020B0604020202020204" charset="0"/>
                        <a:cs typeface="Arimo" panose="020B06040202020202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100.00%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39.89%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54.92%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89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532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46E1D142-B35B-4E25-001B-39588D3B516E}"/>
              </a:ext>
            </a:extLst>
          </p:cNvPr>
          <p:cNvSpPr/>
          <p:nvPr/>
        </p:nvSpPr>
        <p:spPr>
          <a:xfrm rot="5400000">
            <a:off x="1604782" y="-787182"/>
            <a:ext cx="604843" cy="3814407"/>
          </a:xfrm>
          <a:custGeom>
            <a:avLst/>
            <a:gdLst/>
            <a:ahLst/>
            <a:cxnLst/>
            <a:rect l="l" t="t" r="r" b="b"/>
            <a:pathLst>
              <a:path w="907264" h="5721610">
                <a:moveTo>
                  <a:pt x="0" y="0"/>
                </a:moveTo>
                <a:lnTo>
                  <a:pt x="907264" y="0"/>
                </a:lnTo>
                <a:lnTo>
                  <a:pt x="907264" y="5721610"/>
                </a:lnTo>
                <a:lnTo>
                  <a:pt x="0" y="57216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EB02483-F507-30B3-2B2C-BAADECD9EE5A}"/>
              </a:ext>
            </a:extLst>
          </p:cNvPr>
          <p:cNvSpPr/>
          <p:nvPr/>
        </p:nvSpPr>
        <p:spPr>
          <a:xfrm>
            <a:off x="5" y="649586"/>
            <a:ext cx="2583860" cy="920680"/>
          </a:xfrm>
          <a:custGeom>
            <a:avLst/>
            <a:gdLst/>
            <a:ahLst/>
            <a:cxnLst/>
            <a:rect l="l" t="t" r="r" b="b"/>
            <a:pathLst>
              <a:path w="3875790" h="1381020">
                <a:moveTo>
                  <a:pt x="0" y="0"/>
                </a:moveTo>
                <a:lnTo>
                  <a:pt x="3875790" y="0"/>
                </a:lnTo>
                <a:lnTo>
                  <a:pt x="3875790" y="1381020"/>
                </a:lnTo>
                <a:lnTo>
                  <a:pt x="0" y="13810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E23F061-440F-6DAE-F56F-AF2F80E46323}"/>
              </a:ext>
            </a:extLst>
          </p:cNvPr>
          <p:cNvSpPr/>
          <p:nvPr/>
        </p:nvSpPr>
        <p:spPr>
          <a:xfrm flipH="1">
            <a:off x="0" y="3171373"/>
            <a:ext cx="12191997" cy="0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7DF2AED-DC1D-F1DC-47CB-754030935051}"/>
              </a:ext>
            </a:extLst>
          </p:cNvPr>
          <p:cNvSpPr txBox="1"/>
          <p:nvPr/>
        </p:nvSpPr>
        <p:spPr>
          <a:xfrm>
            <a:off x="880879" y="3606709"/>
            <a:ext cx="2069977" cy="392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en-US" sz="1139" b="1" spc="10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INVESTASI PENELITIAN DAN PENGEMBANGAN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C3E175F-6034-A26B-2FF7-59750C41735A}"/>
              </a:ext>
            </a:extLst>
          </p:cNvPr>
          <p:cNvSpPr txBox="1"/>
          <p:nvPr/>
        </p:nvSpPr>
        <p:spPr>
          <a:xfrm>
            <a:off x="919379" y="4010981"/>
            <a:ext cx="1842489" cy="140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9"/>
              </a:lnSpc>
            </a:pPr>
            <a:r>
              <a:rPr lang="en-US" sz="871" spc="78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5 TAHUN TERAKHIR</a:t>
            </a: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8963C039-CB6E-C48B-ECD9-FC759FA117AA}"/>
              </a:ext>
            </a:extLst>
          </p:cNvPr>
          <p:cNvGrpSpPr/>
          <p:nvPr/>
        </p:nvGrpSpPr>
        <p:grpSpPr>
          <a:xfrm>
            <a:off x="245977" y="2731553"/>
            <a:ext cx="879641" cy="1394894"/>
            <a:chOff x="0" y="0"/>
            <a:chExt cx="1759282" cy="2789788"/>
          </a:xfrm>
        </p:grpSpPr>
        <p:sp>
          <p:nvSpPr>
            <p:cNvPr id="10" name="AutoShape 10">
              <a:extLst>
                <a:ext uri="{FF2B5EF4-FFF2-40B4-BE49-F238E27FC236}">
                  <a16:creationId xmlns:a16="http://schemas.microsoft.com/office/drawing/2014/main" id="{DC0DA5E6-D50D-4976-654B-67AF2AA28A2D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072E9D1-5667-9E95-8B69-33906A6C74B8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16C2C17-0F52-2387-73FC-7585137B234B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9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0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30%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D610360-57DD-B901-87AF-F3E093FEE855}"/>
              </a:ext>
            </a:extLst>
          </p:cNvPr>
          <p:cNvGrpSpPr/>
          <p:nvPr/>
        </p:nvGrpSpPr>
        <p:grpSpPr>
          <a:xfrm>
            <a:off x="3208521" y="2731553"/>
            <a:ext cx="879641" cy="1394894"/>
            <a:chOff x="0" y="0"/>
            <a:chExt cx="1759282" cy="2789788"/>
          </a:xfrm>
        </p:grpSpPr>
        <p:sp>
          <p:nvSpPr>
            <p:cNvPr id="14" name="AutoShape 14">
              <a:extLst>
                <a:ext uri="{FF2B5EF4-FFF2-40B4-BE49-F238E27FC236}">
                  <a16:creationId xmlns:a16="http://schemas.microsoft.com/office/drawing/2014/main" id="{7BF40FD2-8256-F431-F939-9716F20A8439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06F4372-3646-FBDE-BE98-888CC944FA5C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8452AD57-CE8B-1E5C-AD66-772C234CFA71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9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0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20%</a:t>
              </a: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14DD1CB2-B41D-1F72-7E23-A07BC5124C09}"/>
              </a:ext>
            </a:extLst>
          </p:cNvPr>
          <p:cNvGrpSpPr/>
          <p:nvPr/>
        </p:nvGrpSpPr>
        <p:grpSpPr>
          <a:xfrm>
            <a:off x="6368582" y="2731553"/>
            <a:ext cx="879641" cy="1394894"/>
            <a:chOff x="0" y="0"/>
            <a:chExt cx="1759282" cy="2789788"/>
          </a:xfrm>
        </p:grpSpPr>
        <p:sp>
          <p:nvSpPr>
            <p:cNvPr id="18" name="AutoShape 18">
              <a:extLst>
                <a:ext uri="{FF2B5EF4-FFF2-40B4-BE49-F238E27FC236}">
                  <a16:creationId xmlns:a16="http://schemas.microsoft.com/office/drawing/2014/main" id="{C8C5EC42-8473-722B-2345-568203C30E0E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A506065-FDC4-D4DE-0F38-F839AF1A7995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3896310A-27FC-8DEE-377A-B4309BBE7B5B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9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0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20%</a:t>
              </a:r>
            </a:p>
          </p:txBody>
        </p:sp>
      </p:grpSp>
      <p:sp>
        <p:nvSpPr>
          <p:cNvPr id="21" name="TextBox 21">
            <a:extLst>
              <a:ext uri="{FF2B5EF4-FFF2-40B4-BE49-F238E27FC236}">
                <a16:creationId xmlns:a16="http://schemas.microsoft.com/office/drawing/2014/main" id="{EB8A2751-05F7-4AD6-7DCD-9C62C2C29EB1}"/>
              </a:ext>
            </a:extLst>
          </p:cNvPr>
          <p:cNvSpPr txBox="1"/>
          <p:nvPr/>
        </p:nvSpPr>
        <p:spPr>
          <a:xfrm>
            <a:off x="5" y="425946"/>
            <a:ext cx="10114209" cy="198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32"/>
              </a:lnSpc>
            </a:pPr>
            <a:r>
              <a:rPr lang="en-US" sz="3373" b="1" spc="33">
                <a:solidFill>
                  <a:srgbClr val="292524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NILAI KEMAMPUAN INTELEKTUAL (BRAINWARE)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3CD67C87-6865-FC13-4502-CE1468E88E09}"/>
              </a:ext>
            </a:extLst>
          </p:cNvPr>
          <p:cNvSpPr txBox="1"/>
          <p:nvPr/>
        </p:nvSpPr>
        <p:spPr>
          <a:xfrm>
            <a:off x="3905793" y="3598414"/>
            <a:ext cx="2324691" cy="18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en-US" sz="1139" b="1" spc="10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DIVISI PENGEMBANGAN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290E4C10-13D7-14A0-737D-94BE530DF85E}"/>
              </a:ext>
            </a:extLst>
          </p:cNvPr>
          <p:cNvSpPr txBox="1"/>
          <p:nvPr/>
        </p:nvSpPr>
        <p:spPr>
          <a:xfrm>
            <a:off x="3905793" y="3812019"/>
            <a:ext cx="2462789" cy="294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9"/>
              </a:lnSpc>
            </a:pPr>
            <a:r>
              <a:rPr lang="en-US" sz="871" spc="78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KEWARGANEGARAAAN DAN AKTIFITAS PRODUKSI DI INDONESIA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71525605-E0DD-BE51-BE16-CBCE41D682DD}"/>
              </a:ext>
            </a:extLst>
          </p:cNvPr>
          <p:cNvSpPr txBox="1"/>
          <p:nvPr/>
        </p:nvSpPr>
        <p:spPr>
          <a:xfrm>
            <a:off x="7016841" y="3606710"/>
            <a:ext cx="2794591" cy="18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en-US" sz="1139" b="1" spc="10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KETERSEDIAAN PROGRAM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F394B7FD-C848-CF02-66E7-BBB94339E007}"/>
              </a:ext>
            </a:extLst>
          </p:cNvPr>
          <p:cNvSpPr txBox="1"/>
          <p:nvPr/>
        </p:nvSpPr>
        <p:spPr>
          <a:xfrm>
            <a:off x="7016840" y="3812019"/>
            <a:ext cx="2462789" cy="294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9"/>
              </a:lnSpc>
            </a:pPr>
            <a:r>
              <a:rPr lang="en-US" sz="871" spc="78" dirty="0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INVESTASI, LEGALITAS DAN AKTIFITAS PRODUKSI</a:t>
            </a:r>
          </a:p>
        </p:txBody>
      </p:sp>
      <p:grpSp>
        <p:nvGrpSpPr>
          <p:cNvPr id="26" name="Group 26">
            <a:extLst>
              <a:ext uri="{FF2B5EF4-FFF2-40B4-BE49-F238E27FC236}">
                <a16:creationId xmlns:a16="http://schemas.microsoft.com/office/drawing/2014/main" id="{2ACD6712-EBC6-9F44-1DE0-ECF04990EC8D}"/>
              </a:ext>
            </a:extLst>
          </p:cNvPr>
          <p:cNvGrpSpPr/>
          <p:nvPr/>
        </p:nvGrpSpPr>
        <p:grpSpPr>
          <a:xfrm>
            <a:off x="9234574" y="2712976"/>
            <a:ext cx="879641" cy="1394894"/>
            <a:chOff x="0" y="0"/>
            <a:chExt cx="1759282" cy="2789788"/>
          </a:xfrm>
        </p:grpSpPr>
        <p:sp>
          <p:nvSpPr>
            <p:cNvPr id="27" name="AutoShape 27">
              <a:extLst>
                <a:ext uri="{FF2B5EF4-FFF2-40B4-BE49-F238E27FC236}">
                  <a16:creationId xmlns:a16="http://schemas.microsoft.com/office/drawing/2014/main" id="{384939DA-D9A7-EC02-D493-FCE254BD8DD1}"/>
                </a:ext>
              </a:extLst>
            </p:cNvPr>
            <p:cNvSpPr/>
            <p:nvPr/>
          </p:nvSpPr>
          <p:spPr>
            <a:xfrm flipH="1">
              <a:off x="878937" y="879641"/>
              <a:ext cx="0" cy="1910147"/>
            </a:xfrm>
            <a:prstGeom prst="line">
              <a:avLst/>
            </a:prstGeom>
            <a:ln w="76200" cap="flat">
              <a:solidFill>
                <a:srgbClr val="0050F5"/>
              </a:solidFill>
              <a:prstDash val="solid"/>
              <a:headEnd type="none" w="sm" len="sm"/>
              <a:tailEnd type="oval" w="lg" len="lg"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4E1F5DE-D783-A437-E2E5-D7BC9EA48FA2}"/>
                </a:ext>
              </a:extLst>
            </p:cNvPr>
            <p:cNvSpPr/>
            <p:nvPr/>
          </p:nvSpPr>
          <p:spPr>
            <a:xfrm>
              <a:off x="0" y="0"/>
              <a:ext cx="1759282" cy="1759282"/>
            </a:xfrm>
            <a:custGeom>
              <a:avLst/>
              <a:gdLst/>
              <a:ahLst/>
              <a:cxnLst/>
              <a:rect l="l" t="t" r="r" b="b"/>
              <a:pathLst>
                <a:path w="1759282" h="1759282">
                  <a:moveTo>
                    <a:pt x="0" y="0"/>
                  </a:moveTo>
                  <a:lnTo>
                    <a:pt x="1759282" y="0"/>
                  </a:lnTo>
                  <a:lnTo>
                    <a:pt x="1759282" y="1759282"/>
                  </a:lnTo>
                  <a:lnTo>
                    <a:pt x="0" y="1759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A3703038-2AB0-D095-F9B0-1F68D85E0ED6}"/>
                </a:ext>
              </a:extLst>
            </p:cNvPr>
            <p:cNvSpPr txBox="1"/>
            <p:nvPr/>
          </p:nvSpPr>
          <p:spPr>
            <a:xfrm>
              <a:off x="250062" y="520850"/>
              <a:ext cx="1259158" cy="69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00">
                  <a:solidFill>
                    <a:srgbClr val="0F407C"/>
                  </a:solidFill>
                  <a:latin typeface="Bree Serif"/>
                  <a:ea typeface="Bree Serif"/>
                  <a:cs typeface="Bree Serif"/>
                  <a:sym typeface="Bree Serif"/>
                </a:rPr>
                <a:t>30%</a:t>
              </a:r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76F42E66-806F-7173-B7CD-AE21F75EB1BC}"/>
              </a:ext>
            </a:extLst>
          </p:cNvPr>
          <p:cNvSpPr txBox="1"/>
          <p:nvPr/>
        </p:nvSpPr>
        <p:spPr>
          <a:xfrm>
            <a:off x="9811433" y="3588132"/>
            <a:ext cx="2794591" cy="18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5"/>
              </a:lnSpc>
            </a:pPr>
            <a:r>
              <a:rPr lang="en-US" sz="1139" b="1" spc="102" dirty="0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IMPLEMENTASI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CC5CDEF-BE3D-5E40-5E98-A562CF11F3DC}"/>
              </a:ext>
            </a:extLst>
          </p:cNvPr>
          <p:cNvSpPr txBox="1"/>
          <p:nvPr/>
        </p:nvSpPr>
        <p:spPr>
          <a:xfrm>
            <a:off x="9907685" y="3807969"/>
            <a:ext cx="2219048" cy="294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19"/>
              </a:lnSpc>
            </a:pPr>
            <a:r>
              <a:rPr lang="en-US" sz="871" spc="78" dirty="0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INVESTASI, LEGALITAS DAN AKTIFITAS PRODUKSI</a:t>
            </a:r>
          </a:p>
        </p:txBody>
      </p:sp>
    </p:spTree>
    <p:extLst>
      <p:ext uri="{BB962C8B-B14F-4D97-AF65-F5344CB8AC3E}">
        <p14:creationId xmlns:p14="http://schemas.microsoft.com/office/powerpoint/2010/main" val="2358088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BCF00-80A6-0714-BE49-9D2660204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9E9F1223-3B83-34F3-609C-CEDE15798400}"/>
              </a:ext>
            </a:extLst>
          </p:cNvPr>
          <p:cNvSpPr/>
          <p:nvPr/>
        </p:nvSpPr>
        <p:spPr>
          <a:xfrm flipH="1" flipV="1">
            <a:off x="1300391" y="1123113"/>
            <a:ext cx="0" cy="5049087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C7D4DF68-DE02-3FE7-9DB4-FE6BBF5D93F0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326BC32-4558-8ADB-9834-9248C0BFA699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20E085F-F1A6-FC6E-21CC-1C7090FD53A4}"/>
              </a:ext>
            </a:extLst>
          </p:cNvPr>
          <p:cNvSpPr txBox="1"/>
          <p:nvPr/>
        </p:nvSpPr>
        <p:spPr>
          <a:xfrm>
            <a:off x="4" y="491624"/>
            <a:ext cx="7292387" cy="61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NILAI KEMAMPUAN INTELEKTUAL (BRAINWARE)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058C563-A32C-6900-3605-AD3839723216}"/>
              </a:ext>
            </a:extLst>
          </p:cNvPr>
          <p:cNvSpPr txBox="1"/>
          <p:nvPr/>
        </p:nvSpPr>
        <p:spPr>
          <a:xfrm>
            <a:off x="1863104" y="1452800"/>
            <a:ext cx="4232897" cy="54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INVESTASI PENELITIAN DAN PENGEMBANGAN</a:t>
            </a: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5331CADF-1496-C14A-77AF-4B0E68F2771C}"/>
              </a:ext>
            </a:extLst>
          </p:cNvPr>
          <p:cNvSpPr/>
          <p:nvPr/>
        </p:nvSpPr>
        <p:spPr>
          <a:xfrm>
            <a:off x="1273143" y="2097810"/>
            <a:ext cx="5135565" cy="0"/>
          </a:xfrm>
          <a:prstGeom prst="line">
            <a:avLst/>
          </a:prstGeom>
          <a:ln w="57150" cap="flat">
            <a:solidFill>
              <a:srgbClr val="0050F5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C3322A76-96E3-DB04-7B80-A71DF0528A9E}"/>
              </a:ext>
            </a:extLst>
          </p:cNvPr>
          <p:cNvSpPr/>
          <p:nvPr/>
        </p:nvSpPr>
        <p:spPr>
          <a:xfrm>
            <a:off x="833674" y="1657990"/>
            <a:ext cx="879641" cy="879641"/>
          </a:xfrm>
          <a:custGeom>
            <a:avLst/>
            <a:gdLst/>
            <a:ahLst/>
            <a:cxnLst/>
            <a:rect l="l" t="t" r="r" b="b"/>
            <a:pathLst>
              <a:path w="1319461" h="1319461">
                <a:moveTo>
                  <a:pt x="0" y="0"/>
                </a:moveTo>
                <a:lnTo>
                  <a:pt x="1319461" y="0"/>
                </a:lnTo>
                <a:lnTo>
                  <a:pt x="1319461" y="1319462"/>
                </a:lnTo>
                <a:lnTo>
                  <a:pt x="0" y="1319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0F1E8EA-6743-3CEC-5C0B-85FC1EBE73D2}"/>
              </a:ext>
            </a:extLst>
          </p:cNvPr>
          <p:cNvSpPr txBox="1"/>
          <p:nvPr/>
        </p:nvSpPr>
        <p:spPr>
          <a:xfrm>
            <a:off x="958705" y="1924765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30%</a:t>
            </a:r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id="{CB24A216-06E6-4FCE-DD15-69435F8EF11B}"/>
              </a:ext>
            </a:extLst>
          </p:cNvPr>
          <p:cNvGrpSpPr/>
          <p:nvPr/>
        </p:nvGrpSpPr>
        <p:grpSpPr>
          <a:xfrm>
            <a:off x="1457410" y="2331181"/>
            <a:ext cx="9505507" cy="719533"/>
            <a:chOff x="0" y="-57150"/>
            <a:chExt cx="19011013" cy="1439064"/>
          </a:xfrm>
        </p:grpSpPr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7CC264BA-6BAC-3B0D-A80C-16284F35E703}"/>
                </a:ext>
              </a:extLst>
            </p:cNvPr>
            <p:cNvSpPr txBox="1"/>
            <p:nvPr/>
          </p:nvSpPr>
          <p:spPr>
            <a:xfrm>
              <a:off x="722904" y="498979"/>
              <a:ext cx="18288109" cy="88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99"/>
                </a:lnSpc>
              </a:pPr>
              <a:r>
                <a:rPr lang="en-US" sz="1285" spc="11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INVESTASI RATA RATA PERTAHUN LEBIH DARI 2%, DARI TOTAL PENDAPATAN (REVENUE) DALAM KURUN WAKTU 5 TAHUN</a:t>
              </a: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6FB51517-FC37-97DD-9CF0-A1CD369A4FCE}"/>
                </a:ext>
              </a:extLst>
            </p:cNvPr>
            <p:cNvSpPr/>
            <p:nvPr/>
          </p:nvSpPr>
          <p:spPr>
            <a:xfrm>
              <a:off x="0" y="498128"/>
              <a:ext cx="481403" cy="481403"/>
            </a:xfrm>
            <a:custGeom>
              <a:avLst/>
              <a:gdLst/>
              <a:ahLst/>
              <a:cxnLst/>
              <a:rect l="l" t="t" r="r" b="b"/>
              <a:pathLst>
                <a:path w="481403" h="481403">
                  <a:moveTo>
                    <a:pt x="0" y="0"/>
                  </a:moveTo>
                  <a:lnTo>
                    <a:pt x="481403" y="0"/>
                  </a:lnTo>
                  <a:lnTo>
                    <a:pt x="481403" y="481403"/>
                  </a:lnTo>
                  <a:lnTo>
                    <a:pt x="0" y="48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94E44883-0ACD-E93B-6577-7D3A47CBD48D}"/>
                </a:ext>
              </a:extLst>
            </p:cNvPr>
            <p:cNvSpPr txBox="1"/>
            <p:nvPr/>
          </p:nvSpPr>
          <p:spPr>
            <a:xfrm>
              <a:off x="511620" y="-57150"/>
              <a:ext cx="7682038" cy="44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40"/>
                </a:lnSpc>
              </a:pPr>
              <a:r>
                <a:rPr lang="en-US" sz="1386" b="1" spc="12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100%</a:t>
              </a:r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id="{7B8F0D17-8AF8-C2B2-2313-0669ADA3A4D7}"/>
              </a:ext>
            </a:extLst>
          </p:cNvPr>
          <p:cNvGrpSpPr/>
          <p:nvPr/>
        </p:nvGrpSpPr>
        <p:grpSpPr>
          <a:xfrm>
            <a:off x="1457410" y="3135876"/>
            <a:ext cx="9505507" cy="719533"/>
            <a:chOff x="0" y="-57150"/>
            <a:chExt cx="19011013" cy="1439064"/>
          </a:xfrm>
        </p:grpSpPr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5C5E3B39-9A46-19D6-2BD3-2D5CA6533F52}"/>
                </a:ext>
              </a:extLst>
            </p:cNvPr>
            <p:cNvSpPr txBox="1"/>
            <p:nvPr/>
          </p:nvSpPr>
          <p:spPr>
            <a:xfrm>
              <a:off x="722904" y="498979"/>
              <a:ext cx="18288109" cy="88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99"/>
                </a:lnSpc>
              </a:pPr>
              <a:r>
                <a:rPr lang="en-US" sz="1285" spc="11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INVESTASI RATA RATA PERTAHUN 1,5 SAMPAI 2%, DARI TOTAL PENDAPATAN (REVENUE) DALAM KURUN WAKTU 5 TAHUN</a:t>
              </a:r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D1628586-6CC1-B33B-87E2-5CE006B47CD0}"/>
                </a:ext>
              </a:extLst>
            </p:cNvPr>
            <p:cNvSpPr/>
            <p:nvPr/>
          </p:nvSpPr>
          <p:spPr>
            <a:xfrm>
              <a:off x="0" y="498128"/>
              <a:ext cx="481403" cy="481403"/>
            </a:xfrm>
            <a:custGeom>
              <a:avLst/>
              <a:gdLst/>
              <a:ahLst/>
              <a:cxnLst/>
              <a:rect l="l" t="t" r="r" b="b"/>
              <a:pathLst>
                <a:path w="481403" h="481403">
                  <a:moveTo>
                    <a:pt x="0" y="0"/>
                  </a:moveTo>
                  <a:lnTo>
                    <a:pt x="481403" y="0"/>
                  </a:lnTo>
                  <a:lnTo>
                    <a:pt x="481403" y="481403"/>
                  </a:lnTo>
                  <a:lnTo>
                    <a:pt x="0" y="48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9">
              <a:extLst>
                <a:ext uri="{FF2B5EF4-FFF2-40B4-BE49-F238E27FC236}">
                  <a16:creationId xmlns:a16="http://schemas.microsoft.com/office/drawing/2014/main" id="{7F58F560-EBEA-EFC2-D5FA-0130B6C280DA}"/>
                </a:ext>
              </a:extLst>
            </p:cNvPr>
            <p:cNvSpPr txBox="1"/>
            <p:nvPr/>
          </p:nvSpPr>
          <p:spPr>
            <a:xfrm>
              <a:off x="511620" y="-57150"/>
              <a:ext cx="7682038" cy="44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40"/>
                </a:lnSpc>
              </a:pPr>
              <a:r>
                <a:rPr lang="en-US" sz="1386" b="1" spc="12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75%</a:t>
              </a: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:a16="http://schemas.microsoft.com/office/drawing/2014/main" id="{BFD629A5-0C38-E505-A34C-1F318ACF225D}"/>
              </a:ext>
            </a:extLst>
          </p:cNvPr>
          <p:cNvGrpSpPr/>
          <p:nvPr/>
        </p:nvGrpSpPr>
        <p:grpSpPr>
          <a:xfrm>
            <a:off x="1457410" y="3896120"/>
            <a:ext cx="9505507" cy="719533"/>
            <a:chOff x="0" y="-57150"/>
            <a:chExt cx="19011013" cy="1439064"/>
          </a:xfrm>
        </p:grpSpPr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0E5886A4-7548-D371-1088-A444EC12530C}"/>
                </a:ext>
              </a:extLst>
            </p:cNvPr>
            <p:cNvSpPr txBox="1"/>
            <p:nvPr/>
          </p:nvSpPr>
          <p:spPr>
            <a:xfrm>
              <a:off x="722904" y="498979"/>
              <a:ext cx="18288109" cy="88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99"/>
                </a:lnSpc>
              </a:pPr>
              <a:r>
                <a:rPr lang="en-US" sz="1285" spc="11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INVESTASI RATA RATA PERTAHUN 1 SAMPAI 1,5%, DARI TOTAL PENDAPATAN (REVENUE) DALAM KURUN WAKTU 5 TAHUN</a:t>
              </a:r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C0C09D0F-42AF-B2A8-AAEF-431C2FF18DA0}"/>
                </a:ext>
              </a:extLst>
            </p:cNvPr>
            <p:cNvSpPr/>
            <p:nvPr/>
          </p:nvSpPr>
          <p:spPr>
            <a:xfrm>
              <a:off x="0" y="498128"/>
              <a:ext cx="481403" cy="481403"/>
            </a:xfrm>
            <a:custGeom>
              <a:avLst/>
              <a:gdLst/>
              <a:ahLst/>
              <a:cxnLst/>
              <a:rect l="l" t="t" r="r" b="b"/>
              <a:pathLst>
                <a:path w="481403" h="481403">
                  <a:moveTo>
                    <a:pt x="0" y="0"/>
                  </a:moveTo>
                  <a:lnTo>
                    <a:pt x="481403" y="0"/>
                  </a:lnTo>
                  <a:lnTo>
                    <a:pt x="481403" y="481403"/>
                  </a:lnTo>
                  <a:lnTo>
                    <a:pt x="0" y="48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3">
              <a:extLst>
                <a:ext uri="{FF2B5EF4-FFF2-40B4-BE49-F238E27FC236}">
                  <a16:creationId xmlns:a16="http://schemas.microsoft.com/office/drawing/2014/main" id="{3EA70255-96E9-35EE-A182-A65DC1CBC5F1}"/>
                </a:ext>
              </a:extLst>
            </p:cNvPr>
            <p:cNvSpPr txBox="1"/>
            <p:nvPr/>
          </p:nvSpPr>
          <p:spPr>
            <a:xfrm>
              <a:off x="511620" y="-57150"/>
              <a:ext cx="7682038" cy="44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40"/>
                </a:lnSpc>
              </a:pPr>
              <a:r>
                <a:rPr lang="en-US" sz="1386" b="1" spc="12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50%</a:t>
              </a:r>
            </a:p>
          </p:txBody>
        </p:sp>
      </p:grpSp>
      <p:grpSp>
        <p:nvGrpSpPr>
          <p:cNvPr id="22" name="Group 24">
            <a:extLst>
              <a:ext uri="{FF2B5EF4-FFF2-40B4-BE49-F238E27FC236}">
                <a16:creationId xmlns:a16="http://schemas.microsoft.com/office/drawing/2014/main" id="{FE02CE3A-111C-5E44-A192-89BDEA8DB5B9}"/>
              </a:ext>
            </a:extLst>
          </p:cNvPr>
          <p:cNvGrpSpPr/>
          <p:nvPr/>
        </p:nvGrpSpPr>
        <p:grpSpPr>
          <a:xfrm>
            <a:off x="1457410" y="4700814"/>
            <a:ext cx="9505507" cy="719533"/>
            <a:chOff x="0" y="-57150"/>
            <a:chExt cx="19011013" cy="1439064"/>
          </a:xfrm>
        </p:grpSpPr>
        <p:sp>
          <p:nvSpPr>
            <p:cNvPr id="23" name="TextBox 25">
              <a:extLst>
                <a:ext uri="{FF2B5EF4-FFF2-40B4-BE49-F238E27FC236}">
                  <a16:creationId xmlns:a16="http://schemas.microsoft.com/office/drawing/2014/main" id="{037BD849-EE64-A1ED-C257-E275DFA334A7}"/>
                </a:ext>
              </a:extLst>
            </p:cNvPr>
            <p:cNvSpPr txBox="1"/>
            <p:nvPr/>
          </p:nvSpPr>
          <p:spPr>
            <a:xfrm>
              <a:off x="722904" y="498979"/>
              <a:ext cx="18288109" cy="88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99"/>
                </a:lnSpc>
              </a:pPr>
              <a:r>
                <a:rPr lang="en-US" sz="1285" spc="11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INVESTASI RATA RATA PERTAHUN 0,5 SAMPAI 1%, DARI TOTAL PENDAPATAN (REVENUE) DALAM KURUN WAKTU 5 TAHUN</a:t>
              </a:r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8B45644D-8343-CA6E-20BA-05D1CBA6AC71}"/>
                </a:ext>
              </a:extLst>
            </p:cNvPr>
            <p:cNvSpPr/>
            <p:nvPr/>
          </p:nvSpPr>
          <p:spPr>
            <a:xfrm>
              <a:off x="0" y="498128"/>
              <a:ext cx="481403" cy="481403"/>
            </a:xfrm>
            <a:custGeom>
              <a:avLst/>
              <a:gdLst/>
              <a:ahLst/>
              <a:cxnLst/>
              <a:rect l="l" t="t" r="r" b="b"/>
              <a:pathLst>
                <a:path w="481403" h="481403">
                  <a:moveTo>
                    <a:pt x="0" y="0"/>
                  </a:moveTo>
                  <a:lnTo>
                    <a:pt x="481403" y="0"/>
                  </a:lnTo>
                  <a:lnTo>
                    <a:pt x="481403" y="481403"/>
                  </a:lnTo>
                  <a:lnTo>
                    <a:pt x="0" y="48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7">
              <a:extLst>
                <a:ext uri="{FF2B5EF4-FFF2-40B4-BE49-F238E27FC236}">
                  <a16:creationId xmlns:a16="http://schemas.microsoft.com/office/drawing/2014/main" id="{F389710D-3C80-AC2F-FB2E-FA595A2F8527}"/>
                </a:ext>
              </a:extLst>
            </p:cNvPr>
            <p:cNvSpPr txBox="1"/>
            <p:nvPr/>
          </p:nvSpPr>
          <p:spPr>
            <a:xfrm>
              <a:off x="511620" y="-57150"/>
              <a:ext cx="7682038" cy="44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40"/>
                </a:lnSpc>
              </a:pPr>
              <a:r>
                <a:rPr lang="en-US" sz="1386" b="1" spc="12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25%</a:t>
              </a:r>
            </a:p>
          </p:txBody>
        </p:sp>
      </p:grpSp>
      <p:grpSp>
        <p:nvGrpSpPr>
          <p:cNvPr id="26" name="Group 28">
            <a:extLst>
              <a:ext uri="{FF2B5EF4-FFF2-40B4-BE49-F238E27FC236}">
                <a16:creationId xmlns:a16="http://schemas.microsoft.com/office/drawing/2014/main" id="{6B9FBF63-4F46-F6C2-518F-00154C2C1429}"/>
              </a:ext>
            </a:extLst>
          </p:cNvPr>
          <p:cNvGrpSpPr/>
          <p:nvPr/>
        </p:nvGrpSpPr>
        <p:grpSpPr>
          <a:xfrm>
            <a:off x="1457410" y="5448359"/>
            <a:ext cx="9505507" cy="719533"/>
            <a:chOff x="0" y="-57150"/>
            <a:chExt cx="19011013" cy="1439064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E34F0B1E-B971-5023-7550-720644950BB7}"/>
                </a:ext>
              </a:extLst>
            </p:cNvPr>
            <p:cNvSpPr txBox="1"/>
            <p:nvPr/>
          </p:nvSpPr>
          <p:spPr>
            <a:xfrm>
              <a:off x="722904" y="498979"/>
              <a:ext cx="18288109" cy="882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99"/>
                </a:lnSpc>
              </a:pPr>
              <a:r>
                <a:rPr lang="en-US" sz="1285" spc="115">
                  <a:solidFill>
                    <a:srgbClr val="3051E8"/>
                  </a:solidFill>
                  <a:latin typeface="Arimo"/>
                  <a:ea typeface="Arimo"/>
                  <a:cs typeface="Arimo"/>
                  <a:sym typeface="Arimo"/>
                </a:rPr>
                <a:t>INVESTASI RATA RATA PERTAHUN DIBAWAH 0,5%, DARI TOTAL PENDAPATAN (REVENUE) DALAM KURUN WAKTU 5 TAHUN</a:t>
              </a:r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B26BF0A9-3B1A-239F-CD6F-41251F0B9EEF}"/>
                </a:ext>
              </a:extLst>
            </p:cNvPr>
            <p:cNvSpPr/>
            <p:nvPr/>
          </p:nvSpPr>
          <p:spPr>
            <a:xfrm>
              <a:off x="0" y="498128"/>
              <a:ext cx="481403" cy="481403"/>
            </a:xfrm>
            <a:custGeom>
              <a:avLst/>
              <a:gdLst/>
              <a:ahLst/>
              <a:cxnLst/>
              <a:rect l="l" t="t" r="r" b="b"/>
              <a:pathLst>
                <a:path w="481403" h="481403">
                  <a:moveTo>
                    <a:pt x="0" y="0"/>
                  </a:moveTo>
                  <a:lnTo>
                    <a:pt x="481403" y="0"/>
                  </a:lnTo>
                  <a:lnTo>
                    <a:pt x="481403" y="481403"/>
                  </a:lnTo>
                  <a:lnTo>
                    <a:pt x="0" y="48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TextBox 31">
              <a:extLst>
                <a:ext uri="{FF2B5EF4-FFF2-40B4-BE49-F238E27FC236}">
                  <a16:creationId xmlns:a16="http://schemas.microsoft.com/office/drawing/2014/main" id="{F3B7C1AD-59D8-6337-B340-B67729263594}"/>
                </a:ext>
              </a:extLst>
            </p:cNvPr>
            <p:cNvSpPr txBox="1"/>
            <p:nvPr/>
          </p:nvSpPr>
          <p:spPr>
            <a:xfrm>
              <a:off x="511620" y="-57150"/>
              <a:ext cx="7682038" cy="44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40"/>
                </a:lnSpc>
              </a:pPr>
              <a:r>
                <a:rPr lang="en-US" sz="1386" b="1" spc="125">
                  <a:solidFill>
                    <a:srgbClr val="3051E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DIHITUNG 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7554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7ABD3-6B98-813E-D852-A39B0EBA2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9C9E2E77-AD35-F6B5-7999-E0D2AAADCFC2}"/>
              </a:ext>
            </a:extLst>
          </p:cNvPr>
          <p:cNvSpPr/>
          <p:nvPr/>
        </p:nvSpPr>
        <p:spPr>
          <a:xfrm flipH="1" flipV="1">
            <a:off x="1300391" y="1102146"/>
            <a:ext cx="0" cy="5070054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14E024B2-3F2E-AAB1-E9DB-7B33019CF143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A1A846B8-F7E2-8400-2277-3C67D141C581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F882E10-79C7-7394-9890-35072DAB5953}"/>
              </a:ext>
            </a:extLst>
          </p:cNvPr>
          <p:cNvSpPr txBox="1"/>
          <p:nvPr/>
        </p:nvSpPr>
        <p:spPr>
          <a:xfrm>
            <a:off x="4" y="491624"/>
            <a:ext cx="7675717" cy="61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NILAI KEMAMPUAN INTELEKTUAL (BRAINWARE)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999DE72-6DAB-6BDF-5A4A-B3C5B8ADEA1B}"/>
              </a:ext>
            </a:extLst>
          </p:cNvPr>
          <p:cNvSpPr txBox="1"/>
          <p:nvPr/>
        </p:nvSpPr>
        <p:spPr>
          <a:xfrm>
            <a:off x="1863104" y="1687750"/>
            <a:ext cx="4232897" cy="258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DIVISI PENGEMBANGAN</a:t>
            </a: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4FCBCF37-CC55-F4CA-BBED-1F6D86AEB6C4}"/>
              </a:ext>
            </a:extLst>
          </p:cNvPr>
          <p:cNvSpPr/>
          <p:nvPr/>
        </p:nvSpPr>
        <p:spPr>
          <a:xfrm>
            <a:off x="1273143" y="2097810"/>
            <a:ext cx="5135565" cy="0"/>
          </a:xfrm>
          <a:prstGeom prst="line">
            <a:avLst/>
          </a:prstGeom>
          <a:ln w="57150" cap="flat">
            <a:solidFill>
              <a:srgbClr val="0050F5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E80A0528-7EEE-7E89-0461-8B40FF1E9461}"/>
              </a:ext>
            </a:extLst>
          </p:cNvPr>
          <p:cNvSpPr/>
          <p:nvPr/>
        </p:nvSpPr>
        <p:spPr>
          <a:xfrm>
            <a:off x="833674" y="1657990"/>
            <a:ext cx="879641" cy="879641"/>
          </a:xfrm>
          <a:custGeom>
            <a:avLst/>
            <a:gdLst/>
            <a:ahLst/>
            <a:cxnLst/>
            <a:rect l="l" t="t" r="r" b="b"/>
            <a:pathLst>
              <a:path w="1319461" h="1319461">
                <a:moveTo>
                  <a:pt x="0" y="0"/>
                </a:moveTo>
                <a:lnTo>
                  <a:pt x="1319461" y="0"/>
                </a:lnTo>
                <a:lnTo>
                  <a:pt x="1319461" y="1319462"/>
                </a:lnTo>
                <a:lnTo>
                  <a:pt x="0" y="1319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D1F9373-4A47-1986-5D28-EDA8782F8B7C}"/>
              </a:ext>
            </a:extLst>
          </p:cNvPr>
          <p:cNvSpPr txBox="1"/>
          <p:nvPr/>
        </p:nvSpPr>
        <p:spPr>
          <a:xfrm>
            <a:off x="958705" y="1924765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20%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BAD102CD-EE48-6CF2-6F23-6758542A7FA8}"/>
              </a:ext>
            </a:extLst>
          </p:cNvPr>
          <p:cNvSpPr txBox="1"/>
          <p:nvPr/>
        </p:nvSpPr>
        <p:spPr>
          <a:xfrm>
            <a:off x="1972484" y="2985170"/>
            <a:ext cx="9172895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6"/>
              </a:lnSpc>
            </a:pPr>
            <a:r>
              <a:rPr lang="en-US" sz="1775" spc="159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UNIT PENELITIAN DAN PENGEMBANGAN DIMILIKI OLEH PERUSAHAAN (IN-HOUSE); ATAU</a:t>
            </a: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5AC2F359-DD59-5CF3-BB7C-96D3CFE761CA}"/>
              </a:ext>
            </a:extLst>
          </p:cNvPr>
          <p:cNvSpPr/>
          <p:nvPr/>
        </p:nvSpPr>
        <p:spPr>
          <a:xfrm>
            <a:off x="1472978" y="2996124"/>
            <a:ext cx="332637" cy="332637"/>
          </a:xfrm>
          <a:custGeom>
            <a:avLst/>
            <a:gdLst/>
            <a:ahLst/>
            <a:cxnLst/>
            <a:rect l="l" t="t" r="r" b="b"/>
            <a:pathLst>
              <a:path w="498955" h="498955">
                <a:moveTo>
                  <a:pt x="0" y="0"/>
                </a:moveTo>
                <a:lnTo>
                  <a:pt x="498955" y="0"/>
                </a:lnTo>
                <a:lnTo>
                  <a:pt x="498955" y="498954"/>
                </a:lnTo>
                <a:lnTo>
                  <a:pt x="0" y="498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85A61ABA-CB1B-265A-E6A7-77DD5926DBAC}"/>
              </a:ext>
            </a:extLst>
          </p:cNvPr>
          <p:cNvSpPr txBox="1"/>
          <p:nvPr/>
        </p:nvSpPr>
        <p:spPr>
          <a:xfrm>
            <a:off x="1826493" y="2601131"/>
            <a:ext cx="5308081" cy="3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81"/>
              </a:lnSpc>
            </a:pPr>
            <a:r>
              <a:rPr lang="en-US" sz="1915" b="1" spc="17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100%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411C6879-0C50-F8D6-8671-CBCF17DC2543}"/>
              </a:ext>
            </a:extLst>
          </p:cNvPr>
          <p:cNvSpPr txBox="1"/>
          <p:nvPr/>
        </p:nvSpPr>
        <p:spPr>
          <a:xfrm>
            <a:off x="1972484" y="4739358"/>
            <a:ext cx="9007382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6"/>
              </a:lnSpc>
            </a:pPr>
            <a:r>
              <a:rPr lang="en-US" sz="1775" spc="159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UNIT PENELITIAN DAN PENGEMBANGAN BERADA DI PIHAK KETIGA DI DALAM NEGERI</a:t>
            </a: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5FF2091E-78B1-4C2C-F704-AEDF4A420E54}"/>
              </a:ext>
            </a:extLst>
          </p:cNvPr>
          <p:cNvSpPr/>
          <p:nvPr/>
        </p:nvSpPr>
        <p:spPr>
          <a:xfrm>
            <a:off x="1472978" y="4750312"/>
            <a:ext cx="332637" cy="332637"/>
          </a:xfrm>
          <a:custGeom>
            <a:avLst/>
            <a:gdLst/>
            <a:ahLst/>
            <a:cxnLst/>
            <a:rect l="l" t="t" r="r" b="b"/>
            <a:pathLst>
              <a:path w="498955" h="498955">
                <a:moveTo>
                  <a:pt x="0" y="0"/>
                </a:moveTo>
                <a:lnTo>
                  <a:pt x="498955" y="0"/>
                </a:lnTo>
                <a:lnTo>
                  <a:pt x="498955" y="498954"/>
                </a:lnTo>
                <a:lnTo>
                  <a:pt x="0" y="498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84879C9E-E0E5-4CCC-B1C9-9B7F234CA06C}"/>
              </a:ext>
            </a:extLst>
          </p:cNvPr>
          <p:cNvSpPr txBox="1"/>
          <p:nvPr/>
        </p:nvSpPr>
        <p:spPr>
          <a:xfrm>
            <a:off x="1826493" y="4355319"/>
            <a:ext cx="5308081" cy="3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81"/>
              </a:lnSpc>
            </a:pPr>
            <a:r>
              <a:rPr lang="en-US" sz="1915" b="1" spc="17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50%</a:t>
            </a:r>
          </a:p>
        </p:txBody>
      </p:sp>
    </p:spTree>
    <p:extLst>
      <p:ext uri="{BB962C8B-B14F-4D97-AF65-F5344CB8AC3E}">
        <p14:creationId xmlns:p14="http://schemas.microsoft.com/office/powerpoint/2010/main" val="1449743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4711F-F94D-E7A9-8C01-49B3194EF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7FC2C3D6-F896-2F38-FAAF-A3EAD3F163E0}"/>
              </a:ext>
            </a:extLst>
          </p:cNvPr>
          <p:cNvSpPr/>
          <p:nvPr/>
        </p:nvSpPr>
        <p:spPr>
          <a:xfrm flipH="1" flipV="1">
            <a:off x="1300391" y="1128357"/>
            <a:ext cx="0" cy="5043843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52B5CF51-DEE4-BCDA-D081-FF0A09731C3C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3977DE7-DB60-1D02-9C47-D4E252684AF7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EB39527-0E7F-836F-C933-A1DE72A2B7FA}"/>
              </a:ext>
            </a:extLst>
          </p:cNvPr>
          <p:cNvSpPr txBox="1"/>
          <p:nvPr/>
        </p:nvSpPr>
        <p:spPr>
          <a:xfrm>
            <a:off x="1863104" y="1427400"/>
            <a:ext cx="4893075" cy="54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KETERSEDIAAN PROGRAM PENELITIAN DAN PENGEMBANGAN</a:t>
            </a:r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FC8B0A84-2D8D-2E7A-A8D1-B49FE08FC2C6}"/>
              </a:ext>
            </a:extLst>
          </p:cNvPr>
          <p:cNvSpPr/>
          <p:nvPr/>
        </p:nvSpPr>
        <p:spPr>
          <a:xfrm>
            <a:off x="1273143" y="2097810"/>
            <a:ext cx="5135565" cy="0"/>
          </a:xfrm>
          <a:prstGeom prst="line">
            <a:avLst/>
          </a:prstGeom>
          <a:ln w="57150" cap="flat">
            <a:solidFill>
              <a:srgbClr val="0050F5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2E814C68-DFDD-64C5-7346-5DEF4524B9B1}"/>
              </a:ext>
            </a:extLst>
          </p:cNvPr>
          <p:cNvSpPr/>
          <p:nvPr/>
        </p:nvSpPr>
        <p:spPr>
          <a:xfrm>
            <a:off x="833674" y="1657990"/>
            <a:ext cx="879641" cy="879641"/>
          </a:xfrm>
          <a:custGeom>
            <a:avLst/>
            <a:gdLst/>
            <a:ahLst/>
            <a:cxnLst/>
            <a:rect l="l" t="t" r="r" b="b"/>
            <a:pathLst>
              <a:path w="1319461" h="1319461">
                <a:moveTo>
                  <a:pt x="0" y="0"/>
                </a:moveTo>
                <a:lnTo>
                  <a:pt x="1319461" y="0"/>
                </a:lnTo>
                <a:lnTo>
                  <a:pt x="1319461" y="1319462"/>
                </a:lnTo>
                <a:lnTo>
                  <a:pt x="0" y="1319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A9EA75DB-AF95-6719-2E86-53390B339499}"/>
              </a:ext>
            </a:extLst>
          </p:cNvPr>
          <p:cNvSpPr txBox="1"/>
          <p:nvPr/>
        </p:nvSpPr>
        <p:spPr>
          <a:xfrm>
            <a:off x="958705" y="1924765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20%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F52AC6C-898A-7B94-DB41-622496CDEAD6}"/>
              </a:ext>
            </a:extLst>
          </p:cNvPr>
          <p:cNvSpPr txBox="1"/>
          <p:nvPr/>
        </p:nvSpPr>
        <p:spPr>
          <a:xfrm>
            <a:off x="1972484" y="2985170"/>
            <a:ext cx="9172895" cy="93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6"/>
              </a:lnSpc>
            </a:pPr>
            <a:r>
              <a:rPr lang="en-US" sz="1775" spc="159" dirty="0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MEMILIKI DOKUMEN PERENCANAAN, PELAKSANAAN DAN HASIL PENELITIAN UNTUK MENGEMBANGKAN PRODUK DAN PERBAIKAN PROSES PRODUKSI, ATAU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1063664F-EDBA-3D1C-8822-DF2E51F70F5F}"/>
              </a:ext>
            </a:extLst>
          </p:cNvPr>
          <p:cNvSpPr/>
          <p:nvPr/>
        </p:nvSpPr>
        <p:spPr>
          <a:xfrm>
            <a:off x="1472978" y="2996124"/>
            <a:ext cx="332637" cy="332637"/>
          </a:xfrm>
          <a:custGeom>
            <a:avLst/>
            <a:gdLst/>
            <a:ahLst/>
            <a:cxnLst/>
            <a:rect l="l" t="t" r="r" b="b"/>
            <a:pathLst>
              <a:path w="498955" h="498955">
                <a:moveTo>
                  <a:pt x="0" y="0"/>
                </a:moveTo>
                <a:lnTo>
                  <a:pt x="498955" y="0"/>
                </a:lnTo>
                <a:lnTo>
                  <a:pt x="498955" y="498954"/>
                </a:lnTo>
                <a:lnTo>
                  <a:pt x="0" y="498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4875001-1DF4-FEE2-EAE2-B82D875ECA39}"/>
              </a:ext>
            </a:extLst>
          </p:cNvPr>
          <p:cNvSpPr txBox="1"/>
          <p:nvPr/>
        </p:nvSpPr>
        <p:spPr>
          <a:xfrm>
            <a:off x="1826493" y="2601131"/>
            <a:ext cx="5308081" cy="3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81"/>
              </a:lnSpc>
            </a:pPr>
            <a:r>
              <a:rPr lang="en-US" sz="1915" b="1" spc="17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100%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B784407F-D9DD-00CF-4811-B0D38C3943CA}"/>
              </a:ext>
            </a:extLst>
          </p:cNvPr>
          <p:cNvSpPr txBox="1"/>
          <p:nvPr/>
        </p:nvSpPr>
        <p:spPr>
          <a:xfrm>
            <a:off x="1972484" y="4739358"/>
            <a:ext cx="9007382" cy="93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6"/>
              </a:lnSpc>
            </a:pPr>
            <a:r>
              <a:rPr lang="en-US" sz="1775" spc="159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MEMILIKI DOKUMEN PERENCANAAN, PELAKSANAAN DAN HASIL PENELITIAN UNTUK MENGEMBANGKAN PRODUK DAN PERBAIKAN PROSES PRODUKSI.</a:t>
            </a: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D52FEA7D-2D4D-D479-C3B1-68CC024387C0}"/>
              </a:ext>
            </a:extLst>
          </p:cNvPr>
          <p:cNvSpPr/>
          <p:nvPr/>
        </p:nvSpPr>
        <p:spPr>
          <a:xfrm>
            <a:off x="1472978" y="4750312"/>
            <a:ext cx="332637" cy="332637"/>
          </a:xfrm>
          <a:custGeom>
            <a:avLst/>
            <a:gdLst/>
            <a:ahLst/>
            <a:cxnLst/>
            <a:rect l="l" t="t" r="r" b="b"/>
            <a:pathLst>
              <a:path w="498955" h="498955">
                <a:moveTo>
                  <a:pt x="0" y="0"/>
                </a:moveTo>
                <a:lnTo>
                  <a:pt x="498955" y="0"/>
                </a:lnTo>
                <a:lnTo>
                  <a:pt x="498955" y="498954"/>
                </a:lnTo>
                <a:lnTo>
                  <a:pt x="0" y="498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101636AB-C5D1-ED3E-6828-32DD11BE2F3F}"/>
              </a:ext>
            </a:extLst>
          </p:cNvPr>
          <p:cNvSpPr txBox="1"/>
          <p:nvPr/>
        </p:nvSpPr>
        <p:spPr>
          <a:xfrm>
            <a:off x="1826493" y="4355319"/>
            <a:ext cx="5308081" cy="3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81"/>
              </a:lnSpc>
            </a:pPr>
            <a:r>
              <a:rPr lang="en-US" sz="1915" b="1" spc="17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0%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9C612791-6988-4F7E-FBD4-7EDDECFD2BCD}"/>
              </a:ext>
            </a:extLst>
          </p:cNvPr>
          <p:cNvSpPr txBox="1"/>
          <p:nvPr/>
        </p:nvSpPr>
        <p:spPr>
          <a:xfrm>
            <a:off x="4" y="491624"/>
            <a:ext cx="7675717" cy="61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NILAI KEMAMPUAN INTELEKTUAL (BRAINWARE)</a:t>
            </a:r>
          </a:p>
        </p:txBody>
      </p:sp>
    </p:spTree>
    <p:extLst>
      <p:ext uri="{BB962C8B-B14F-4D97-AF65-F5344CB8AC3E}">
        <p14:creationId xmlns:p14="http://schemas.microsoft.com/office/powerpoint/2010/main" val="3048459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490AC-ED36-8BCD-D95D-225ADBE5E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F83E9486-262C-11B2-0B52-F8D432ACC28C}"/>
              </a:ext>
            </a:extLst>
          </p:cNvPr>
          <p:cNvSpPr/>
          <p:nvPr/>
        </p:nvSpPr>
        <p:spPr>
          <a:xfrm flipH="1" flipV="1">
            <a:off x="1300391" y="1128357"/>
            <a:ext cx="0" cy="5043843"/>
          </a:xfrm>
          <a:prstGeom prst="line">
            <a:avLst/>
          </a:prstGeom>
          <a:ln w="95250" cap="flat">
            <a:solidFill>
              <a:srgbClr val="1279B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819A7357-1F55-26F0-EFA4-3D68DDBBE1AB}"/>
              </a:ext>
            </a:extLst>
          </p:cNvPr>
          <p:cNvSpPr/>
          <p:nvPr/>
        </p:nvSpPr>
        <p:spPr>
          <a:xfrm rot="5400000">
            <a:off x="1094191" y="-330047"/>
            <a:ext cx="412401" cy="2600782"/>
          </a:xfrm>
          <a:custGeom>
            <a:avLst/>
            <a:gdLst/>
            <a:ahLst/>
            <a:cxnLst/>
            <a:rect l="l" t="t" r="r" b="b"/>
            <a:pathLst>
              <a:path w="618601" h="3901173">
                <a:moveTo>
                  <a:pt x="0" y="0"/>
                </a:moveTo>
                <a:lnTo>
                  <a:pt x="618601" y="0"/>
                </a:lnTo>
                <a:lnTo>
                  <a:pt x="618601" y="3901173"/>
                </a:lnTo>
                <a:lnTo>
                  <a:pt x="0" y="39011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603" r="-133628" b="-17585"/>
            </a:stretch>
          </a:blipFill>
        </p:spPr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13D5A804-F803-C7FD-F7DB-3B575CDAE99E}"/>
              </a:ext>
            </a:extLst>
          </p:cNvPr>
          <p:cNvSpPr/>
          <p:nvPr/>
        </p:nvSpPr>
        <p:spPr>
          <a:xfrm>
            <a:off x="4" y="649586"/>
            <a:ext cx="1761757" cy="627748"/>
          </a:xfrm>
          <a:custGeom>
            <a:avLst/>
            <a:gdLst/>
            <a:ahLst/>
            <a:cxnLst/>
            <a:rect l="l" t="t" r="r" b="b"/>
            <a:pathLst>
              <a:path w="2642635" h="941622">
                <a:moveTo>
                  <a:pt x="0" y="0"/>
                </a:moveTo>
                <a:lnTo>
                  <a:pt x="2642635" y="0"/>
                </a:lnTo>
                <a:lnTo>
                  <a:pt x="2642635" y="941622"/>
                </a:lnTo>
                <a:lnTo>
                  <a:pt x="0" y="941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0D40C573-D5B6-3278-BB9F-FC9612760ABC}"/>
              </a:ext>
            </a:extLst>
          </p:cNvPr>
          <p:cNvSpPr txBox="1"/>
          <p:nvPr/>
        </p:nvSpPr>
        <p:spPr>
          <a:xfrm>
            <a:off x="1863104" y="1427400"/>
            <a:ext cx="4893075" cy="54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48"/>
              </a:lnSpc>
            </a:pPr>
            <a:r>
              <a:rPr lang="en-US" sz="1605" b="1" spc="144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IMPLEMENTASI HASIL PENELITIAN DAN PENGEMBANGAN</a:t>
            </a:r>
          </a:p>
        </p:txBody>
      </p:sp>
      <p:sp>
        <p:nvSpPr>
          <p:cNvPr id="20" name="AutoShape 7">
            <a:extLst>
              <a:ext uri="{FF2B5EF4-FFF2-40B4-BE49-F238E27FC236}">
                <a16:creationId xmlns:a16="http://schemas.microsoft.com/office/drawing/2014/main" id="{04AAD5DA-1C30-FD57-C6EE-8A0F28559F40}"/>
              </a:ext>
            </a:extLst>
          </p:cNvPr>
          <p:cNvSpPr/>
          <p:nvPr/>
        </p:nvSpPr>
        <p:spPr>
          <a:xfrm>
            <a:off x="1273143" y="2097810"/>
            <a:ext cx="5135565" cy="0"/>
          </a:xfrm>
          <a:prstGeom prst="line">
            <a:avLst/>
          </a:prstGeom>
          <a:ln w="57150" cap="flat">
            <a:solidFill>
              <a:srgbClr val="0050F5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A2C76E47-8F9C-C39C-943A-88E28EEA2EF5}"/>
              </a:ext>
            </a:extLst>
          </p:cNvPr>
          <p:cNvSpPr/>
          <p:nvPr/>
        </p:nvSpPr>
        <p:spPr>
          <a:xfrm>
            <a:off x="833674" y="1657990"/>
            <a:ext cx="879641" cy="879641"/>
          </a:xfrm>
          <a:custGeom>
            <a:avLst/>
            <a:gdLst/>
            <a:ahLst/>
            <a:cxnLst/>
            <a:rect l="l" t="t" r="r" b="b"/>
            <a:pathLst>
              <a:path w="1319461" h="1319461">
                <a:moveTo>
                  <a:pt x="0" y="0"/>
                </a:moveTo>
                <a:lnTo>
                  <a:pt x="1319461" y="0"/>
                </a:lnTo>
                <a:lnTo>
                  <a:pt x="1319461" y="1319462"/>
                </a:lnTo>
                <a:lnTo>
                  <a:pt x="0" y="13194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4C948E87-EE9E-AF0C-1E31-53C96785C736}"/>
              </a:ext>
            </a:extLst>
          </p:cNvPr>
          <p:cNvSpPr txBox="1"/>
          <p:nvPr/>
        </p:nvSpPr>
        <p:spPr>
          <a:xfrm>
            <a:off x="958705" y="1924765"/>
            <a:ext cx="629579" cy="34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400" dirty="0">
                <a:solidFill>
                  <a:srgbClr val="0F407C"/>
                </a:solidFill>
                <a:latin typeface="Bree Serif"/>
                <a:ea typeface="Bree Serif"/>
                <a:cs typeface="Bree Serif"/>
                <a:sym typeface="Bree Serif"/>
              </a:rPr>
              <a:t>30%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FEFBD203-DC27-28AC-2C8C-987A28F274A0}"/>
              </a:ext>
            </a:extLst>
          </p:cNvPr>
          <p:cNvSpPr txBox="1"/>
          <p:nvPr/>
        </p:nvSpPr>
        <p:spPr>
          <a:xfrm>
            <a:off x="1972484" y="2985170"/>
            <a:ext cx="9172895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6"/>
              </a:lnSpc>
            </a:pPr>
            <a:r>
              <a:rPr lang="en-US" sz="1775" spc="159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HASIL PENELITIAN DAN PENGEMBANGAN DIIMPLEMENTASIKAN / DIAPLIKASIKAN PADA BARANG YANG DILAKUKAN SERTIFIKASI, ATAU</a:t>
            </a: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FA22F380-281C-4619-C7E3-27135599F590}"/>
              </a:ext>
            </a:extLst>
          </p:cNvPr>
          <p:cNvSpPr/>
          <p:nvPr/>
        </p:nvSpPr>
        <p:spPr>
          <a:xfrm>
            <a:off x="1472978" y="2996124"/>
            <a:ext cx="332637" cy="332637"/>
          </a:xfrm>
          <a:custGeom>
            <a:avLst/>
            <a:gdLst/>
            <a:ahLst/>
            <a:cxnLst/>
            <a:rect l="l" t="t" r="r" b="b"/>
            <a:pathLst>
              <a:path w="498955" h="498955">
                <a:moveTo>
                  <a:pt x="0" y="0"/>
                </a:moveTo>
                <a:lnTo>
                  <a:pt x="498955" y="0"/>
                </a:lnTo>
                <a:lnTo>
                  <a:pt x="498955" y="498954"/>
                </a:lnTo>
                <a:lnTo>
                  <a:pt x="0" y="498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215E93ED-39EE-D2E1-A80F-4FB51850A082}"/>
              </a:ext>
            </a:extLst>
          </p:cNvPr>
          <p:cNvSpPr txBox="1"/>
          <p:nvPr/>
        </p:nvSpPr>
        <p:spPr>
          <a:xfrm>
            <a:off x="1826493" y="2601131"/>
            <a:ext cx="5308081" cy="3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81"/>
              </a:lnSpc>
            </a:pPr>
            <a:r>
              <a:rPr lang="en-US" sz="1915" b="1" spc="17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100%</a:t>
            </a: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636165B4-6EBE-D8A9-373F-BF4118851B01}"/>
              </a:ext>
            </a:extLst>
          </p:cNvPr>
          <p:cNvSpPr txBox="1"/>
          <p:nvPr/>
        </p:nvSpPr>
        <p:spPr>
          <a:xfrm>
            <a:off x="1972484" y="4739358"/>
            <a:ext cx="9172895" cy="61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6"/>
              </a:lnSpc>
            </a:pPr>
            <a:r>
              <a:rPr lang="en-US" sz="1775" spc="159">
                <a:solidFill>
                  <a:srgbClr val="3051E8"/>
                </a:solidFill>
                <a:latin typeface="Arimo"/>
                <a:ea typeface="Arimo"/>
                <a:cs typeface="Arimo"/>
                <a:sym typeface="Arimo"/>
              </a:rPr>
              <a:t>HASIL PENELITIAN DAN PENGEMBANGAN TIDAK DIIMPLEMENTASIKAN / DIAPLIKASIKAN PADA BARANG YANG DILAKUKAN SERTIFIKASI, ATAU</a:t>
            </a:r>
          </a:p>
        </p:txBody>
      </p:sp>
      <p:sp>
        <p:nvSpPr>
          <p:cNvPr id="27" name="Freeform 15">
            <a:extLst>
              <a:ext uri="{FF2B5EF4-FFF2-40B4-BE49-F238E27FC236}">
                <a16:creationId xmlns:a16="http://schemas.microsoft.com/office/drawing/2014/main" id="{EA2C7D0B-471E-3A3B-3528-D49E9147821A}"/>
              </a:ext>
            </a:extLst>
          </p:cNvPr>
          <p:cNvSpPr/>
          <p:nvPr/>
        </p:nvSpPr>
        <p:spPr>
          <a:xfrm>
            <a:off x="1472978" y="4750312"/>
            <a:ext cx="332637" cy="332637"/>
          </a:xfrm>
          <a:custGeom>
            <a:avLst/>
            <a:gdLst/>
            <a:ahLst/>
            <a:cxnLst/>
            <a:rect l="l" t="t" r="r" b="b"/>
            <a:pathLst>
              <a:path w="498955" h="498955">
                <a:moveTo>
                  <a:pt x="0" y="0"/>
                </a:moveTo>
                <a:lnTo>
                  <a:pt x="498955" y="0"/>
                </a:lnTo>
                <a:lnTo>
                  <a:pt x="498955" y="498954"/>
                </a:lnTo>
                <a:lnTo>
                  <a:pt x="0" y="498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84C7EF02-E0AC-80EE-2206-3810161A271F}"/>
              </a:ext>
            </a:extLst>
          </p:cNvPr>
          <p:cNvSpPr txBox="1"/>
          <p:nvPr/>
        </p:nvSpPr>
        <p:spPr>
          <a:xfrm>
            <a:off x="1826493" y="4355319"/>
            <a:ext cx="5308081" cy="3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81"/>
              </a:lnSpc>
            </a:pPr>
            <a:r>
              <a:rPr lang="en-US" sz="1915" b="1" spc="172">
                <a:solidFill>
                  <a:srgbClr val="3051E8"/>
                </a:solidFill>
                <a:latin typeface="Arimo Bold"/>
                <a:ea typeface="Arimo Bold"/>
                <a:cs typeface="Arimo Bold"/>
                <a:sym typeface="Arimo Bold"/>
              </a:rPr>
              <a:t>DIHITUNG 0%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7EF0F6D2-7E8C-172D-8A5D-B90F49A93703}"/>
              </a:ext>
            </a:extLst>
          </p:cNvPr>
          <p:cNvSpPr txBox="1"/>
          <p:nvPr/>
        </p:nvSpPr>
        <p:spPr>
          <a:xfrm>
            <a:off x="4" y="491624"/>
            <a:ext cx="7675717" cy="615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en-US" sz="2299" b="1" spc="23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NILAI KEMAMPUAN INTELEKTUAL (BRAINWARE)</a:t>
            </a:r>
          </a:p>
        </p:txBody>
      </p:sp>
    </p:spTree>
    <p:extLst>
      <p:ext uri="{BB962C8B-B14F-4D97-AF65-F5344CB8AC3E}">
        <p14:creationId xmlns:p14="http://schemas.microsoft.com/office/powerpoint/2010/main" val="543750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67AC4-BB2C-5DCB-69D9-C02CD4FC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5DE9-7E62-E0D6-C2FD-8C3FBCC7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7690358" cy="285273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Tata Cara </a:t>
            </a: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Perhitungan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BMP</a:t>
            </a:r>
            <a:b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</a:b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Permenperin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35 Tahun 2025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6714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D6C1D-3E76-7A5B-B093-FFC763F60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B05C060-0823-29C0-AED1-BF07982CF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Dasar BMP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1CBE32A-22C1-2ACE-723F-0A282E27918C}"/>
              </a:ext>
            </a:extLst>
          </p:cNvPr>
          <p:cNvSpPr txBox="1">
            <a:spLocks/>
          </p:cNvSpPr>
          <p:nvPr/>
        </p:nvSpPr>
        <p:spPr>
          <a:xfrm>
            <a:off x="688731" y="1711326"/>
            <a:ext cx="10679723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 algn="just" defTabSz="914446"/>
            <a:r>
              <a:rPr lang="en-US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Bobot</a:t>
            </a:r>
            <a:r>
              <a:rPr lang="en-US" sz="2000" dirty="0">
                <a:solidFill>
                  <a:srgbClr val="14467E"/>
                </a:solidFill>
                <a:latin typeface="Montserrat" panose="00000500000000000000" pitchFamily="2" charset="0"/>
              </a:rPr>
              <a:t> Manfaat Perusahaan (BMP): </a:t>
            </a:r>
            <a:r>
              <a:rPr lang="en-US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Penghargaan</a:t>
            </a:r>
            <a:r>
              <a:rPr lang="en-US" sz="2000" dirty="0">
                <a:solidFill>
                  <a:srgbClr val="14467E"/>
                </a:solidFill>
                <a:latin typeface="Montserrat" panose="00000500000000000000" pitchFamily="2" charset="0"/>
              </a:rPr>
              <a:t> pada Perusahaan yang </a:t>
            </a:r>
            <a:r>
              <a:rPr lang="en-US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telah</a:t>
            </a:r>
            <a:r>
              <a:rPr lang="en-US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melakukan</a:t>
            </a:r>
            <a:r>
              <a:rPr lang="en-US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investasi</a:t>
            </a:r>
            <a:r>
              <a:rPr lang="en-US" sz="2000" dirty="0">
                <a:solidFill>
                  <a:srgbClr val="14467E"/>
                </a:solidFill>
                <a:latin typeface="Montserrat" panose="00000500000000000000" pitchFamily="2" charset="0"/>
              </a:rPr>
              <a:t> dan </a:t>
            </a:r>
            <a:r>
              <a:rPr lang="en-US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berproduksi</a:t>
            </a:r>
            <a:r>
              <a:rPr lang="en-US" sz="2000" dirty="0">
                <a:solidFill>
                  <a:srgbClr val="14467E"/>
                </a:solidFill>
                <a:latin typeface="Montserrat" panose="00000500000000000000" pitchFamily="2" charset="0"/>
              </a:rPr>
              <a:t> di Indonesia</a:t>
            </a:r>
          </a:p>
          <a:p>
            <a:pPr marL="228611" indent="-228611" algn="just" defTabSz="914446"/>
            <a:endParaRPr lang="en-US" sz="2000" dirty="0">
              <a:solidFill>
                <a:srgbClr val="14467E"/>
              </a:solidFill>
              <a:latin typeface="Montserrat" panose="00000500000000000000" pitchFamily="2" charset="0"/>
            </a:endParaRPr>
          </a:p>
          <a:p>
            <a:pPr marL="228611" indent="-228611" algn="just" defTabSz="914446"/>
            <a:endParaRPr lang="en-US" sz="2000" dirty="0">
              <a:solidFill>
                <a:srgbClr val="14467E"/>
              </a:solidFill>
              <a:latin typeface="Montserrat" panose="00000500000000000000" pitchFamily="2" charset="0"/>
            </a:endParaRPr>
          </a:p>
          <a:p>
            <a:pPr marL="0" indent="0" algn="just" defTabSz="914446">
              <a:buNone/>
            </a:pPr>
            <a:endParaRPr lang="en-US" sz="2000" dirty="0">
              <a:solidFill>
                <a:srgbClr val="14467E"/>
              </a:solidFill>
              <a:latin typeface="Montserrat" panose="00000500000000000000" pitchFamily="2" charset="0"/>
            </a:endParaRPr>
          </a:p>
          <a:p>
            <a:pPr marL="228611" indent="-228611" algn="just" defTabSz="914446"/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Penerbitan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Sertifikat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BMP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tetap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melalui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prosedur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pendaftaran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melalui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SIINAS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dengan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sertifikat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akan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diterbitkan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dalam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1 (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satu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)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sertifikat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anose="00000500000000000000" pitchFamily="2" charset="0"/>
              </a:rPr>
              <a:t>dengan</a:t>
            </a:r>
            <a:r>
              <a:rPr lang="en-ID" sz="2000" dirty="0">
                <a:solidFill>
                  <a:srgbClr val="14467E"/>
                </a:solidFill>
                <a:latin typeface="Montserrat" panose="00000500000000000000" pitchFamily="2" charset="0"/>
              </a:rPr>
              <a:t> TKDN BARANG</a:t>
            </a:r>
            <a:endParaRPr lang="en-US" sz="2000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73C2DC9-A2C3-600A-B929-BDE81ABF4E60}"/>
              </a:ext>
            </a:extLst>
          </p:cNvPr>
          <p:cNvSpPr/>
          <p:nvPr/>
        </p:nvSpPr>
        <p:spPr>
          <a:xfrm>
            <a:off x="4073769" y="2347546"/>
            <a:ext cx="4686300" cy="1248508"/>
          </a:xfrm>
          <a:prstGeom prst="roundRect">
            <a:avLst/>
          </a:prstGeom>
          <a:solidFill>
            <a:srgbClr val="184A8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46"/>
            <a:r>
              <a:rPr lang="en-US" sz="2000" b="1" dirty="0">
                <a:solidFill>
                  <a:prstClr val="white"/>
                </a:solidFill>
                <a:latin typeface="Montserrat" panose="00000500000000000000" pitchFamily="2" charset="0"/>
              </a:rPr>
              <a:t>Nilai BMP </a:t>
            </a:r>
            <a:r>
              <a:rPr lang="en-US" sz="20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maksimum</a:t>
            </a:r>
            <a:r>
              <a:rPr lang="en-US" sz="2000" b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latin typeface="Montserrat" panose="00000500000000000000" pitchFamily="2" charset="0"/>
              </a:rPr>
              <a:t>adalah</a:t>
            </a:r>
            <a:r>
              <a:rPr lang="en-US" sz="2000" b="1" dirty="0">
                <a:solidFill>
                  <a:prstClr val="white"/>
                </a:solidFill>
                <a:latin typeface="Montserrat" panose="00000500000000000000" pitchFamily="2" charset="0"/>
              </a:rPr>
              <a:t> 15% 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dengan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>
                <a:solidFill>
                  <a:prstClr val="white"/>
                </a:solidFill>
                <a:latin typeface="Montserrat" panose="00000500000000000000" pitchFamily="2" charset="0"/>
              </a:rPr>
              <a:t>MASA BERLAKU 5 TAHUN</a:t>
            </a:r>
            <a:endParaRPr lang="en-ID" sz="2000" b="1" dirty="0">
              <a:solidFill>
                <a:prstClr val="white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D8C90A0-B913-0B3B-2D51-ED428674E2F3}"/>
              </a:ext>
            </a:extLst>
          </p:cNvPr>
          <p:cNvSpPr/>
          <p:nvPr/>
        </p:nvSpPr>
        <p:spPr>
          <a:xfrm>
            <a:off x="2872153" y="4414958"/>
            <a:ext cx="7089532" cy="1647094"/>
          </a:xfrm>
          <a:prstGeom prst="roundRect">
            <a:avLst/>
          </a:prstGeom>
          <a:solidFill>
            <a:srgbClr val="184A8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46"/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Pelaku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Usaha yang 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dapat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mengajukan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BMP 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hanya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Perusahaan Industri yang 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melakukan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>
                <a:solidFill>
                  <a:prstClr val="white"/>
                </a:solidFill>
                <a:latin typeface="Montserrat" panose="00000500000000000000" pitchFamily="2" charset="0"/>
              </a:rPr>
              <a:t>PRODUKSI BARANG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(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Acuan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2000" dirty="0" err="1">
                <a:solidFill>
                  <a:prstClr val="white"/>
                </a:solidFill>
                <a:latin typeface="Montserrat" panose="00000500000000000000" pitchFamily="2" charset="0"/>
              </a:rPr>
              <a:t>Awalan</a:t>
            </a:r>
            <a:r>
              <a:rPr lang="en-US" sz="2000" dirty="0">
                <a:solidFill>
                  <a:prstClr val="white"/>
                </a:solidFill>
                <a:latin typeface="Montserrat" panose="00000500000000000000" pitchFamily="2" charset="0"/>
              </a:rPr>
              <a:t> KBLI: 1…, 2….)</a:t>
            </a:r>
          </a:p>
          <a:p>
            <a:pPr algn="r" defTabSz="914446"/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*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tidak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berlaku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untuk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pelaku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usaha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jasa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industri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,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pelaku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usaha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yang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menghasilkan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barang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dan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jasa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,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pelaku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usaha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yang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melakukan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kerjasama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dengan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Perusahaan Industri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untuk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memproduksi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000" i="1" dirty="0" err="1">
                <a:solidFill>
                  <a:prstClr val="white"/>
                </a:solidFill>
                <a:latin typeface="Montserrat" panose="00000500000000000000" pitchFamily="2" charset="0"/>
              </a:rPr>
              <a:t>barang</a:t>
            </a:r>
            <a:r>
              <a:rPr lang="en-US" sz="1000" i="1" dirty="0">
                <a:solidFill>
                  <a:prstClr val="white"/>
                </a:solidFill>
                <a:latin typeface="Montserrat" panose="00000500000000000000" pitchFamily="2" charset="0"/>
              </a:rPr>
              <a:t>*</a:t>
            </a:r>
            <a:endParaRPr lang="en-ID" sz="1000" i="1" dirty="0">
              <a:solidFill>
                <a:prstClr val="white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832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2A1EA-0099-5161-1672-CE4BE0639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5AE1C00-454D-3F33-A19F-91676EB90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Poin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–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Poin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BMP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8F5E0-7157-8635-24A2-90A7CC5128BB}"/>
              </a:ext>
            </a:extLst>
          </p:cNvPr>
          <p:cNvSpPr txBox="1"/>
          <p:nvPr/>
        </p:nvSpPr>
        <p:spPr>
          <a:xfrm>
            <a:off x="357352" y="2397949"/>
            <a:ext cx="41611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3200" dirty="0">
                <a:solidFill>
                  <a:srgbClr val="14467E"/>
                </a:solidFill>
                <a:latin typeface="Montserrat" panose="00000500000000000000" pitchFamily="2" charset="0"/>
              </a:rPr>
              <a:t>Faktor </a:t>
            </a:r>
            <a:r>
              <a:rPr lang="en-US" sz="3200" dirty="0" err="1">
                <a:solidFill>
                  <a:srgbClr val="14467E"/>
                </a:solidFill>
                <a:latin typeface="Montserrat" panose="00000500000000000000" pitchFamily="2" charset="0"/>
              </a:rPr>
              <a:t>Penentu</a:t>
            </a:r>
            <a:endParaRPr lang="en-US" sz="3200" dirty="0">
              <a:solidFill>
                <a:srgbClr val="14467E"/>
              </a:solidFill>
              <a:latin typeface="Montserrat" panose="00000500000000000000" pitchFamily="2" charset="0"/>
            </a:endParaRPr>
          </a:p>
          <a:p>
            <a:pPr algn="ctr" defTabSz="914446"/>
            <a:r>
              <a:rPr lang="en-US" sz="3200" dirty="0">
                <a:solidFill>
                  <a:srgbClr val="14467E"/>
                </a:solidFill>
                <a:latin typeface="Montserrat" panose="00000500000000000000" pitchFamily="2" charset="0"/>
              </a:rPr>
              <a:t>BOBOT MANFAAT PERUSAHAAN (BMP)</a:t>
            </a:r>
            <a:endParaRPr lang="en-ID" sz="3200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543863C-107A-26D5-C7A5-F99F0EF02020}"/>
              </a:ext>
            </a:extLst>
          </p:cNvPr>
          <p:cNvSpPr/>
          <p:nvPr/>
        </p:nvSpPr>
        <p:spPr>
          <a:xfrm>
            <a:off x="4655905" y="2921750"/>
            <a:ext cx="949569" cy="668215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ID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FF6822-9611-7A52-BDB7-3099685F1482}"/>
              </a:ext>
            </a:extLst>
          </p:cNvPr>
          <p:cNvSpPr/>
          <p:nvPr/>
        </p:nvSpPr>
        <p:spPr>
          <a:xfrm>
            <a:off x="5742844" y="1398375"/>
            <a:ext cx="6035027" cy="4778588"/>
          </a:xfrm>
          <a:prstGeom prst="roundRect">
            <a:avLst/>
          </a:prstGeom>
          <a:solidFill>
            <a:srgbClr val="184A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Penyerapan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Tenaga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Kerja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(4%)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Penambahan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Investasi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Baru (4%)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Kemitraan dan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Penguatan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Rantai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Pasok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(4%)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Industri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Pionir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/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Substitusi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Impor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(4%)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Penggunaan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Mesin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atau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Peralatan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Dalam Negeri (4%)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Lokasi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Produksi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(4%)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Penerapan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Industri 4.0 (2%)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Pengembangan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SDM Industri (2%)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Kepemilikan Merk Dalam Negeri (2%)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Penerapan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Industri Hijau (2%)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Nilai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Ekspor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(2%) 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Kepemilikan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Sertifikat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/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Akreditasi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(1%)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Penerapan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ESG (1%)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Kepemilikan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Penghargaan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/Awards (1%)</a:t>
            </a:r>
          </a:p>
          <a:p>
            <a:pPr marL="342917" indent="-342917" algn="just" defTabSz="914446">
              <a:buFontTx/>
              <a:buAutoNum type="arabicPeriod"/>
            </a:pP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Kepatuhan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Montserrat" panose="00000500000000000000" pitchFamily="2" charset="0"/>
              </a:rPr>
              <a:t>Pelaporan</a:t>
            </a:r>
            <a:r>
              <a:rPr lang="en-US" sz="1600" dirty="0">
                <a:solidFill>
                  <a:prstClr val="white"/>
                </a:solidFill>
                <a:latin typeface="Montserrat" panose="00000500000000000000" pitchFamily="2" charset="0"/>
              </a:rPr>
              <a:t> Data Industri pada SIINAS (1%)</a:t>
            </a:r>
            <a:endParaRPr lang="en-ID" sz="1600" dirty="0">
              <a:solidFill>
                <a:prstClr val="white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134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77224-9968-E74D-7168-353CE2BE8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7867826-FF43-6883-CE85-A437B3C01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Penyerapan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Tenaga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Kerja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578588-6F13-9D04-E94D-83660E41B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421105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Database NIK + Tenaga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Kerja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Perusahaan dan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Slip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Gaji</a:t>
            </a:r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2444C3-35D9-E5D0-4350-B2FEBA676C58}"/>
              </a:ext>
            </a:extLst>
          </p:cNvPr>
          <p:cNvGraphicFramePr>
            <a:graphicFrameLocks noGrp="1"/>
          </p:cNvGraphicFramePr>
          <p:nvPr/>
        </p:nvGraphicFramePr>
        <p:xfrm>
          <a:off x="336331" y="1779624"/>
          <a:ext cx="11044428" cy="4519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6843">
                  <a:extLst>
                    <a:ext uri="{9D8B030D-6E8A-4147-A177-3AD203B41FA5}">
                      <a16:colId xmlns:a16="http://schemas.microsoft.com/office/drawing/2014/main" val="3135333080"/>
                    </a:ext>
                  </a:extLst>
                </a:gridCol>
                <a:gridCol w="6887585">
                  <a:extLst>
                    <a:ext uri="{9D8B030D-6E8A-4147-A177-3AD203B41FA5}">
                      <a16:colId xmlns:a16="http://schemas.microsoft.com/office/drawing/2014/main" val="2623656178"/>
                    </a:ext>
                  </a:extLst>
                </a:gridCol>
              </a:tblGrid>
              <a:tr h="65169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4%)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341035"/>
                  </a:ext>
                </a:extLst>
              </a:tr>
              <a:tr h="651694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Besar,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Tenaga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Kerja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min. 1000 orang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616726"/>
                  </a:ext>
                </a:extLst>
              </a:tr>
              <a:tr h="651694">
                <a:tc vMerge="1">
                  <a:txBody>
                    <a:bodyPr/>
                    <a:lstStyle/>
                    <a:p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Menengah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Tenaga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Kerja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min. 300 orang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918635"/>
                  </a:ext>
                </a:extLst>
              </a:tr>
              <a:tr h="651694">
                <a:tc vMerge="1">
                  <a:txBody>
                    <a:bodyPr/>
                    <a:lstStyle/>
                    <a:p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Kecil,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Tenaga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Kerja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min. 50 orang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777049"/>
                  </a:ext>
                </a:extLst>
              </a:tr>
              <a:tr h="651694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Besar,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Tenaga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Kerja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&lt; 1000 orang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965159"/>
                  </a:ext>
                </a:extLst>
              </a:tr>
              <a:tr h="651694">
                <a:tc vMerge="1">
                  <a:txBody>
                    <a:bodyPr/>
                    <a:lstStyle/>
                    <a:p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Menengah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Tenaga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Kerja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&lt; 300 orang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50567"/>
                  </a:ext>
                </a:extLst>
              </a:tr>
              <a:tr h="609282">
                <a:tc vMerge="1">
                  <a:txBody>
                    <a:bodyPr/>
                    <a:lstStyle/>
                    <a:p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Kecil,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Tenaga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Kerja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&lt; 50 orang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04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914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AA24-E76D-A45D-A1AD-50B37A00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DBC2C3-241B-F9D9-BB3D-C372F7603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Penambahan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Investasi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Baru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249273-3CB9-6554-20EB-584FD1B87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Data Legal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Penanaman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Modal/Aset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ataupun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Laporan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Keuangan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Tahunan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yang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telah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diaudit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(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kurun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waktu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: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5 tahun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terakhir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1F93E9-3A77-9C7A-2676-3FB8B2216297}"/>
              </a:ext>
            </a:extLst>
          </p:cNvPr>
          <p:cNvGraphicFramePr>
            <a:graphicFrameLocks noGrp="1"/>
          </p:cNvGraphicFramePr>
          <p:nvPr/>
        </p:nvGraphicFramePr>
        <p:xfrm>
          <a:off x="1006971" y="2309647"/>
          <a:ext cx="10199078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7886">
                  <a:extLst>
                    <a:ext uri="{9D8B030D-6E8A-4147-A177-3AD203B41FA5}">
                      <a16:colId xmlns:a16="http://schemas.microsoft.com/office/drawing/2014/main" val="155678946"/>
                    </a:ext>
                  </a:extLst>
                </a:gridCol>
                <a:gridCol w="6121192">
                  <a:extLst>
                    <a:ext uri="{9D8B030D-6E8A-4147-A177-3AD203B41FA5}">
                      <a16:colId xmlns:a16="http://schemas.microsoft.com/office/drawing/2014/main" val="4050268783"/>
                    </a:ext>
                  </a:extLst>
                </a:gridCol>
              </a:tblGrid>
              <a:tr h="924560">
                <a:tc>
                  <a:txBody>
                    <a:bodyPr/>
                    <a:lstStyle/>
                    <a:p>
                      <a:r>
                        <a:rPr lang="en-US" sz="2700" dirty="0" err="1"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700" dirty="0"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700" dirty="0" err="1"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700" dirty="0"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dirty="0" err="1"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700" dirty="0"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dirty="0" err="1"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700" dirty="0">
                          <a:latin typeface="Montserrat" panose="00000500000000000000" pitchFamily="2" charset="0"/>
                        </a:rPr>
                        <a:t>. 4%)</a:t>
                      </a:r>
                      <a:endParaRPr lang="en-ID" sz="2700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700" dirty="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114973"/>
                  </a:ext>
                </a:extLst>
              </a:tr>
              <a:tr h="924560">
                <a:tc>
                  <a:txBody>
                    <a:bodyPr/>
                    <a:lstStyle/>
                    <a:p>
                      <a:r>
                        <a:rPr lang="en-US" sz="27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7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Investasi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baru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min. 100%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investasi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awal</a:t>
                      </a:r>
                      <a:endParaRPr lang="en-ID" sz="27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424947"/>
                  </a:ext>
                </a:extLst>
              </a:tr>
              <a:tr h="924560">
                <a:tc>
                  <a:txBody>
                    <a:bodyPr/>
                    <a:lstStyle/>
                    <a:p>
                      <a:r>
                        <a:rPr lang="en-US" sz="27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7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Investasi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baru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min. 50%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investasi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awal</a:t>
                      </a:r>
                      <a:endParaRPr lang="en-ID" sz="27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614528"/>
                  </a:ext>
                </a:extLst>
              </a:tr>
              <a:tr h="924560">
                <a:tc>
                  <a:txBody>
                    <a:bodyPr/>
                    <a:lstStyle/>
                    <a:p>
                      <a:r>
                        <a:rPr lang="en-US" sz="27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7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Investasi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baru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&lt; 50%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investasi</a:t>
                      </a:r>
                      <a:r>
                        <a:rPr lang="en-US" sz="27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7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awal</a:t>
                      </a:r>
                      <a:endParaRPr lang="en-ID" sz="27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763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589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B9486-D0A6-D7B2-82D9-E1FE01A9C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A4BBC3C-7802-72BD-6CDC-87228C66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Kemitraan dan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Penguatan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Rantai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Pasok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2256A9-A222-D708-5B68-83B83D035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375385"/>
            <a:ext cx="12032768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Daftar Mitra,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Dokumen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Perizinan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Berusaha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, dan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Perjanjian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Kemitraan</a:t>
            </a:r>
            <a:endParaRPr lang="en-ID" sz="2000" dirty="0">
              <a:solidFill>
                <a:srgbClr val="14467E"/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3E845FA-2A99-EEED-3BDB-0ABC5A2FE001}"/>
              </a:ext>
            </a:extLst>
          </p:cNvPr>
          <p:cNvGraphicFramePr>
            <a:graphicFrameLocks noGrp="1"/>
          </p:cNvGraphicFramePr>
          <p:nvPr/>
        </p:nvGraphicFramePr>
        <p:xfrm>
          <a:off x="357352" y="1737202"/>
          <a:ext cx="11477296" cy="4544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6496">
                  <a:extLst>
                    <a:ext uri="{9D8B030D-6E8A-4147-A177-3AD203B41FA5}">
                      <a16:colId xmlns:a16="http://schemas.microsoft.com/office/drawing/2014/main" val="3135333080"/>
                    </a:ext>
                  </a:extLst>
                </a:gridCol>
                <a:gridCol w="8060800">
                  <a:extLst>
                    <a:ext uri="{9D8B030D-6E8A-4147-A177-3AD203B41FA5}">
                      <a16:colId xmlns:a16="http://schemas.microsoft.com/office/drawing/2014/main" val="2623656178"/>
                    </a:ext>
                  </a:extLst>
                </a:gridCol>
              </a:tblGrid>
              <a:tr h="64203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4%)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341035"/>
                  </a:ext>
                </a:extLst>
              </a:tr>
              <a:tr h="640574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&gt; 25 Industri Kecil,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untuk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pemenuhan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rantai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pasok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616726"/>
                  </a:ext>
                </a:extLst>
              </a:tr>
              <a:tr h="640574">
                <a:tc vMerge="1">
                  <a:txBody>
                    <a:bodyPr/>
                    <a:lstStyle/>
                    <a:p>
                      <a:pPr algn="ctr"/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&gt; 25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Pemasok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918635"/>
                  </a:ext>
                </a:extLst>
              </a:tr>
              <a:tr h="640574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10 - 25 Industri Kecil,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untuk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pemenuhan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rantai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pasok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777049"/>
                  </a:ext>
                </a:extLst>
              </a:tr>
              <a:tr h="640574">
                <a:tc vMerge="1">
                  <a:txBody>
                    <a:bodyPr/>
                    <a:lstStyle/>
                    <a:p>
                      <a:pPr algn="ctr"/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10 - 25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Pemasok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965159"/>
                  </a:ext>
                </a:extLst>
              </a:tr>
              <a:tr h="640574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&lt; 10 Industri Kecil,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untuk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pemenuhan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rantai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pasok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50567"/>
                  </a:ext>
                </a:extLst>
              </a:tr>
              <a:tr h="640574">
                <a:tc vMerge="1">
                  <a:txBody>
                    <a:bodyPr/>
                    <a:lstStyle/>
                    <a:p>
                      <a:pPr algn="ctr"/>
                      <a:endParaRPr lang="en-ID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&lt; 10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Pemasok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04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826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59BDF-10BC-9864-EFFD-EB7EAAE07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133CFFD-EBDA-4BDA-874F-C415E2BF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Industri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Pionir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/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Substitusi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Impor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C54B7F6-8A5D-6FDA-E0F0-B7D3A02D9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i="1" dirty="0">
                <a:solidFill>
                  <a:srgbClr val="14467E"/>
                </a:solidFill>
                <a:latin typeface="Montserrat" pitchFamily="2" charset="0"/>
              </a:rPr>
              <a:t>Stock </a:t>
            </a:r>
            <a:r>
              <a:rPr lang="en-US" sz="2000" b="1" i="1" dirty="0" err="1">
                <a:solidFill>
                  <a:srgbClr val="14467E"/>
                </a:solidFill>
                <a:latin typeface="Montserrat" pitchFamily="2" charset="0"/>
              </a:rPr>
              <a:t>Opname</a:t>
            </a:r>
            <a:r>
              <a:rPr lang="en-US" sz="2000" b="1" i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dan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Data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Pembelian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Bahan Baku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selama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5 tahun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terakhir</a:t>
            </a:r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CBFB57FC-95E3-3494-2E2E-F26C6FB70E3E}"/>
              </a:ext>
            </a:extLst>
          </p:cNvPr>
          <p:cNvGraphicFramePr>
            <a:graphicFrameLocks/>
          </p:cNvGraphicFramePr>
          <p:nvPr/>
        </p:nvGraphicFramePr>
        <p:xfrm>
          <a:off x="779836" y="2434197"/>
          <a:ext cx="10653346" cy="3108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058256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59509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4%)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3962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Pionir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atau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1005840">
                <a:tc vMerge="1">
                  <a:txBody>
                    <a:bodyPr/>
                    <a:lstStyle/>
                    <a:p>
                      <a:endParaRPr lang="en-ID" sz="2000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Substitusi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Impor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&gt;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75%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selama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terakhir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069392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75%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Substitusi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Impor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50% – 75%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selama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terakhir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061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BFB3D-D1AC-3524-F918-51E1F065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0F997C-6F8A-7A6A-83A0-578FA582E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Industri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Pionir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/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Substitusi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Impor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8D1E1D9-5C87-C6C3-0A66-6C7D44C9A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i="1" dirty="0">
                <a:solidFill>
                  <a:srgbClr val="14467E"/>
                </a:solidFill>
                <a:latin typeface="Montserrat" pitchFamily="2" charset="0"/>
              </a:rPr>
              <a:t>Stock </a:t>
            </a:r>
            <a:r>
              <a:rPr lang="en-US" sz="2000" b="1" i="1" dirty="0" err="1">
                <a:solidFill>
                  <a:srgbClr val="14467E"/>
                </a:solidFill>
                <a:latin typeface="Montserrat" pitchFamily="2" charset="0"/>
              </a:rPr>
              <a:t>Opname</a:t>
            </a:r>
            <a:r>
              <a:rPr lang="en-US" sz="2000" b="1" i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dan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Data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Pembelian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Bahan Baku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selama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5 tahun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terakhir</a:t>
            </a:r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1B993C7-D95B-69C1-9E39-50C4A41D3F70}"/>
              </a:ext>
            </a:extLst>
          </p:cNvPr>
          <p:cNvGraphicFramePr>
            <a:graphicFrameLocks/>
          </p:cNvGraphicFramePr>
          <p:nvPr/>
        </p:nvGraphicFramePr>
        <p:xfrm>
          <a:off x="779836" y="2434197"/>
          <a:ext cx="10653346" cy="30175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326673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326673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4%)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Substitusi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Impor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25% - 50%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selama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terakhir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Substitusi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Impor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10% - 25%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total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pembelian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bahan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baku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selama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terakhir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654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D9849-C866-8131-FDE9-82F7727C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7F812AD-9055-6900-6126-326F3F8C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Mesin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dan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Peralatan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Produksi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dalam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Negeri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76577D-D7F2-E5D8-92C3-E145C0DBA0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11823" y="2276445"/>
          <a:ext cx="10758854" cy="398337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674577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6084277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4%)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Apabila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&gt; 75%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Mesin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Peralatan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Buatan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Dalam Negeri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96203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75%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Apabila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50% - 75%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Mesin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Peralatan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Buatan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Dalam Negeri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  <a:tr h="96203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Apabila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25% - 50%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Mesin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Peralatan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Buatan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Dalam Negeri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96203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Apabila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10% - 25%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Mesin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Peralatan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Buatan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Dalam Negeri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89866F7B-35DA-F437-9525-D8622415FA3F}"/>
              </a:ext>
            </a:extLst>
          </p:cNvPr>
          <p:cNvSpPr txBox="1">
            <a:spLocks/>
          </p:cNvSpPr>
          <p:nvPr/>
        </p:nvSpPr>
        <p:spPr>
          <a:xfrm>
            <a:off x="357352" y="1576553"/>
            <a:ext cx="11498317" cy="4519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 defTabSz="914446"/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Daftar Mesin, Dokumentasi, dan </a:t>
            </a:r>
            <a:r>
              <a:rPr lang="en-US" sz="2000" b="1" i="1" dirty="0">
                <a:solidFill>
                  <a:srgbClr val="14467E"/>
                </a:solidFill>
                <a:latin typeface="Montserrat" pitchFamily="2" charset="0"/>
              </a:rPr>
              <a:t>Invoice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Pembelian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Mesin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buatan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dalam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negeri</a:t>
            </a:r>
            <a:endParaRPr lang="en-US" sz="2000" b="1" dirty="0">
              <a:solidFill>
                <a:srgbClr val="14467E"/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849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1508E-6E82-DA25-0E41-A3B1A2FDB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DE36638-3787-9632-9340-C4CB59C1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Lokasi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Produksi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16EDADA-E167-5682-49E3-AA1DD636350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11823" y="2276444"/>
          <a:ext cx="10758854" cy="202429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674577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6084277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4%)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66602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lokasi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produksi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diluar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Pulau Jawa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96203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tidak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lokasi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produksi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diluar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Pulau Jawa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</a:tbl>
          </a:graphicData>
        </a:graphic>
      </p:graphicFrame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D33C7024-6175-FE24-4EF8-A3AFFC91C920}"/>
              </a:ext>
            </a:extLst>
          </p:cNvPr>
          <p:cNvSpPr txBox="1">
            <a:spLocks/>
          </p:cNvSpPr>
          <p:nvPr/>
        </p:nvSpPr>
        <p:spPr>
          <a:xfrm>
            <a:off x="357352" y="1576553"/>
            <a:ext cx="11498317" cy="4519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 defTabSz="914446"/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Dokumen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Perizinan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Berusaha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terintegrasi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OSS</a:t>
            </a:r>
            <a:endParaRPr lang="en-US" sz="2000" b="1" dirty="0">
              <a:solidFill>
                <a:srgbClr val="14467E"/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167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182FC-3CFB-1DB6-79F2-958767E58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E1B08FB-DB24-6B64-978D-7F7237BD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Penerapan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Industri 4.0</a:t>
            </a:r>
            <a:endParaRPr lang="en-ID" sz="3600" b="1" dirty="0">
              <a:solidFill>
                <a:srgbClr val="14467E"/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02848E-F2D6-6DE1-5CB3-5A06CDF98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Sertifikat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INDI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atau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dokumen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setara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yang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berlaku</a:t>
            </a:r>
            <a:endParaRPr lang="en-US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66851FCA-C885-D595-E6C8-81C1D2888A76}"/>
              </a:ext>
            </a:extLst>
          </p:cNvPr>
          <p:cNvGraphicFramePr>
            <a:graphicFrameLocks/>
          </p:cNvGraphicFramePr>
          <p:nvPr/>
        </p:nvGraphicFramePr>
        <p:xfrm>
          <a:off x="767861" y="2592967"/>
          <a:ext cx="10515600" cy="3291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2%)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INDI 4.0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Level 4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atau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piagam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lighthouse industry 4.0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INDI 4.0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Level 2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atau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Level 3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Sudah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menerapkan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Industri 4.0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meskipun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belum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punya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2653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B75A7-9F5D-78B0-A632-EA0B96D8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679317C-5936-1BE4-E599-CA61E888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Pengembangan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SDM Industri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9D52A9-EEF4-63BB-081E-C73AE752E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daftar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diklat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,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pemagangan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terselenggara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, daftar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peserta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yang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difasilitasi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dan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dikelola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.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Lengkap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dokumentasinya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dan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laporan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kegiatannya</a:t>
            </a:r>
            <a:endParaRPr lang="en-US" sz="20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580B3639-33F3-EFDC-E37D-EB03F36C4BCA}"/>
              </a:ext>
            </a:extLst>
          </p:cNvPr>
          <p:cNvGraphicFramePr>
            <a:graphicFrameLocks/>
          </p:cNvGraphicFramePr>
          <p:nvPr/>
        </p:nvGraphicFramePr>
        <p:xfrm>
          <a:off x="460130" y="2947537"/>
          <a:ext cx="11105392" cy="322942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552696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552696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2%)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Apabila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Perusahaan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secara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mandiri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menyediakan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fasilitas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mengelola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pendidikan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pelatihan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SDM Industri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121774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Menerima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kegiatan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pemagangan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menyelenggarakan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pelatihan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vokasi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602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70314-396F-1759-1B7A-2653E7D4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440CF1D-AA21-1E0E-3DC8-248F81A5B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Kepemilikan Merk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2EC6EF-DC2E-82CF-40F3-2554D6D4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Sertifikat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Merk/Hak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Kekayaan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Intelektual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yang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masih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berlaku</a:t>
            </a:r>
            <a:endParaRPr lang="en-ID" sz="20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D9B07122-27E8-14FA-DB45-78C1B48CE0C5}"/>
              </a:ext>
            </a:extLst>
          </p:cNvPr>
          <p:cNvGraphicFramePr>
            <a:graphicFrameLocks/>
          </p:cNvGraphicFramePr>
          <p:nvPr/>
        </p:nvGraphicFramePr>
        <p:xfrm>
          <a:off x="715108" y="2179728"/>
          <a:ext cx="10515600" cy="35661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2%)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Merk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dimiliki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oleh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entitas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usaha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 yang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terdaftar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Pangkalan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Data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Kekayaan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Intelektual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Merk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tidak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dimiliki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oleh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entitas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usaha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negeri yang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terdaftar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Pangkalan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Data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Kekayaan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Intelektual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573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E8D8B-FA5D-B52F-B0B0-65FE35043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EA8F439-0556-9AF7-4770-FB49FEED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Industri Hijau</a:t>
            </a:r>
            <a:endParaRPr lang="en-ID" sz="3600" b="1" dirty="0">
              <a:solidFill>
                <a:srgbClr val="14467E"/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ABD863A-6EB1-B9DE-A3FA-4FBA79E1F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kepemilikan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Sertifikat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Industri Hijau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atau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Piagam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Industri Hijau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yang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masih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berlaku</a:t>
            </a:r>
            <a:endParaRPr lang="en-US" sz="2000" b="1" dirty="0">
              <a:solidFill>
                <a:srgbClr val="14467E"/>
              </a:solidFill>
              <a:latin typeface="Montserrat" pitchFamily="2" charset="0"/>
            </a:endParaRPr>
          </a:p>
          <a:p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F903B891-C128-73A3-3F52-1C20ADCEFF90}"/>
              </a:ext>
            </a:extLst>
          </p:cNvPr>
          <p:cNvGraphicFramePr>
            <a:graphicFrameLocks/>
          </p:cNvGraphicFramePr>
          <p:nvPr/>
        </p:nvGraphicFramePr>
        <p:xfrm>
          <a:off x="838200" y="2373237"/>
          <a:ext cx="10515600" cy="2926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2%)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Industri Hijau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75%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Penghargaan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Industri Hijau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Sudah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melakukan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upaya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penerapan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Industri Hijau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meskipun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belum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293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E896D-DC58-E178-9D85-8619A652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AE278D4-BEC7-4D1A-1C42-7E76CD46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Nilai 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Ekspor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23100A-2B5F-0496-7C2A-76D79B77E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dokumen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pemberitahuan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ekspor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atau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nota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pelayanan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ekspor</a:t>
            </a:r>
            <a:endParaRPr lang="en-US" sz="20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69045197-2E6B-557F-A502-C7C6E6F136D7}"/>
              </a:ext>
            </a:extLst>
          </p:cNvPr>
          <p:cNvGraphicFramePr>
            <a:graphicFrameLocks/>
          </p:cNvGraphicFramePr>
          <p:nvPr/>
        </p:nvGraphicFramePr>
        <p:xfrm>
          <a:off x="838200" y="2346961"/>
          <a:ext cx="10515600" cy="37490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2%)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Avg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Nilai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Ekspor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&gt; 3jt Dollar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75%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Avg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Nilai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Ekspor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&gt; 2jt Dollar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Avg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Nilai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Ekspor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1jt - 2jt Dollar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Avg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Nilai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Ekspor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&lt; 1jt Dollar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dalam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589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63F7-E9E8-C540-E43F-F5B378140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02BD059-B38D-C93E-7CC0-FA7D96919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Sertifikasi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/</a:t>
            </a:r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Akreditasi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08991C-C79B-B4C5-F676-B1B4E7856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kepemilikan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berbagai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sertifikasi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/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akreditasi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yang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masih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berlaku</a:t>
            </a:r>
            <a:endParaRPr lang="en-US" sz="2000" b="1" dirty="0">
              <a:solidFill>
                <a:srgbClr val="14467E"/>
              </a:solidFill>
              <a:latin typeface="Montserrat" pitchFamily="2" charset="0"/>
            </a:endParaRPr>
          </a:p>
          <a:p>
            <a:r>
              <a:rPr lang="en-ID" sz="2000" dirty="0" err="1">
                <a:solidFill>
                  <a:srgbClr val="14467E"/>
                </a:solidFill>
                <a:latin typeface="Montserrat" pitchFamily="2" charset="0"/>
              </a:rPr>
              <a:t>Contoh</a:t>
            </a:r>
            <a:r>
              <a:rPr lang="en-ID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ID" sz="2000" dirty="0" err="1">
                <a:solidFill>
                  <a:srgbClr val="14467E"/>
                </a:solidFill>
                <a:latin typeface="Montserrat" pitchFamily="2" charset="0"/>
              </a:rPr>
              <a:t>Sertifikasi</a:t>
            </a:r>
            <a:r>
              <a:rPr lang="en-ID" sz="2000" dirty="0">
                <a:solidFill>
                  <a:srgbClr val="14467E"/>
                </a:solidFill>
                <a:latin typeface="Montserrat" pitchFamily="2" charset="0"/>
              </a:rPr>
              <a:t>/</a:t>
            </a:r>
            <a:r>
              <a:rPr lang="en-ID" sz="2000" dirty="0" err="1">
                <a:solidFill>
                  <a:srgbClr val="14467E"/>
                </a:solidFill>
                <a:latin typeface="Montserrat" pitchFamily="2" charset="0"/>
              </a:rPr>
              <a:t>Akreditasi</a:t>
            </a:r>
            <a:r>
              <a:rPr lang="en-ID" sz="2000" dirty="0">
                <a:solidFill>
                  <a:srgbClr val="14467E"/>
                </a:solidFill>
                <a:latin typeface="Montserrat" pitchFamily="2" charset="0"/>
              </a:rPr>
              <a:t>: SNI, PTC (Primary Trauma Care), Halal, ISPO (Industry Sustainable Palm Oil), CPAKB, CPKB, CPOB, CPPOB</a:t>
            </a:r>
          </a:p>
          <a:p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6DCFF53B-2D3E-1A10-B0B1-73E44DBD26CA}"/>
              </a:ext>
            </a:extLst>
          </p:cNvPr>
          <p:cNvGraphicFramePr>
            <a:graphicFrameLocks/>
          </p:cNvGraphicFramePr>
          <p:nvPr/>
        </p:nvGraphicFramePr>
        <p:xfrm>
          <a:off x="745526" y="2733645"/>
          <a:ext cx="10721968" cy="3200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042137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679831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1%)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minimal 4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/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akreditasi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tertentu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75%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minimal 3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/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akreditasi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tertentu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minimal 2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/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akreditasi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tertentu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minimal 1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sertifikat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/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akreditasi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tertentu</a:t>
                      </a:r>
                      <a:endParaRPr lang="en-ID" sz="2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070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F8901-51CA-D430-6589-0CA597810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38E616-8C13-DE63-D6D1-2CD5F4D1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ESG (Environmental, Social, Governance)</a:t>
            </a:r>
            <a:endParaRPr lang="en-ID" sz="3600" b="1" dirty="0">
              <a:solidFill>
                <a:srgbClr val="14467E"/>
              </a:solidFill>
              <a:highlight>
                <a:srgbClr val="FFFF00"/>
              </a:highlight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E3B86D-278F-F8EB-AE99-515B22BC7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kepemilikan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Sertifikat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ESG 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yang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masih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berlaku</a:t>
            </a:r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E02E6DF2-DA93-8093-6EAE-179FE8D98696}"/>
              </a:ext>
            </a:extLst>
          </p:cNvPr>
          <p:cNvGraphicFramePr>
            <a:graphicFrameLocks/>
          </p:cNvGraphicFramePr>
          <p:nvPr/>
        </p:nvGraphicFramePr>
        <p:xfrm>
          <a:off x="838200" y="2294028"/>
          <a:ext cx="10515600" cy="17983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1%)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0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ESG Grade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AAA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atau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AA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65 - 100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ESG Grade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atau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BBB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dengan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45 - 64</a:t>
                      </a:r>
                      <a:endParaRPr lang="en-ID" sz="20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9235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D91C1-F3AD-4E00-6FE6-F3AE3CB0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EBBE232-E8C3-2BC1-3295-E2B0AE38B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Penghargaan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/Awards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3D8EC4F-0A01-47CB-F0EA-D47198C09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kepemilikan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Piagam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Penghargaan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/Awards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dalam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5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tahun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terakhir</a:t>
            </a:r>
            <a:endParaRPr lang="en-US" sz="2000" b="1" dirty="0">
              <a:solidFill>
                <a:srgbClr val="14467E"/>
              </a:solidFill>
              <a:latin typeface="Montserrat" pitchFamily="2" charset="0"/>
            </a:endParaRPr>
          </a:p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Contoh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Penghargaan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/Awards: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Penggunaan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Produk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Dalam Negeri,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Rintisan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Teknologi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Industri, IFCA, OVOP, IGDS, IHYA, IFI,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StartUp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for Industry, Asta Kriya Nusantara, ARSI, Startup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Kosmetik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</a:p>
          <a:p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464C5D3B-FDF6-1053-0F31-DE1D996C8714}"/>
              </a:ext>
            </a:extLst>
          </p:cNvPr>
          <p:cNvGraphicFramePr>
            <a:graphicFrameLocks/>
          </p:cNvGraphicFramePr>
          <p:nvPr/>
        </p:nvGraphicFramePr>
        <p:xfrm>
          <a:off x="829408" y="3280777"/>
          <a:ext cx="10679723" cy="2286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553808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125915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1%)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Minimal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4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piagam</a:t>
                      </a:r>
                      <a:endParaRPr lang="en-ID" sz="2400" b="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75%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Minimal</a:t>
                      </a:r>
                      <a:r>
                        <a:rPr kumimoji="0" lang="en-US" sz="2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 </a:t>
                      </a: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3 </a:t>
                      </a:r>
                      <a:r>
                        <a:rPr kumimoji="0" lang="en-US" sz="24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piagam</a:t>
                      </a:r>
                      <a:endParaRPr kumimoji="0" lang="en-ID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Minimal</a:t>
                      </a:r>
                      <a:r>
                        <a:rPr kumimoji="0" lang="en-US" sz="2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 </a:t>
                      </a: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2 </a:t>
                      </a:r>
                      <a:r>
                        <a:rPr kumimoji="0" lang="en-US" sz="24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piagam</a:t>
                      </a:r>
                      <a:endParaRPr kumimoji="0" lang="en-ID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1074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25%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Minimal</a:t>
                      </a:r>
                      <a:r>
                        <a:rPr kumimoji="0" lang="en-US" sz="2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 </a:t>
                      </a:r>
                      <a:r>
                        <a:rPr kumimoji="0" lang="en-U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1 </a:t>
                      </a:r>
                      <a:r>
                        <a:rPr kumimoji="0" lang="en-US" sz="24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</a:rPr>
                        <a:t>piagam</a:t>
                      </a:r>
                      <a:endParaRPr kumimoji="0" lang="en-ID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350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8315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E123B-E8FB-ED1A-49DE-DC6325A51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15517E8-0633-6CC5-612E-31E826FBE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52" y="681038"/>
            <a:ext cx="11498317" cy="895515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4467E"/>
                </a:solidFill>
                <a:latin typeface="Montserrat" pitchFamily="2" charset="0"/>
              </a:rPr>
              <a:t>Kepatuhan</a:t>
            </a:r>
            <a:r>
              <a:rPr lang="en-US" sz="3600" b="1" dirty="0">
                <a:solidFill>
                  <a:srgbClr val="14467E"/>
                </a:solidFill>
                <a:latin typeface="Montserrat" pitchFamily="2" charset="0"/>
              </a:rPr>
              <a:t> SIINAS</a:t>
            </a:r>
            <a:endParaRPr lang="en-ID" sz="3600" b="1" dirty="0">
              <a:solidFill>
                <a:srgbClr val="14467E"/>
              </a:solidFill>
              <a:latin typeface="Montserrat" pitchFamily="2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EAA353-9209-BF82-9CE7-03DD969B8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2" y="1576553"/>
            <a:ext cx="11498317" cy="4519448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Kepatuhan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Pelaporan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SIINAS yang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dibuktikan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dirty="0" err="1">
                <a:solidFill>
                  <a:srgbClr val="14467E"/>
                </a:solidFill>
                <a:latin typeface="Montserrat" pitchFamily="2" charset="0"/>
              </a:rPr>
              <a:t>dengan</a:t>
            </a:r>
            <a:r>
              <a:rPr lang="en-US" sz="2000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Surat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Pernyataan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, Bukti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Pelaporan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SIINAS, dan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Indeks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</a:t>
            </a:r>
            <a:r>
              <a:rPr lang="en-US" sz="2000" b="1" dirty="0" err="1">
                <a:solidFill>
                  <a:srgbClr val="14467E"/>
                </a:solidFill>
                <a:latin typeface="Montserrat" pitchFamily="2" charset="0"/>
              </a:rPr>
              <a:t>Kepercayaan</a:t>
            </a:r>
            <a:r>
              <a:rPr lang="en-US" sz="2000" b="1" dirty="0">
                <a:solidFill>
                  <a:srgbClr val="14467E"/>
                </a:solidFill>
                <a:latin typeface="Montserrat" pitchFamily="2" charset="0"/>
              </a:rPr>
              <a:t> Industri</a:t>
            </a:r>
            <a:endParaRPr lang="en-ID" sz="2000" dirty="0">
              <a:solidFill>
                <a:srgbClr val="14467E"/>
              </a:solidFill>
              <a:latin typeface="Montserrat" pitchFamily="2" charset="0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EF2F11A6-F3E9-54E4-3781-C6AD5B285721}"/>
              </a:ext>
            </a:extLst>
          </p:cNvPr>
          <p:cNvGraphicFramePr>
            <a:graphicFrameLocks/>
          </p:cNvGraphicFramePr>
          <p:nvPr/>
        </p:nvGraphicFramePr>
        <p:xfrm>
          <a:off x="848709" y="2250066"/>
          <a:ext cx="10515600" cy="35661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196254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326336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Nilai (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dari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nilai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maks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. 1%)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Persyaratan</a:t>
                      </a:r>
                      <a:endParaRPr lang="en-ID" sz="2400" dirty="0">
                        <a:solidFill>
                          <a:schemeClr val="bg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4A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955476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100%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Pelaporan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indeks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kepercayaan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pada SIINAS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tepat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waktu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selama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terakhir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65980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Bobot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0%</a:t>
                      </a:r>
                      <a:endParaRPr lang="en-ID" sz="2400" b="1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Pelaporan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dan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indeks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kepercayaan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industri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pada SIINAS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tidak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tepat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waktu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selama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5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tahun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Montserrat" panose="00000500000000000000" pitchFamily="2" charset="0"/>
                        </a:rPr>
                        <a:t>terakhir</a:t>
                      </a:r>
                      <a:endParaRPr lang="en-ID" sz="24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51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3115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C8CDE-7320-D339-F020-EAB612BF8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45F4-403E-EAB0-C0E9-3B392A432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7690358" cy="285273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Tata Cara </a:t>
            </a: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Perhitungan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TKDN </a:t>
            </a: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Gabungan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Barang dan Jasa</a:t>
            </a:r>
            <a:b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</a:br>
            <a:r>
              <a:rPr lang="en-US" sz="4000" b="1" dirty="0" err="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Permenperin</a:t>
            </a:r>
            <a:r>
              <a:rPr lang="en-US" sz="4000" b="1" dirty="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rPr>
              <a:t> 35 Tahun 2025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6160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A06E3-B77C-99A7-4F0D-94383551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7D8BD7-CD61-ED47-F181-7A9FC0DBAAA5}"/>
              </a:ext>
            </a:extLst>
          </p:cNvPr>
          <p:cNvSpPr txBox="1"/>
          <p:nvPr/>
        </p:nvSpPr>
        <p:spPr>
          <a:xfrm>
            <a:off x="334393" y="739407"/>
            <a:ext cx="10156948" cy="921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>
              <a:lnSpc>
                <a:spcPct val="120000"/>
              </a:lnSpc>
            </a:pPr>
            <a:r>
              <a:rPr lang="en-US" sz="32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SYARAT TKDN GABUNGAN BARANG DAN JASA</a:t>
            </a:r>
          </a:p>
          <a:p>
            <a:pPr defTabSz="914446">
              <a:lnSpc>
                <a:spcPct val="120000"/>
              </a:lnSpc>
            </a:pPr>
            <a:r>
              <a:rPr lang="en-US" sz="14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dirty="0" err="1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Permenperin</a:t>
            </a:r>
            <a:r>
              <a:rPr lang="en-US" sz="14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No. 35 </a:t>
            </a:r>
            <a:r>
              <a:rPr lang="en-US" sz="1400" dirty="0" err="1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14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2025 </a:t>
            </a:r>
            <a:r>
              <a:rPr lang="en-US" sz="1400" dirty="0" err="1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Pasal</a:t>
            </a:r>
            <a:r>
              <a:rPr lang="en-US" sz="14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27 Ayat (2) </a:t>
            </a:r>
            <a:r>
              <a:rPr lang="en-US" sz="1400" dirty="0" err="1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Huruf</a:t>
            </a:r>
            <a:r>
              <a:rPr lang="en-US" sz="14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b)</a:t>
            </a:r>
            <a:endParaRPr lang="en-ID" sz="1400" dirty="0">
              <a:solidFill>
                <a:srgbClr val="254C6D"/>
              </a:solidFill>
              <a:latin typeface="Montserrat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EAF562-F914-57D9-7D5B-E4CB76E5EDD7}"/>
              </a:ext>
            </a:extLst>
          </p:cNvPr>
          <p:cNvSpPr/>
          <p:nvPr/>
        </p:nvSpPr>
        <p:spPr>
          <a:xfrm>
            <a:off x="1577976" y="1736707"/>
            <a:ext cx="8544432" cy="31187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64" indent="-285764" defTabSz="914446">
              <a:buFontTx/>
              <a:buChar char="-"/>
            </a:pP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Telah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memenuhi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komitmen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Perizinan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Berusaha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sesuai dengan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ketentuan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peraturan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perundang-undangan</a:t>
            </a:r>
            <a:endParaRPr lang="en-US" sz="3200" dirty="0">
              <a:solidFill>
                <a:srgbClr val="015581"/>
              </a:solidFill>
              <a:latin typeface="Calibri" panose="020F0502020204030204"/>
            </a:endParaRPr>
          </a:p>
          <a:p>
            <a:pPr marL="285764" indent="-285764" defTabSz="914446">
              <a:buFontTx/>
              <a:buChar char="-"/>
            </a:pP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Terdaftar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di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SIINas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sesuai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dengan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ketentuan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peraturan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 </a:t>
            </a:r>
            <a:r>
              <a:rPr lang="en-US" sz="3200" dirty="0" err="1">
                <a:solidFill>
                  <a:srgbClr val="015581"/>
                </a:solidFill>
                <a:latin typeface="Calibri" panose="020F0502020204030204"/>
              </a:rPr>
              <a:t>perundang-undangan</a:t>
            </a:r>
            <a:r>
              <a:rPr lang="en-US" sz="3200" dirty="0">
                <a:solidFill>
                  <a:srgbClr val="015581"/>
                </a:solidFill>
                <a:latin typeface="Calibri" panose="020F0502020204030204"/>
              </a:rPr>
              <a:t>*</a:t>
            </a:r>
            <a:endParaRPr lang="en-ID" sz="3200" dirty="0">
              <a:solidFill>
                <a:srgbClr val="015581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DD1243-3DF7-87A5-3007-7891D46179AA}"/>
              </a:ext>
            </a:extLst>
          </p:cNvPr>
          <p:cNvSpPr txBox="1"/>
          <p:nvPr/>
        </p:nvSpPr>
        <p:spPr>
          <a:xfrm flipH="1">
            <a:off x="334392" y="5132374"/>
            <a:ext cx="11098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46"/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*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Dikecualikan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bagi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perusahaan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baru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yang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belum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memasuki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periode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penyampaian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data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industri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(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Permenperin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No. 35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Tahun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2025 </a:t>
            </a:r>
            <a:r>
              <a:rPr lang="en-US" dirty="0" err="1">
                <a:solidFill>
                  <a:srgbClr val="1F4284"/>
                </a:solidFill>
                <a:latin typeface="Montserrat" panose="00000500000000000000" pitchFamily="2" charset="0"/>
              </a:rPr>
              <a:t>Pasal</a:t>
            </a:r>
            <a:r>
              <a:rPr lang="en-US" dirty="0">
                <a:solidFill>
                  <a:srgbClr val="1F4284"/>
                </a:solidFill>
                <a:latin typeface="Montserrat" panose="00000500000000000000" pitchFamily="2" charset="0"/>
              </a:rPr>
              <a:t> 27 Ayat (3))</a:t>
            </a:r>
            <a:endParaRPr lang="en-ID" dirty="0">
              <a:solidFill>
                <a:srgbClr val="1F4284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5489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7437-7FA8-A04B-19EC-5488230A0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D282E9-9484-58AA-0F32-33A1ED77D704}"/>
              </a:ext>
            </a:extLst>
          </p:cNvPr>
          <p:cNvSpPr txBox="1"/>
          <p:nvPr/>
        </p:nvSpPr>
        <p:spPr>
          <a:xfrm>
            <a:off x="334392" y="796669"/>
            <a:ext cx="10251524" cy="636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>
              <a:lnSpc>
                <a:spcPct val="120000"/>
              </a:lnSpc>
            </a:pPr>
            <a:r>
              <a:rPr lang="en-US" sz="32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OUTPUT TKDN GABUNGAN BARANG DAN JASA</a:t>
            </a:r>
            <a:endParaRPr lang="en-ID" sz="3200" dirty="0">
              <a:solidFill>
                <a:srgbClr val="254C6D"/>
              </a:solidFill>
              <a:latin typeface="Montserrat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0398B48-0A70-BB1F-5CE9-00E65672F34E}"/>
              </a:ext>
            </a:extLst>
          </p:cNvPr>
          <p:cNvSpPr/>
          <p:nvPr/>
        </p:nvSpPr>
        <p:spPr>
          <a:xfrm>
            <a:off x="1290250" y="2749774"/>
            <a:ext cx="4876800" cy="20997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2400" dirty="0">
                <a:solidFill>
                  <a:srgbClr val="1F4284"/>
                </a:solidFill>
                <a:latin typeface="Montserrat" panose="00000500000000000000" pitchFamily="2" charset="0"/>
              </a:rPr>
              <a:t>Surat </a:t>
            </a:r>
            <a:r>
              <a:rPr lang="en-US" sz="2400" dirty="0" err="1">
                <a:solidFill>
                  <a:srgbClr val="1F4284"/>
                </a:solidFill>
                <a:latin typeface="Montserrat" panose="00000500000000000000" pitchFamily="2" charset="0"/>
              </a:rPr>
              <a:t>Keterangan</a:t>
            </a:r>
            <a:r>
              <a:rPr lang="en-US" sz="2400" dirty="0">
                <a:solidFill>
                  <a:srgbClr val="1F4284"/>
                </a:solidFill>
                <a:latin typeface="Montserrat" panose="00000500000000000000" pitchFamily="2" charset="0"/>
              </a:rPr>
              <a:t> TKDN yang </a:t>
            </a:r>
            <a:r>
              <a:rPr lang="en-US" sz="2400" dirty="0" err="1">
                <a:solidFill>
                  <a:srgbClr val="1F4284"/>
                </a:solidFill>
                <a:latin typeface="Montserrat" panose="00000500000000000000" pitchFamily="2" charset="0"/>
              </a:rPr>
              <a:t>ditandasahkan</a:t>
            </a:r>
            <a:r>
              <a:rPr lang="en-US" sz="2400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sz="2400" dirty="0" err="1">
                <a:solidFill>
                  <a:srgbClr val="1F4284"/>
                </a:solidFill>
                <a:latin typeface="Montserrat" panose="00000500000000000000" pitchFamily="2" charset="0"/>
              </a:rPr>
              <a:t>pejabat</a:t>
            </a:r>
            <a:r>
              <a:rPr lang="en-US" sz="2400" dirty="0">
                <a:solidFill>
                  <a:srgbClr val="1F4284"/>
                </a:solidFill>
                <a:latin typeface="Montserrat" panose="00000500000000000000" pitchFamily="2" charset="0"/>
              </a:rPr>
              <a:t>* </a:t>
            </a:r>
            <a:r>
              <a:rPr lang="en-US" sz="2400" dirty="0" err="1">
                <a:solidFill>
                  <a:srgbClr val="1F4284"/>
                </a:solidFill>
                <a:latin typeface="Montserrat" panose="00000500000000000000" pitchFamily="2" charset="0"/>
              </a:rPr>
              <a:t>melalui</a:t>
            </a:r>
            <a:r>
              <a:rPr lang="en-US" sz="2400" dirty="0">
                <a:solidFill>
                  <a:srgbClr val="1F4284"/>
                </a:solidFill>
                <a:latin typeface="Montserrat" panose="00000500000000000000" pitchFamily="2" charset="0"/>
              </a:rPr>
              <a:t> </a:t>
            </a:r>
            <a:r>
              <a:rPr lang="en-US" sz="2400" dirty="0" err="1">
                <a:solidFill>
                  <a:srgbClr val="1F4284"/>
                </a:solidFill>
                <a:latin typeface="Montserrat" panose="00000500000000000000" pitchFamily="2" charset="0"/>
              </a:rPr>
              <a:t>SIINas</a:t>
            </a:r>
            <a:endParaRPr lang="en-US" sz="2400" dirty="0">
              <a:solidFill>
                <a:srgbClr val="1F4284"/>
              </a:solidFill>
              <a:latin typeface="Montserrat" panose="00000500000000000000" pitchFamily="2" charset="0"/>
            </a:endParaRPr>
          </a:p>
          <a:p>
            <a:pPr algn="ctr" defTabSz="914446"/>
            <a:r>
              <a:rPr lang="en-US" dirty="0">
                <a:solidFill>
                  <a:srgbClr val="015581"/>
                </a:solidFill>
                <a:latin typeface="Montserrat" panose="00000500000000000000" pitchFamily="2" charset="0"/>
              </a:rPr>
              <a:t>(</a:t>
            </a:r>
            <a:r>
              <a:rPr lang="en-US" dirty="0" err="1">
                <a:solidFill>
                  <a:srgbClr val="015581"/>
                </a:solidFill>
                <a:latin typeface="Montserrat" panose="00000500000000000000" pitchFamily="2" charset="0"/>
              </a:rPr>
              <a:t>Permenperin</a:t>
            </a:r>
            <a:r>
              <a:rPr lang="en-US" dirty="0">
                <a:solidFill>
                  <a:srgbClr val="015581"/>
                </a:solidFill>
                <a:latin typeface="Montserrat" panose="00000500000000000000" pitchFamily="2" charset="0"/>
              </a:rPr>
              <a:t> No 35 </a:t>
            </a:r>
            <a:r>
              <a:rPr lang="en-US" dirty="0" err="1">
                <a:solidFill>
                  <a:srgbClr val="015581"/>
                </a:solidFill>
                <a:latin typeface="Montserrat" panose="00000500000000000000" pitchFamily="2" charset="0"/>
              </a:rPr>
              <a:t>tahun</a:t>
            </a:r>
            <a:r>
              <a:rPr lang="en-US" dirty="0">
                <a:solidFill>
                  <a:srgbClr val="015581"/>
                </a:solidFill>
                <a:latin typeface="Montserrat" panose="00000500000000000000" pitchFamily="2" charset="0"/>
              </a:rPr>
              <a:t> 2025 </a:t>
            </a:r>
            <a:r>
              <a:rPr lang="en-US" dirty="0" err="1">
                <a:solidFill>
                  <a:srgbClr val="015581"/>
                </a:solidFill>
                <a:latin typeface="Montserrat" panose="00000500000000000000" pitchFamily="2" charset="0"/>
              </a:rPr>
              <a:t>Pasal</a:t>
            </a:r>
            <a:r>
              <a:rPr lang="en-US" dirty="0">
                <a:solidFill>
                  <a:srgbClr val="015581"/>
                </a:solidFill>
                <a:latin typeface="Montserrat" panose="00000500000000000000" pitchFamily="2" charset="0"/>
              </a:rPr>
              <a:t> 35 dan </a:t>
            </a:r>
            <a:r>
              <a:rPr lang="en-US" dirty="0" err="1">
                <a:solidFill>
                  <a:srgbClr val="015581"/>
                </a:solidFill>
                <a:latin typeface="Montserrat" panose="00000500000000000000" pitchFamily="2" charset="0"/>
              </a:rPr>
              <a:t>pasal</a:t>
            </a:r>
            <a:r>
              <a:rPr lang="en-US" dirty="0">
                <a:solidFill>
                  <a:srgbClr val="015581"/>
                </a:solidFill>
                <a:latin typeface="Montserrat" panose="00000500000000000000" pitchFamily="2" charset="0"/>
              </a:rPr>
              <a:t> 39)</a:t>
            </a:r>
            <a:endParaRPr lang="en-US" dirty="0">
              <a:solidFill>
                <a:srgbClr val="1F4284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493ACE-385B-7303-F4A6-1E98E3BABB21}"/>
              </a:ext>
            </a:extLst>
          </p:cNvPr>
          <p:cNvSpPr/>
          <p:nvPr/>
        </p:nvSpPr>
        <p:spPr>
          <a:xfrm>
            <a:off x="7935686" y="3209668"/>
            <a:ext cx="3542824" cy="11799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1000" dirty="0">
                <a:solidFill>
                  <a:prstClr val="white"/>
                </a:solidFill>
                <a:latin typeface="Montserrat" panose="00000500000000000000" pitchFamily="2" charset="0"/>
              </a:rPr>
              <a:t>Nilai TKDN yang </a:t>
            </a:r>
            <a:r>
              <a:rPr lang="en-US" sz="1000" dirty="0" err="1">
                <a:solidFill>
                  <a:prstClr val="white"/>
                </a:solidFill>
                <a:latin typeface="Montserrat" panose="00000500000000000000" pitchFamily="2" charset="0"/>
              </a:rPr>
              <a:t>tercantum</a:t>
            </a:r>
            <a:r>
              <a:rPr lang="en-US" sz="1000" dirty="0">
                <a:solidFill>
                  <a:prstClr val="white"/>
                </a:solidFill>
                <a:latin typeface="Montserrat" panose="00000500000000000000" pitchFamily="2" charset="0"/>
              </a:rPr>
              <a:t> dalam Surat </a:t>
            </a:r>
            <a:r>
              <a:rPr lang="en-US" sz="1000" dirty="0" err="1">
                <a:solidFill>
                  <a:prstClr val="white"/>
                </a:solidFill>
                <a:latin typeface="Montserrat" panose="00000500000000000000" pitchFamily="2" charset="0"/>
              </a:rPr>
              <a:t>Keterangan</a:t>
            </a:r>
            <a:r>
              <a:rPr lang="en-US" sz="1000" dirty="0">
                <a:solidFill>
                  <a:prstClr val="white"/>
                </a:solidFill>
                <a:latin typeface="Montserrat" panose="00000500000000000000" pitchFamily="2" charset="0"/>
              </a:rPr>
              <a:t> TKDN hanya </a:t>
            </a:r>
            <a:r>
              <a:rPr lang="en-US" sz="1000" dirty="0" err="1">
                <a:solidFill>
                  <a:prstClr val="white"/>
                </a:solidFill>
                <a:latin typeface="Montserrat" panose="00000500000000000000" pitchFamily="2" charset="0"/>
              </a:rPr>
              <a:t>berlaku</a:t>
            </a:r>
            <a:r>
              <a:rPr lang="en-US" sz="1000" dirty="0">
                <a:solidFill>
                  <a:prstClr val="white"/>
                </a:solidFill>
                <a:latin typeface="Montserrat" panose="00000500000000000000" pitchFamily="2" charset="0"/>
              </a:rPr>
              <a:t> untuk </a:t>
            </a:r>
            <a:r>
              <a:rPr lang="en-US" sz="1000" dirty="0" err="1">
                <a:solidFill>
                  <a:prstClr val="white"/>
                </a:solidFill>
                <a:latin typeface="Montserrat" panose="00000500000000000000" pitchFamily="2" charset="0"/>
              </a:rPr>
              <a:t>proyek</a:t>
            </a:r>
            <a:r>
              <a:rPr lang="en-US" sz="1000" dirty="0">
                <a:solidFill>
                  <a:prstClr val="white"/>
                </a:solidFill>
                <a:latin typeface="Montserrat" panose="00000500000000000000" pitchFamily="2" charset="0"/>
              </a:rPr>
              <a:t> yang </a:t>
            </a:r>
            <a:r>
              <a:rPr lang="en-US" sz="1000" dirty="0" err="1">
                <a:solidFill>
                  <a:prstClr val="white"/>
                </a:solidFill>
                <a:latin typeface="Montserrat" panose="00000500000000000000" pitchFamily="2" charset="0"/>
              </a:rPr>
              <a:t>dimohonkan</a:t>
            </a:r>
            <a:r>
              <a:rPr lang="en-US" sz="1000" dirty="0">
                <a:solidFill>
                  <a:prstClr val="white"/>
                </a:solidFill>
                <a:latin typeface="Montserrat" panose="00000500000000000000" pitchFamily="2" charset="0"/>
              </a:rPr>
              <a:t> perhitungan dan verifikasi TKDN</a:t>
            </a:r>
            <a:endParaRPr lang="en-ID" sz="1000" dirty="0">
              <a:solidFill>
                <a:prstClr val="white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EB0DB-B5F4-3975-B6D9-9C5940D6D0D8}"/>
              </a:ext>
            </a:extLst>
          </p:cNvPr>
          <p:cNvSpPr txBox="1"/>
          <p:nvPr/>
        </p:nvSpPr>
        <p:spPr>
          <a:xfrm>
            <a:off x="8060925" y="4465469"/>
            <a:ext cx="3737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6"/>
            <a:r>
              <a:rPr lang="en-US" sz="1200" dirty="0" err="1">
                <a:solidFill>
                  <a:srgbClr val="1F4284"/>
                </a:solidFill>
                <a:latin typeface="Montserrat" panose="00000500000000000000" pitchFamily="2" charset="0"/>
              </a:rPr>
              <a:t>Permenperin</a:t>
            </a:r>
            <a:r>
              <a:rPr lang="en-US" sz="1200" dirty="0">
                <a:solidFill>
                  <a:srgbClr val="1F4284"/>
                </a:solidFill>
                <a:latin typeface="Montserrat" panose="00000500000000000000" pitchFamily="2" charset="0"/>
              </a:rPr>
              <a:t> No. 35 </a:t>
            </a:r>
            <a:r>
              <a:rPr lang="en-US" sz="1200" dirty="0" err="1">
                <a:solidFill>
                  <a:srgbClr val="1F4284"/>
                </a:solidFill>
                <a:latin typeface="Montserrat" panose="00000500000000000000" pitchFamily="2" charset="0"/>
              </a:rPr>
              <a:t>Tahun</a:t>
            </a:r>
            <a:r>
              <a:rPr lang="en-US" sz="1200" dirty="0">
                <a:solidFill>
                  <a:srgbClr val="1F4284"/>
                </a:solidFill>
                <a:latin typeface="Montserrat" panose="00000500000000000000" pitchFamily="2" charset="0"/>
              </a:rPr>
              <a:t> 2025 </a:t>
            </a:r>
            <a:r>
              <a:rPr lang="en-US" sz="1200" dirty="0" err="1">
                <a:solidFill>
                  <a:srgbClr val="1F4284"/>
                </a:solidFill>
                <a:latin typeface="Montserrat" panose="00000500000000000000" pitchFamily="2" charset="0"/>
              </a:rPr>
              <a:t>Pasal</a:t>
            </a:r>
            <a:r>
              <a:rPr lang="en-US" sz="1200" dirty="0">
                <a:solidFill>
                  <a:srgbClr val="1F4284"/>
                </a:solidFill>
                <a:latin typeface="Montserrat" panose="00000500000000000000" pitchFamily="2" charset="0"/>
              </a:rPr>
              <a:t> 47</a:t>
            </a:r>
            <a:endParaRPr lang="en-ID" sz="1200" dirty="0">
              <a:solidFill>
                <a:srgbClr val="1F4284"/>
              </a:solidFill>
              <a:latin typeface="Montserrat" panose="00000500000000000000" pitchFamily="2" charset="0"/>
            </a:endParaRPr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1FA8683F-C0FD-1ABD-F787-4CC8B0D450EC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6167050" y="3799643"/>
            <a:ext cx="1768636" cy="12700"/>
          </a:xfrm>
          <a:prstGeom prst="bentConnector3">
            <a:avLst/>
          </a:prstGeom>
          <a:ln w="38100">
            <a:solidFill>
              <a:srgbClr val="38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9162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2D65A-DBCE-D864-A827-8AD12D08A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757A7D-6F9D-BF82-61AF-C09620B9A30C}"/>
              </a:ext>
            </a:extLst>
          </p:cNvPr>
          <p:cNvSpPr txBox="1"/>
          <p:nvPr/>
        </p:nvSpPr>
        <p:spPr>
          <a:xfrm>
            <a:off x="334393" y="796669"/>
            <a:ext cx="10916771" cy="51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>
              <a:lnSpc>
                <a:spcPct val="120000"/>
              </a:lnSpc>
            </a:pPr>
            <a:r>
              <a:rPr lang="en-US" sz="25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KONSEP PENGHITUNGAN TKDN GABUNGAN BARANG DAN JASA</a:t>
            </a:r>
            <a:endParaRPr lang="en-ID" sz="2500" dirty="0">
              <a:solidFill>
                <a:srgbClr val="254C6D"/>
              </a:solidFill>
              <a:latin typeface="Montserrat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6C3728-A4DB-991A-1103-50FFA161D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0" y="1752810"/>
            <a:ext cx="2438400" cy="1661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endParaRPr lang="id-ID" sz="2000">
              <a:solidFill>
                <a:prstClr val="black"/>
              </a:solidFill>
              <a:latin typeface="Calibri" panose="020F0502020204030204"/>
              <a:cs typeface="Andalus" pitchFamily="18" charset="-78"/>
            </a:endParaRP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A03869C1-B58A-C159-174F-A5D7B436E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0266" y="2095710"/>
            <a:ext cx="1123482" cy="616845"/>
          </a:xfrm>
          <a:custGeom>
            <a:avLst/>
            <a:gdLst>
              <a:gd name="T0" fmla="*/ 1951652998 w 21600"/>
              <a:gd name="T1" fmla="*/ 0 h 21600"/>
              <a:gd name="T2" fmla="*/ 0 w 21600"/>
              <a:gd name="T3" fmla="*/ 631110199 h 21600"/>
              <a:gd name="T4" fmla="*/ 1951652998 w 21600"/>
              <a:gd name="T5" fmla="*/ 1262220398 h 21600"/>
              <a:gd name="T6" fmla="*/ 2147483647 w 21600"/>
              <a:gd name="T7" fmla="*/ 63111019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defRPr/>
            </a:pPr>
            <a:endParaRPr lang="id-ID" sz="2000">
              <a:solidFill>
                <a:prstClr val="black"/>
              </a:solidFill>
              <a:latin typeface="Calibri" panose="020F0502020204030204"/>
              <a:cs typeface="Andalus" pitchFamily="18" charset="-78"/>
            </a:endParaRPr>
          </a:p>
        </p:txBody>
      </p:sp>
      <p:sp>
        <p:nvSpPr>
          <p:cNvPr id="5" name="AutoShape 9">
            <a:extLst>
              <a:ext uri="{FF2B5EF4-FFF2-40B4-BE49-F238E27FC236}">
                <a16:creationId xmlns:a16="http://schemas.microsoft.com/office/drawing/2014/main" id="{74EC3878-4CCC-70A9-539B-A2B9CA661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10" y="2224500"/>
            <a:ext cx="897947" cy="989654"/>
          </a:xfrm>
          <a:prstGeom prst="bevel">
            <a:avLst>
              <a:gd name="adj" fmla="val 12500"/>
            </a:avLst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>
                <a:solidFill>
                  <a:prstClr val="black"/>
                </a:solidFill>
                <a:latin typeface="Montserrat SemiBold" panose="00000700000000000000" pitchFamily="2" charset="0"/>
                <a:cs typeface="Andalus" pitchFamily="18" charset="-78"/>
              </a:rPr>
              <a:t>KDN</a:t>
            </a: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217C84C9-0CCC-D79C-CAEC-59B5A1FBA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362" y="2224500"/>
            <a:ext cx="913328" cy="989654"/>
          </a:xfrm>
          <a:prstGeom prst="bevel">
            <a:avLst>
              <a:gd name="adj" fmla="val 12500"/>
            </a:avLst>
          </a:prstGeom>
          <a:solidFill>
            <a:schemeClr val="bg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b="1" dirty="0">
                <a:solidFill>
                  <a:prstClr val="black"/>
                </a:solidFill>
                <a:latin typeface="Montserrat SemiBold" panose="00000700000000000000" pitchFamily="2" charset="0"/>
                <a:cs typeface="Andalus" pitchFamily="18" charset="-78"/>
              </a:rPr>
              <a:t>KLN</a:t>
            </a:r>
          </a:p>
        </p:txBody>
      </p:sp>
      <p:sp>
        <p:nvSpPr>
          <p:cNvPr id="7" name="AutoShape 11">
            <a:extLst>
              <a:ext uri="{FF2B5EF4-FFF2-40B4-BE49-F238E27FC236}">
                <a16:creationId xmlns:a16="http://schemas.microsoft.com/office/drawing/2014/main" id="{34563FF1-7D07-1AEA-1654-A87BF1172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226" y="1923885"/>
            <a:ext cx="2017526" cy="990600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id-ID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BIAYA</a:t>
            </a:r>
            <a:endParaRPr lang="en-US" dirty="0">
              <a:solidFill>
                <a:prstClr val="white"/>
              </a:solidFill>
              <a:latin typeface="Montserrat SemiBold" panose="00000700000000000000" pitchFamily="2" charset="0"/>
              <a:cs typeface="Andalus" pitchFamily="18" charset="-78"/>
            </a:endParaRPr>
          </a:p>
          <a:p>
            <a:pPr algn="ctr" defTabSz="457223">
              <a:defRPr/>
            </a:pP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Gabungan</a:t>
            </a: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 </a:t>
            </a:r>
          </a:p>
          <a:p>
            <a:pPr algn="ctr" defTabSz="457223">
              <a:defRPr/>
            </a:pP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Barang</a:t>
            </a: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 dan Jasa</a:t>
            </a:r>
          </a:p>
        </p:txBody>
      </p:sp>
      <p:sp>
        <p:nvSpPr>
          <p:cNvPr id="8" name="AutoShape 32">
            <a:extLst>
              <a:ext uri="{FF2B5EF4-FFF2-40B4-BE49-F238E27FC236}">
                <a16:creationId xmlns:a16="http://schemas.microsoft.com/office/drawing/2014/main" id="{1EF39397-2B8D-5A1E-FB9C-432F1BBF2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7822" y="1766353"/>
            <a:ext cx="3690494" cy="1447800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defRPr/>
            </a:pPr>
            <a:endParaRPr lang="en-US" dirty="0">
              <a:solidFill>
                <a:prstClr val="white"/>
              </a:solidFill>
              <a:latin typeface="Montserrat SemiBold" panose="00000700000000000000" pitchFamily="2" charset="0"/>
              <a:cs typeface="Andalus" pitchFamily="18" charset="-78"/>
            </a:endParaRPr>
          </a:p>
          <a:p>
            <a:pPr marL="342917" indent="-342917" defTabSz="457223">
              <a:buFontTx/>
              <a:buAutoNum type="arabicPeriod"/>
              <a:defRPr/>
            </a:pP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Bahan</a:t>
            </a: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 Baku/Material</a:t>
            </a:r>
          </a:p>
          <a:p>
            <a:pPr marL="342917" indent="-342917" defTabSz="457223">
              <a:buFontTx/>
              <a:buAutoNum type="arabicPeriod"/>
              <a:defRPr/>
            </a:pP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Tenaga </a:t>
            </a: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Kerja</a:t>
            </a: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Langsung</a:t>
            </a:r>
            <a:endParaRPr lang="en-US" dirty="0">
              <a:solidFill>
                <a:prstClr val="white"/>
              </a:solidFill>
              <a:latin typeface="Montserrat SemiBold" panose="00000700000000000000" pitchFamily="2" charset="0"/>
              <a:cs typeface="Andalus" pitchFamily="18" charset="-78"/>
            </a:endParaRPr>
          </a:p>
          <a:p>
            <a:pPr marL="342917" indent="-342917" defTabSz="457223">
              <a:buFontTx/>
              <a:buAutoNum type="arabicPeriod"/>
              <a:defRPr/>
            </a:pP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Alat </a:t>
            </a: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Kerja</a:t>
            </a: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/</a:t>
            </a: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Fasilitas</a:t>
            </a: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Kerja</a:t>
            </a:r>
            <a:endParaRPr lang="en-US" dirty="0">
              <a:solidFill>
                <a:prstClr val="white"/>
              </a:solidFill>
              <a:latin typeface="Montserrat SemiBold" panose="00000700000000000000" pitchFamily="2" charset="0"/>
              <a:cs typeface="Andalus" pitchFamily="18" charset="-78"/>
            </a:endParaRPr>
          </a:p>
          <a:p>
            <a:pPr marL="342917" indent="-342917" defTabSz="457223">
              <a:buFontTx/>
              <a:buAutoNum type="arabicPeriod"/>
              <a:defRPr/>
            </a:pPr>
            <a:r>
              <a:rPr lang="en-US" dirty="0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Jasa </a:t>
            </a:r>
            <a:r>
              <a:rPr lang="en-US" dirty="0" err="1">
                <a:solidFill>
                  <a:prstClr val="white"/>
                </a:solidFill>
                <a:latin typeface="Montserrat SemiBold" panose="00000700000000000000" pitchFamily="2" charset="0"/>
                <a:cs typeface="Andalus" pitchFamily="18" charset="-78"/>
              </a:rPr>
              <a:t>Umum</a:t>
            </a:r>
            <a:endParaRPr lang="en-US" dirty="0">
              <a:solidFill>
                <a:prstClr val="white"/>
              </a:solidFill>
              <a:latin typeface="Montserrat SemiBold" panose="00000700000000000000" pitchFamily="2" charset="0"/>
              <a:cs typeface="Andalus" pitchFamily="18" charset="-78"/>
            </a:endParaRPr>
          </a:p>
          <a:p>
            <a:pPr marL="342917" indent="-342917" defTabSz="457223">
              <a:buFontTx/>
              <a:buAutoNum type="arabicPeriod"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  <a:cs typeface="Andalus" pitchFamily="18" charset="-78"/>
            </a:endParaRP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59762E21-DAFE-5195-56A1-9506796F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422" y="2108410"/>
            <a:ext cx="990934" cy="616845"/>
          </a:xfrm>
          <a:custGeom>
            <a:avLst/>
            <a:gdLst>
              <a:gd name="T0" fmla="*/ 1951652998 w 21600"/>
              <a:gd name="T1" fmla="*/ 0 h 21600"/>
              <a:gd name="T2" fmla="*/ 0 w 21600"/>
              <a:gd name="T3" fmla="*/ 631110199 h 21600"/>
              <a:gd name="T4" fmla="*/ 1951652998 w 21600"/>
              <a:gd name="T5" fmla="*/ 1262220398 h 21600"/>
              <a:gd name="T6" fmla="*/ 2147483647 w 21600"/>
              <a:gd name="T7" fmla="*/ 63111019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defRPr/>
            </a:pPr>
            <a:endParaRPr lang="id-ID" sz="2000">
              <a:solidFill>
                <a:prstClr val="black"/>
              </a:solidFill>
              <a:latin typeface="Calibri" panose="020F0502020204030204"/>
              <a:cs typeface="Andalus" pitchFamily="18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54378D-D950-8D0A-CE8B-EEF25C05531D}"/>
              </a:ext>
            </a:extLst>
          </p:cNvPr>
          <p:cNvSpPr/>
          <p:nvPr/>
        </p:nvSpPr>
        <p:spPr bwMode="auto">
          <a:xfrm>
            <a:off x="323298" y="2072100"/>
            <a:ext cx="2160240" cy="1280911"/>
          </a:xfrm>
          <a:prstGeom prst="rect">
            <a:avLst/>
          </a:prstGeom>
          <a:noFill/>
          <a:ln w="5715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defRPr/>
            </a:pPr>
            <a:endParaRPr lang="en-ID" b="1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AD161338-9140-601B-692F-79A4BAF70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0" y="4038390"/>
            <a:ext cx="11817680" cy="1066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12" name="AutoShape 14">
            <a:extLst>
              <a:ext uri="{FF2B5EF4-FFF2-40B4-BE49-F238E27FC236}">
                <a16:creationId xmlns:a16="http://schemas.microsoft.com/office/drawing/2014/main" id="{1F4FEA4B-26B5-B269-848C-E2BC70FCE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936" y="4281388"/>
            <a:ext cx="4698564" cy="454578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Negeri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Barang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13" name="AutoShape 19">
            <a:extLst>
              <a:ext uri="{FF2B5EF4-FFF2-40B4-BE49-F238E27FC236}">
                <a16:creationId xmlns:a16="http://schemas.microsoft.com/office/drawing/2014/main" id="{02D79259-E3DF-FF36-AF71-1C3EC1F6D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10" y="4212807"/>
            <a:ext cx="1201218" cy="609600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%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TKDN</a:t>
            </a:r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id="{2DF3BF99-8798-B03F-7582-0669B7983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611" y="4308624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id="{DA72189C-8399-D61B-6E7A-E61164B6DC8E}"/>
              </a:ext>
            </a:extLst>
          </p:cNvPr>
          <p:cNvSpPr txBox="1"/>
          <p:nvPr/>
        </p:nvSpPr>
        <p:spPr>
          <a:xfrm>
            <a:off x="6713032" y="4176077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+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943EE2F6-43E3-780B-BADF-BE4B94284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770" y="4299471"/>
            <a:ext cx="4477418" cy="418411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Negeri Jasa</a:t>
            </a:r>
          </a:p>
        </p:txBody>
      </p:sp>
    </p:spTree>
    <p:extLst>
      <p:ext uri="{BB962C8B-B14F-4D97-AF65-F5344CB8AC3E}">
        <p14:creationId xmlns:p14="http://schemas.microsoft.com/office/powerpoint/2010/main" val="40460549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05163-AD65-615E-961A-863D1FA2D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DBE71E-53DB-69DF-A580-B3D68EBF9920}"/>
              </a:ext>
            </a:extLst>
          </p:cNvPr>
          <p:cNvSpPr txBox="1"/>
          <p:nvPr/>
        </p:nvSpPr>
        <p:spPr>
          <a:xfrm>
            <a:off x="187160" y="544059"/>
            <a:ext cx="10916771" cy="51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>
              <a:lnSpc>
                <a:spcPct val="120000"/>
              </a:lnSpc>
            </a:pPr>
            <a:r>
              <a:rPr lang="en-US" sz="25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KONSEP PENGHITUNGAN TKDN GABUNGAN BARANG DAN JASA</a:t>
            </a:r>
            <a:endParaRPr lang="en-ID" sz="2500" dirty="0">
              <a:solidFill>
                <a:srgbClr val="254C6D"/>
              </a:solidFill>
              <a:latin typeface="Montserrat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13">
            <a:extLst>
              <a:ext uri="{FF2B5EF4-FFF2-40B4-BE49-F238E27FC236}">
                <a16:creationId xmlns:a16="http://schemas.microsoft.com/office/drawing/2014/main" id="{E57BBBD5-4B43-FF49-BA35-6EA9260E2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0" y="1123446"/>
            <a:ext cx="11817680" cy="1066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4" name="AutoShape 14">
            <a:extLst>
              <a:ext uri="{FF2B5EF4-FFF2-40B4-BE49-F238E27FC236}">
                <a16:creationId xmlns:a16="http://schemas.microsoft.com/office/drawing/2014/main" id="{9F361845-8E8C-A725-2877-E76BE9402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8692" y="1264838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Dalam</a:t>
            </a: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Negeri Barang A</a:t>
            </a:r>
          </a:p>
        </p:txBody>
      </p:sp>
      <p:sp>
        <p:nvSpPr>
          <p:cNvPr id="5" name="AutoShape 19">
            <a:extLst>
              <a:ext uri="{FF2B5EF4-FFF2-40B4-BE49-F238E27FC236}">
                <a16:creationId xmlns:a16="http://schemas.microsoft.com/office/drawing/2014/main" id="{3A77AE53-15BD-7807-953C-357F97A2F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13" y="1192289"/>
            <a:ext cx="1521841" cy="784017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TKDN Barang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6" name="Text Box 21">
            <a:extLst>
              <a:ext uri="{FF2B5EF4-FFF2-40B4-BE49-F238E27FC236}">
                <a16:creationId xmlns:a16="http://schemas.microsoft.com/office/drawing/2014/main" id="{E7A3B1A4-F909-329D-A221-7314CCB0A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611" y="1393680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7" name="TextBox 35">
            <a:extLst>
              <a:ext uri="{FF2B5EF4-FFF2-40B4-BE49-F238E27FC236}">
                <a16:creationId xmlns:a16="http://schemas.microsoft.com/office/drawing/2014/main" id="{567EF4A5-C071-8C06-F91A-728F320BC124}"/>
              </a:ext>
            </a:extLst>
          </p:cNvPr>
          <p:cNvSpPr txBox="1"/>
          <p:nvPr/>
        </p:nvSpPr>
        <p:spPr>
          <a:xfrm>
            <a:off x="4180144" y="1229237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+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AutoShape 14">
            <a:extLst>
              <a:ext uri="{FF2B5EF4-FFF2-40B4-BE49-F238E27FC236}">
                <a16:creationId xmlns:a16="http://schemas.microsoft.com/office/drawing/2014/main" id="{5D099735-07E2-622B-9499-ED039A07F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402" y="1264838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Dalam</a:t>
            </a: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Negeri Barang B</a:t>
            </a:r>
          </a:p>
        </p:txBody>
      </p:sp>
      <p:sp>
        <p:nvSpPr>
          <p:cNvPr id="9" name="AutoShape 14">
            <a:extLst>
              <a:ext uri="{FF2B5EF4-FFF2-40B4-BE49-F238E27FC236}">
                <a16:creationId xmlns:a16="http://schemas.microsoft.com/office/drawing/2014/main" id="{E3A23982-B067-26E1-CEEB-CC0C5C627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6112" y="1264838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Dalam</a:t>
            </a: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Negeri Barang C</a:t>
            </a:r>
          </a:p>
        </p:txBody>
      </p:sp>
      <p:sp>
        <p:nvSpPr>
          <p:cNvPr id="10" name="AutoShape 14">
            <a:extLst>
              <a:ext uri="{FF2B5EF4-FFF2-40B4-BE49-F238E27FC236}">
                <a16:creationId xmlns:a16="http://schemas.microsoft.com/office/drawing/2014/main" id="{5AEE2D79-180C-636A-72CF-D96F1824D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8588" y="1264838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d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st.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98F6CF4B-BB96-98CD-12E9-D30EAC4DC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0" y="2649622"/>
            <a:ext cx="10108985" cy="1066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12" name="AutoShape 14">
            <a:extLst>
              <a:ext uri="{FF2B5EF4-FFF2-40B4-BE49-F238E27FC236}">
                <a16:creationId xmlns:a16="http://schemas.microsoft.com/office/drawing/2014/main" id="{A73A97CD-6901-569B-4A6B-BFCDDD7E8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836" y="2739672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TKDN</a:t>
            </a: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Barang </a:t>
            </a:r>
          </a:p>
        </p:txBody>
      </p:sp>
      <p:sp>
        <p:nvSpPr>
          <p:cNvPr id="13" name="AutoShape 19">
            <a:extLst>
              <a:ext uri="{FF2B5EF4-FFF2-40B4-BE49-F238E27FC236}">
                <a16:creationId xmlns:a16="http://schemas.microsoft.com/office/drawing/2014/main" id="{FFF3674E-3112-DAE2-8426-D3CF95E7B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12" y="2718464"/>
            <a:ext cx="2610855" cy="918184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Dalam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Negeri</a:t>
            </a:r>
          </a:p>
          <a:p>
            <a:pPr algn="ctr" defTabSz="457223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Barang A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id="{B2132425-B630-D40F-77C5-1142E738F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966" y="2908330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id="{E5A06A8F-20ED-DC4C-1772-0FA28914C230}"/>
              </a:ext>
            </a:extLst>
          </p:cNvPr>
          <p:cNvSpPr txBox="1"/>
          <p:nvPr/>
        </p:nvSpPr>
        <p:spPr>
          <a:xfrm>
            <a:off x="5738126" y="2760789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x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F794009C-3B51-28B7-2C98-0B8A3A5CC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8479" y="2755412"/>
            <a:ext cx="2283908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Proporsi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Nilai</a:t>
            </a:r>
          </a:p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Barang </a:t>
            </a:r>
          </a:p>
        </p:txBody>
      </p:sp>
      <p:sp>
        <p:nvSpPr>
          <p:cNvPr id="17" name="AutoShape 13">
            <a:extLst>
              <a:ext uri="{FF2B5EF4-FFF2-40B4-BE49-F238E27FC236}">
                <a16:creationId xmlns:a16="http://schemas.microsoft.com/office/drawing/2014/main" id="{3F35BF44-07FD-70DE-101F-0F36D226A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0" y="4198042"/>
            <a:ext cx="5908840" cy="1873676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18" name="AutoShape 14">
            <a:extLst>
              <a:ext uri="{FF2B5EF4-FFF2-40B4-BE49-F238E27FC236}">
                <a16:creationId xmlns:a16="http://schemas.microsoft.com/office/drawing/2014/main" id="{1F0AE9AF-862B-7547-08BB-D4B6632C6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815" y="4198042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Barang A</a:t>
            </a: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860B2268-6EFD-0EE5-6701-AB64D272A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12" y="4435730"/>
            <a:ext cx="2208336" cy="1092656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Proporsi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Gabungan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Barang 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20" name="Text Box 21">
            <a:extLst>
              <a:ext uri="{FF2B5EF4-FFF2-40B4-BE49-F238E27FC236}">
                <a16:creationId xmlns:a16="http://schemas.microsoft.com/office/drawing/2014/main" id="{F9985A55-70BD-43E0-CB29-26A6D3AF4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0945" y="4782006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21" name="AutoShape 14">
            <a:extLst>
              <a:ext uri="{FF2B5EF4-FFF2-40B4-BE49-F238E27FC236}">
                <a16:creationId xmlns:a16="http://schemas.microsoft.com/office/drawing/2014/main" id="{C894B09A-D264-FE38-6D7A-EBAAD4C8B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6109" y="5178310"/>
            <a:ext cx="2946907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Total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Barang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706013C-2202-3CA2-173A-C11113164117}"/>
              </a:ext>
            </a:extLst>
          </p:cNvPr>
          <p:cNvCxnSpPr>
            <a:cxnSpLocks/>
          </p:cNvCxnSpPr>
          <p:nvPr/>
        </p:nvCxnSpPr>
        <p:spPr>
          <a:xfrm flipV="1">
            <a:off x="2843968" y="5091751"/>
            <a:ext cx="2948810" cy="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86D3395-5A39-6E00-2A83-5146A82FD110}"/>
              </a:ext>
            </a:extLst>
          </p:cNvPr>
          <p:cNvSpPr txBox="1"/>
          <p:nvPr/>
        </p:nvSpPr>
        <p:spPr>
          <a:xfrm>
            <a:off x="187161" y="224091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dimana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,</a:t>
            </a:r>
            <a:endParaRPr lang="en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TextBox 35">
            <a:extLst>
              <a:ext uri="{FF2B5EF4-FFF2-40B4-BE49-F238E27FC236}">
                <a16:creationId xmlns:a16="http://schemas.microsoft.com/office/drawing/2014/main" id="{03079D52-ACB6-98C8-0730-A8A18112AFA5}"/>
              </a:ext>
            </a:extLst>
          </p:cNvPr>
          <p:cNvSpPr txBox="1"/>
          <p:nvPr/>
        </p:nvSpPr>
        <p:spPr>
          <a:xfrm>
            <a:off x="6738852" y="1235506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+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Box 35">
            <a:extLst>
              <a:ext uri="{FF2B5EF4-FFF2-40B4-BE49-F238E27FC236}">
                <a16:creationId xmlns:a16="http://schemas.microsoft.com/office/drawing/2014/main" id="{06C6464F-A409-C864-04F8-0023DBE6AD30}"/>
              </a:ext>
            </a:extLst>
          </p:cNvPr>
          <p:cNvSpPr txBox="1"/>
          <p:nvPr/>
        </p:nvSpPr>
        <p:spPr>
          <a:xfrm>
            <a:off x="9305048" y="1264839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+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A8F444-3DBA-6500-521A-F5AE7245EE4E}"/>
              </a:ext>
            </a:extLst>
          </p:cNvPr>
          <p:cNvSpPr txBox="1"/>
          <p:nvPr/>
        </p:nvSpPr>
        <p:spPr>
          <a:xfrm>
            <a:off x="187160" y="377804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dimana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,</a:t>
            </a:r>
            <a:endParaRPr lang="en-ID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72383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759B1-5418-EEC5-86B6-C6F63492E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C837BD-055D-947E-FF49-AA1FDABB9DA4}"/>
              </a:ext>
            </a:extLst>
          </p:cNvPr>
          <p:cNvSpPr txBox="1"/>
          <p:nvPr/>
        </p:nvSpPr>
        <p:spPr>
          <a:xfrm>
            <a:off x="187160" y="544059"/>
            <a:ext cx="10916771" cy="51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>
              <a:lnSpc>
                <a:spcPct val="120000"/>
              </a:lnSpc>
            </a:pPr>
            <a:r>
              <a:rPr lang="en-US" sz="25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KONSEP PENGHITUNGAN TKDN GABUNGAN BARANG DAN JASA</a:t>
            </a:r>
            <a:endParaRPr lang="en-ID" sz="2500" dirty="0">
              <a:solidFill>
                <a:srgbClr val="254C6D"/>
              </a:solidFill>
              <a:latin typeface="Montserrat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13">
            <a:extLst>
              <a:ext uri="{FF2B5EF4-FFF2-40B4-BE49-F238E27FC236}">
                <a16:creationId xmlns:a16="http://schemas.microsoft.com/office/drawing/2014/main" id="{E4CBD48A-E933-62E7-C173-88426B800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0" y="2649622"/>
            <a:ext cx="10108985" cy="1066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4" name="AutoShape 14">
            <a:extLst>
              <a:ext uri="{FF2B5EF4-FFF2-40B4-BE49-F238E27FC236}">
                <a16:creationId xmlns:a16="http://schemas.microsoft.com/office/drawing/2014/main" id="{28DC36E6-FF3B-8873-4A09-C99B81D9A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836" y="2739672"/>
            <a:ext cx="2610855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TKDN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Gabungan</a:t>
            </a:r>
            <a:endParaRPr lang="en-US" sz="15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Barang </a:t>
            </a:r>
          </a:p>
        </p:txBody>
      </p:sp>
      <p:sp>
        <p:nvSpPr>
          <p:cNvPr id="5" name="AutoShape 19">
            <a:extLst>
              <a:ext uri="{FF2B5EF4-FFF2-40B4-BE49-F238E27FC236}">
                <a16:creationId xmlns:a16="http://schemas.microsoft.com/office/drawing/2014/main" id="{B58D6404-2FC1-D486-0D95-07230B6CE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12" y="2718464"/>
            <a:ext cx="2610855" cy="918184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Dalam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Negeri Barang 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6" name="Text Box 21">
            <a:extLst>
              <a:ext uri="{FF2B5EF4-FFF2-40B4-BE49-F238E27FC236}">
                <a16:creationId xmlns:a16="http://schemas.microsoft.com/office/drawing/2014/main" id="{A0CC2978-5D3B-8298-0DE7-C2C6F2CC6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966" y="2908330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7" name="TextBox 35">
            <a:extLst>
              <a:ext uri="{FF2B5EF4-FFF2-40B4-BE49-F238E27FC236}">
                <a16:creationId xmlns:a16="http://schemas.microsoft.com/office/drawing/2014/main" id="{D6A53033-70B5-CFA2-362C-6B5A6C3A8266}"/>
              </a:ext>
            </a:extLst>
          </p:cNvPr>
          <p:cNvSpPr txBox="1"/>
          <p:nvPr/>
        </p:nvSpPr>
        <p:spPr>
          <a:xfrm>
            <a:off x="6369944" y="2766952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x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AutoShape 14">
            <a:extLst>
              <a:ext uri="{FF2B5EF4-FFF2-40B4-BE49-F238E27FC236}">
                <a16:creationId xmlns:a16="http://schemas.microsoft.com/office/drawing/2014/main" id="{59EE5E69-07ED-7BA9-D436-9F5553697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8666" y="2766951"/>
            <a:ext cx="2994554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Proporsi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Nilai</a:t>
            </a:r>
          </a:p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Gabungan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Barang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B80ABC-FA69-9E32-25C6-369F0DFF787F}"/>
              </a:ext>
            </a:extLst>
          </p:cNvPr>
          <p:cNvSpPr txBox="1"/>
          <p:nvPr/>
        </p:nvSpPr>
        <p:spPr>
          <a:xfrm>
            <a:off x="187161" y="2240917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dimana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,</a:t>
            </a:r>
            <a:endParaRPr lang="en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4DDB1-281C-3708-BC17-022051D4F0D1}"/>
              </a:ext>
            </a:extLst>
          </p:cNvPr>
          <p:cNvSpPr txBox="1"/>
          <p:nvPr/>
        </p:nvSpPr>
        <p:spPr>
          <a:xfrm>
            <a:off x="216968" y="3856278"/>
            <a:ext cx="663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DAN,</a:t>
            </a:r>
            <a:endParaRPr lang="en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C624FEBD-AA3A-1AB4-C4EB-E4C64FDD8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82738"/>
            <a:ext cx="11817680" cy="1066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12" name="AutoShape 14">
            <a:extLst>
              <a:ext uri="{FF2B5EF4-FFF2-40B4-BE49-F238E27FC236}">
                <a16:creationId xmlns:a16="http://schemas.microsoft.com/office/drawing/2014/main" id="{D2627A20-9CB9-7D6B-13DF-3C50F1F3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2776" y="1425736"/>
            <a:ext cx="4698564" cy="454578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Negeri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Barang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13" name="AutoShape 19">
            <a:extLst>
              <a:ext uri="{FF2B5EF4-FFF2-40B4-BE49-F238E27FC236}">
                <a16:creationId xmlns:a16="http://schemas.microsoft.com/office/drawing/2014/main" id="{E4BC8DDA-92B6-96F3-EBEB-4072982D6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50" y="1357155"/>
            <a:ext cx="1201218" cy="609600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%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TKDN</a:t>
            </a:r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id="{2912CAF8-ACF5-27DE-A075-D36F3656E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5451" y="1452972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id="{9D9B6F96-B743-20F9-A35B-FB5B17D73794}"/>
              </a:ext>
            </a:extLst>
          </p:cNvPr>
          <p:cNvSpPr txBox="1"/>
          <p:nvPr/>
        </p:nvSpPr>
        <p:spPr>
          <a:xfrm>
            <a:off x="6525872" y="1320425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+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B8C31170-2B24-6B7F-7E69-89DCA1F21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9610" y="1443819"/>
            <a:ext cx="4477418" cy="418411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Negeri Jasa</a:t>
            </a:r>
          </a:p>
        </p:txBody>
      </p:sp>
      <p:sp>
        <p:nvSpPr>
          <p:cNvPr id="17" name="AutoShape 13">
            <a:extLst>
              <a:ext uri="{FF2B5EF4-FFF2-40B4-BE49-F238E27FC236}">
                <a16:creationId xmlns:a16="http://schemas.microsoft.com/office/drawing/2014/main" id="{D0D53CFA-B1C7-129A-74C7-D84EB939C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68" y="4365465"/>
            <a:ext cx="10108985" cy="1066800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18" name="AutoShape 14">
            <a:extLst>
              <a:ext uri="{FF2B5EF4-FFF2-40B4-BE49-F238E27FC236}">
                <a16:creationId xmlns:a16="http://schemas.microsoft.com/office/drawing/2014/main" id="{D3CBF90D-8B59-8F07-2273-BEC8A82DC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644" y="4455515"/>
            <a:ext cx="2610855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TKDN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Gabungan</a:t>
            </a:r>
            <a:endParaRPr lang="en-US" sz="15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Jasa</a:t>
            </a:r>
          </a:p>
        </p:txBody>
      </p:sp>
      <p:sp>
        <p:nvSpPr>
          <p:cNvPr id="19" name="AutoShape 19">
            <a:extLst>
              <a:ext uri="{FF2B5EF4-FFF2-40B4-BE49-F238E27FC236}">
                <a16:creationId xmlns:a16="http://schemas.microsoft.com/office/drawing/2014/main" id="{8362329C-2EBB-A042-0E72-BEB435E3A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20" y="4434307"/>
            <a:ext cx="2610855" cy="918184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Komponen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Dalam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Negeri Jasa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20" name="Text Box 21">
            <a:extLst>
              <a:ext uri="{FF2B5EF4-FFF2-40B4-BE49-F238E27FC236}">
                <a16:creationId xmlns:a16="http://schemas.microsoft.com/office/drawing/2014/main" id="{EFFCC33A-EFB5-5CDC-F8D9-13CFD945F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774" y="4624174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:a16="http://schemas.microsoft.com/office/drawing/2014/main" id="{A44FD5F2-B045-69E7-A090-DB376A4089C9}"/>
              </a:ext>
            </a:extLst>
          </p:cNvPr>
          <p:cNvSpPr txBox="1"/>
          <p:nvPr/>
        </p:nvSpPr>
        <p:spPr>
          <a:xfrm>
            <a:off x="6399752" y="4482795"/>
            <a:ext cx="502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x</a:t>
            </a:r>
            <a:endParaRPr lang="en-ID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AutoShape 14">
            <a:extLst>
              <a:ext uri="{FF2B5EF4-FFF2-40B4-BE49-F238E27FC236}">
                <a16:creationId xmlns:a16="http://schemas.microsoft.com/office/drawing/2014/main" id="{6D301F95-DD9D-0EC3-E1A7-C27A291BE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474" y="4482794"/>
            <a:ext cx="2994554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Proporsi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Nilai</a:t>
            </a:r>
          </a:p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Jasa</a:t>
            </a:r>
          </a:p>
        </p:txBody>
      </p:sp>
    </p:spTree>
    <p:extLst>
      <p:ext uri="{BB962C8B-B14F-4D97-AF65-F5344CB8AC3E}">
        <p14:creationId xmlns:p14="http://schemas.microsoft.com/office/powerpoint/2010/main" val="39163790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E9969-4B36-39BB-DF0F-E502A4C25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26AC85-F177-8A03-BAF0-57E6732D21A3}"/>
              </a:ext>
            </a:extLst>
          </p:cNvPr>
          <p:cNvSpPr txBox="1"/>
          <p:nvPr/>
        </p:nvSpPr>
        <p:spPr>
          <a:xfrm>
            <a:off x="334393" y="796669"/>
            <a:ext cx="10916771" cy="517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>
              <a:lnSpc>
                <a:spcPct val="120000"/>
              </a:lnSpc>
            </a:pPr>
            <a:r>
              <a:rPr lang="en-US" sz="2500" dirty="0">
                <a:solidFill>
                  <a:srgbClr val="254C6D"/>
                </a:solidFill>
                <a:latin typeface="Montserrat SemiBold" panose="000007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KONSEP PENGHITUNGAN TKDN GABUNGAN BARANG DAN JASA</a:t>
            </a:r>
            <a:endParaRPr lang="en-ID" sz="2500" dirty="0">
              <a:solidFill>
                <a:srgbClr val="254C6D"/>
              </a:solidFill>
              <a:latin typeface="Montserrat SemiBold" panose="00000700000000000000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13">
            <a:extLst>
              <a:ext uri="{FF2B5EF4-FFF2-40B4-BE49-F238E27FC236}">
                <a16:creationId xmlns:a16="http://schemas.microsoft.com/office/drawing/2014/main" id="{6ECA644A-FB7C-0EB4-C016-6F0353B10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393" y="1968190"/>
            <a:ext cx="8087712" cy="1873676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4" name="AutoShape 14">
            <a:extLst>
              <a:ext uri="{FF2B5EF4-FFF2-40B4-BE49-F238E27FC236}">
                <a16:creationId xmlns:a16="http://schemas.microsoft.com/office/drawing/2014/main" id="{0AEDBC08-F0C0-1982-A29B-C64B894AC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275" y="1987524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endParaRPr lang="en-US" sz="15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Gabungan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Barang </a:t>
            </a:r>
          </a:p>
        </p:txBody>
      </p:sp>
      <p:sp>
        <p:nvSpPr>
          <p:cNvPr id="5" name="AutoShape 19">
            <a:extLst>
              <a:ext uri="{FF2B5EF4-FFF2-40B4-BE49-F238E27FC236}">
                <a16:creationId xmlns:a16="http://schemas.microsoft.com/office/drawing/2014/main" id="{BBA06655-9A69-EB0E-B4FF-77730CCDB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345" y="2205878"/>
            <a:ext cx="2208336" cy="1387554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Proporsi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 Nilai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Perolehan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Gabungan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Barang 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6" name="Text Box 21">
            <a:extLst>
              <a:ext uri="{FF2B5EF4-FFF2-40B4-BE49-F238E27FC236}">
                <a16:creationId xmlns:a16="http://schemas.microsoft.com/office/drawing/2014/main" id="{699182AD-ABF7-B7E1-6B3A-936E56DF9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178" y="2552154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7" name="AutoShape 14">
            <a:extLst>
              <a:ext uri="{FF2B5EF4-FFF2-40B4-BE49-F238E27FC236}">
                <a16:creationId xmlns:a16="http://schemas.microsoft.com/office/drawing/2014/main" id="{52BA9408-9007-2DC9-15E5-8F8E35A5E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880" y="3027771"/>
            <a:ext cx="4416238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Total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Barang dan Jasa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A30675F-4FEA-6146-A811-78A02255B541}"/>
              </a:ext>
            </a:extLst>
          </p:cNvPr>
          <p:cNvCxnSpPr>
            <a:cxnSpLocks/>
          </p:cNvCxnSpPr>
          <p:nvPr/>
        </p:nvCxnSpPr>
        <p:spPr>
          <a:xfrm>
            <a:off x="2991199" y="2899655"/>
            <a:ext cx="49336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FA8B59-A8D7-3788-7E2F-5860905FD6B7}"/>
              </a:ext>
            </a:extLst>
          </p:cNvPr>
          <p:cNvSpPr txBox="1"/>
          <p:nvPr/>
        </p:nvSpPr>
        <p:spPr>
          <a:xfrm>
            <a:off x="334393" y="1548189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dimana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,</a:t>
            </a:r>
            <a:endParaRPr lang="en-ID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AutoShape 13">
            <a:extLst>
              <a:ext uri="{FF2B5EF4-FFF2-40B4-BE49-F238E27FC236}">
                <a16:creationId xmlns:a16="http://schemas.microsoft.com/office/drawing/2014/main" id="{B92FA928-6D04-5553-B687-0788A9766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393" y="4395283"/>
            <a:ext cx="8087712" cy="1873676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ctr" defTabSz="457223">
              <a:defRPr/>
            </a:pPr>
            <a:endParaRPr lang="id-ID" sz="2000" dirty="0">
              <a:solidFill>
                <a:prstClr val="black"/>
              </a:solidFill>
              <a:latin typeface="Montserrat SemiBold" panose="00000700000000000000" pitchFamily="2" charset="0"/>
              <a:cs typeface="Andalus" pitchFamily="18" charset="-78"/>
            </a:endParaRPr>
          </a:p>
        </p:txBody>
      </p:sp>
      <p:sp>
        <p:nvSpPr>
          <p:cNvPr id="11" name="AutoShape 14">
            <a:extLst>
              <a:ext uri="{FF2B5EF4-FFF2-40B4-BE49-F238E27FC236}">
                <a16:creationId xmlns:a16="http://schemas.microsoft.com/office/drawing/2014/main" id="{51FDDD03-7E23-D034-659B-86F93611A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275" y="4414617"/>
            <a:ext cx="2001451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endParaRPr lang="en-US" sz="15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  <a:p>
            <a:pPr algn="ctr" defTabSz="457223">
              <a:defRPr/>
            </a:pP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Gabungan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Jasa </a:t>
            </a:r>
          </a:p>
        </p:txBody>
      </p:sp>
      <p:sp>
        <p:nvSpPr>
          <p:cNvPr id="12" name="AutoShape 19">
            <a:extLst>
              <a:ext uri="{FF2B5EF4-FFF2-40B4-BE49-F238E27FC236}">
                <a16:creationId xmlns:a16="http://schemas.microsoft.com/office/drawing/2014/main" id="{B4B5C324-3B61-5C13-7DCC-DDFAA2E8E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345" y="4632972"/>
            <a:ext cx="2208336" cy="1387554"/>
          </a:xfrm>
          <a:prstGeom prst="flowChartTerminator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Proporsi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 Nilai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Perolehan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Jasa</a:t>
            </a:r>
            <a:endParaRPr lang="en-US" sz="2000" dirty="0">
              <a:solidFill>
                <a:prstClr val="black"/>
              </a:solidFill>
              <a:latin typeface="Montserrat" panose="00000500000000000000" pitchFamily="2" charset="0"/>
              <a:cs typeface="Andalus" pitchFamily="18" charset="-78"/>
            </a:endParaRPr>
          </a:p>
        </p:txBody>
      </p:sp>
      <p:sp>
        <p:nvSpPr>
          <p:cNvPr id="13" name="Text Box 21">
            <a:extLst>
              <a:ext uri="{FF2B5EF4-FFF2-40B4-BE49-F238E27FC236}">
                <a16:creationId xmlns:a16="http://schemas.microsoft.com/office/drawing/2014/main" id="{34CB981D-D73F-0FDA-1C52-7966FAEC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178" y="4979248"/>
            <a:ext cx="609600" cy="400105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 lIns="91436" tIns="45718" rIns="91436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23">
              <a:spcBef>
                <a:spcPct val="50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cs typeface="Andalus" pitchFamily="18" charset="-78"/>
              </a:rPr>
              <a:t> = </a:t>
            </a:r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1AE2335B-1E79-6FB7-B4E8-087544468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880" y="5454864"/>
            <a:ext cx="4416238" cy="784016"/>
          </a:xfrm>
          <a:prstGeom prst="bevel">
            <a:avLst>
              <a:gd name="adj" fmla="val 125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36" tIns="45718" rIns="91436" bIns="45718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23">
              <a:defRPr/>
            </a:pP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Nilai Total </a:t>
            </a:r>
            <a:r>
              <a:rPr lang="en-US" sz="1500" dirty="0" err="1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Perolehan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0"/>
                <a:cs typeface="Andalus" pitchFamily="18" charset="-78"/>
              </a:rPr>
              <a:t> Barang dan Jasa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FDC65CA-06F8-A28C-650C-302A8AFF42DE}"/>
              </a:ext>
            </a:extLst>
          </p:cNvPr>
          <p:cNvCxnSpPr>
            <a:cxnSpLocks/>
          </p:cNvCxnSpPr>
          <p:nvPr/>
        </p:nvCxnSpPr>
        <p:spPr>
          <a:xfrm>
            <a:off x="2991199" y="5326748"/>
            <a:ext cx="49336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0A48BFE-3530-AA9D-5C17-122E1F4CD6D3}"/>
              </a:ext>
            </a:extLst>
          </p:cNvPr>
          <p:cNvSpPr txBox="1"/>
          <p:nvPr/>
        </p:nvSpPr>
        <p:spPr>
          <a:xfrm>
            <a:off x="334393" y="3975282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dan,</a:t>
            </a:r>
            <a:endParaRPr lang="en-ID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57173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64356-2FE9-D1E0-66F2-AA75506BB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B1EA0F-4D9B-632F-A55C-0230B3E578E3}"/>
              </a:ext>
            </a:extLst>
          </p:cNvPr>
          <p:cNvSpPr txBox="1"/>
          <p:nvPr/>
        </p:nvSpPr>
        <p:spPr>
          <a:xfrm>
            <a:off x="334393" y="796669"/>
            <a:ext cx="6768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sz="3600" b="1" dirty="0">
                <a:solidFill>
                  <a:srgbClr val="14467E"/>
                </a:solidFill>
                <a:latin typeface="Montserrat" panose="00000500000000000000" pitchFamily="2" charset="0"/>
              </a:rPr>
              <a:t>PENENTUAN TKDN BARANG</a:t>
            </a:r>
            <a:endParaRPr lang="en-ID" sz="3600" b="1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87E70B2-3478-2008-4D5E-38AD410B05DF}"/>
              </a:ext>
            </a:extLst>
          </p:cNvPr>
          <p:cNvGraphicFramePr/>
          <p:nvPr/>
        </p:nvGraphicFramePr>
        <p:xfrm>
          <a:off x="-505908" y="1443000"/>
          <a:ext cx="13072609" cy="4474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2C08248-EA3A-2FA3-A0D9-198CE4CA7A2C}"/>
              </a:ext>
            </a:extLst>
          </p:cNvPr>
          <p:cNvSpPr/>
          <p:nvPr/>
        </p:nvSpPr>
        <p:spPr>
          <a:xfrm>
            <a:off x="4389121" y="5415002"/>
            <a:ext cx="1230537" cy="455901"/>
          </a:xfrm>
          <a:prstGeom prst="rect">
            <a:avLst/>
          </a:prstGeom>
          <a:ln w="28575">
            <a:solidFill>
              <a:srgbClr val="38B3B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Local Purchase</a:t>
            </a:r>
            <a:endParaRPr lang="en-ID" sz="14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324253-B85C-042B-A95A-B5C2BADB9239}"/>
              </a:ext>
            </a:extLst>
          </p:cNvPr>
          <p:cNvSpPr/>
          <p:nvPr/>
        </p:nvSpPr>
        <p:spPr>
          <a:xfrm>
            <a:off x="4308061" y="2838346"/>
            <a:ext cx="1311597" cy="455901"/>
          </a:xfrm>
          <a:prstGeom prst="rect">
            <a:avLst/>
          </a:prstGeom>
          <a:ln w="28575">
            <a:solidFill>
              <a:srgbClr val="38B3B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US" sz="1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Local Production</a:t>
            </a:r>
            <a:endParaRPr lang="en-ID" sz="14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8308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B913E-4364-4B53-9C33-3B9464F78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CA6FAA-E980-B119-5550-B27209FEE0BB}"/>
              </a:ext>
            </a:extLst>
          </p:cNvPr>
          <p:cNvSpPr txBox="1"/>
          <p:nvPr/>
        </p:nvSpPr>
        <p:spPr>
          <a:xfrm>
            <a:off x="334392" y="796669"/>
            <a:ext cx="58865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sz="3600" b="1" dirty="0">
                <a:solidFill>
                  <a:srgbClr val="14467E"/>
                </a:solidFill>
                <a:latin typeface="Montserrat" panose="00000500000000000000" pitchFamily="2" charset="0"/>
              </a:rPr>
              <a:t>PENENTUAN TKDN JASA</a:t>
            </a:r>
          </a:p>
          <a:p>
            <a:pPr defTabSz="914446"/>
            <a:endParaRPr lang="en-ID" sz="3600" b="1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grpSp>
        <p:nvGrpSpPr>
          <p:cNvPr id="3" name="Google Shape;278;p20">
            <a:extLst>
              <a:ext uri="{FF2B5EF4-FFF2-40B4-BE49-F238E27FC236}">
                <a16:creationId xmlns:a16="http://schemas.microsoft.com/office/drawing/2014/main" id="{C75422D8-432C-E30B-3E19-CFADD76E38B0}"/>
              </a:ext>
            </a:extLst>
          </p:cNvPr>
          <p:cNvGrpSpPr/>
          <p:nvPr/>
        </p:nvGrpSpPr>
        <p:grpSpPr>
          <a:xfrm>
            <a:off x="4082232" y="2944182"/>
            <a:ext cx="1810493" cy="1724710"/>
            <a:chOff x="3860514" y="2070564"/>
            <a:chExt cx="1495177" cy="1424335"/>
          </a:xfrm>
        </p:grpSpPr>
        <p:sp>
          <p:nvSpPr>
            <p:cNvPr id="4" name="Google Shape;293;p20">
              <a:extLst>
                <a:ext uri="{FF2B5EF4-FFF2-40B4-BE49-F238E27FC236}">
                  <a16:creationId xmlns:a16="http://schemas.microsoft.com/office/drawing/2014/main" id="{947E5C6F-89F3-8A15-7011-1CD084F6EE68}"/>
                </a:ext>
              </a:extLst>
            </p:cNvPr>
            <p:cNvSpPr/>
            <p:nvPr/>
          </p:nvSpPr>
          <p:spPr>
            <a:xfrm>
              <a:off x="3860514" y="2070564"/>
              <a:ext cx="1424335" cy="1424335"/>
            </a:xfrm>
            <a:custGeom>
              <a:avLst/>
              <a:gdLst/>
              <a:ahLst/>
              <a:cxnLst/>
              <a:rect l="l" t="t" r="r" b="b"/>
              <a:pathLst>
                <a:path w="50281" h="50281" extrusionOk="0">
                  <a:moveTo>
                    <a:pt x="25146" y="4430"/>
                  </a:moveTo>
                  <a:cubicBezTo>
                    <a:pt x="36565" y="4430"/>
                    <a:pt x="45851" y="13717"/>
                    <a:pt x="45851" y="25135"/>
                  </a:cubicBezTo>
                  <a:cubicBezTo>
                    <a:pt x="45851" y="36553"/>
                    <a:pt x="36565" y="45840"/>
                    <a:pt x="25146" y="45840"/>
                  </a:cubicBezTo>
                  <a:cubicBezTo>
                    <a:pt x="13728" y="45840"/>
                    <a:pt x="4442" y="36553"/>
                    <a:pt x="4442" y="25135"/>
                  </a:cubicBezTo>
                  <a:cubicBezTo>
                    <a:pt x="4442" y="13717"/>
                    <a:pt x="13728" y="4430"/>
                    <a:pt x="25146" y="4430"/>
                  </a:cubicBezTo>
                  <a:close/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39017"/>
                    <a:pt x="11264" y="50281"/>
                    <a:pt x="25146" y="50281"/>
                  </a:cubicBezTo>
                  <a:cubicBezTo>
                    <a:pt x="39029" y="50281"/>
                    <a:pt x="50281" y="39017"/>
                    <a:pt x="50281" y="25135"/>
                  </a:cubicBezTo>
                  <a:cubicBezTo>
                    <a:pt x="50281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5" name="Google Shape;294;p20">
              <a:extLst>
                <a:ext uri="{FF2B5EF4-FFF2-40B4-BE49-F238E27FC236}">
                  <a16:creationId xmlns:a16="http://schemas.microsoft.com/office/drawing/2014/main" id="{B17A8D35-2BD4-5B80-314F-E0D51312F967}"/>
                </a:ext>
              </a:extLst>
            </p:cNvPr>
            <p:cNvSpPr/>
            <p:nvPr/>
          </p:nvSpPr>
          <p:spPr>
            <a:xfrm>
              <a:off x="3860514" y="2070564"/>
              <a:ext cx="1424335" cy="724164"/>
            </a:xfrm>
            <a:custGeom>
              <a:avLst/>
              <a:gdLst/>
              <a:ahLst/>
              <a:cxnLst/>
              <a:rect l="l" t="t" r="r" b="b"/>
              <a:pathLst>
                <a:path w="50281" h="25564" extrusionOk="0"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25278"/>
                    <a:pt x="12" y="25420"/>
                    <a:pt x="12" y="25563"/>
                  </a:cubicBezTo>
                  <a:lnTo>
                    <a:pt x="4453" y="25563"/>
                  </a:lnTo>
                  <a:cubicBezTo>
                    <a:pt x="4453" y="25420"/>
                    <a:pt x="4442" y="25278"/>
                    <a:pt x="4442" y="25135"/>
                  </a:cubicBezTo>
                  <a:cubicBezTo>
                    <a:pt x="4442" y="13717"/>
                    <a:pt x="13728" y="4430"/>
                    <a:pt x="25146" y="4430"/>
                  </a:cubicBezTo>
                  <a:cubicBezTo>
                    <a:pt x="36565" y="4430"/>
                    <a:pt x="45851" y="13717"/>
                    <a:pt x="45851" y="25135"/>
                  </a:cubicBezTo>
                  <a:cubicBezTo>
                    <a:pt x="45851" y="25278"/>
                    <a:pt x="45840" y="25420"/>
                    <a:pt x="45840" y="25563"/>
                  </a:cubicBezTo>
                  <a:lnTo>
                    <a:pt x="50269" y="25563"/>
                  </a:lnTo>
                  <a:cubicBezTo>
                    <a:pt x="50281" y="25420"/>
                    <a:pt x="50281" y="25278"/>
                    <a:pt x="50281" y="25135"/>
                  </a:cubicBezTo>
                  <a:cubicBezTo>
                    <a:pt x="50281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rgbClr val="38B3BC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6" name="Google Shape;297;p20">
              <a:extLst>
                <a:ext uri="{FF2B5EF4-FFF2-40B4-BE49-F238E27FC236}">
                  <a16:creationId xmlns:a16="http://schemas.microsoft.com/office/drawing/2014/main" id="{BB284827-DE47-541F-6BE5-DBBA0FCF9CD1}"/>
                </a:ext>
              </a:extLst>
            </p:cNvPr>
            <p:cNvSpPr/>
            <p:nvPr/>
          </p:nvSpPr>
          <p:spPr>
            <a:xfrm>
              <a:off x="5091934" y="2662819"/>
              <a:ext cx="263757" cy="263786"/>
            </a:xfrm>
            <a:custGeom>
              <a:avLst/>
              <a:gdLst/>
              <a:ahLst/>
              <a:cxnLst/>
              <a:rect l="l" t="t" r="r" b="b"/>
              <a:pathLst>
                <a:path w="9311" h="9312" extrusionOk="0">
                  <a:moveTo>
                    <a:pt x="4656" y="1"/>
                  </a:moveTo>
                  <a:cubicBezTo>
                    <a:pt x="2084" y="1"/>
                    <a:pt x="0" y="2085"/>
                    <a:pt x="0" y="4656"/>
                  </a:cubicBezTo>
                  <a:cubicBezTo>
                    <a:pt x="0" y="7228"/>
                    <a:pt x="2084" y="9312"/>
                    <a:pt x="4656" y="9312"/>
                  </a:cubicBezTo>
                  <a:cubicBezTo>
                    <a:pt x="7227" y="9312"/>
                    <a:pt x="9311" y="7228"/>
                    <a:pt x="9311" y="4656"/>
                  </a:cubicBezTo>
                  <a:cubicBezTo>
                    <a:pt x="9311" y="2085"/>
                    <a:pt x="7227" y="1"/>
                    <a:pt x="4656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7" name="Google Shape;298;p20">
              <a:extLst>
                <a:ext uri="{FF2B5EF4-FFF2-40B4-BE49-F238E27FC236}">
                  <a16:creationId xmlns:a16="http://schemas.microsoft.com/office/drawing/2014/main" id="{D2DA1B3C-77CF-7567-6CE8-83B29D69C050}"/>
                </a:ext>
              </a:extLst>
            </p:cNvPr>
            <p:cNvSpPr/>
            <p:nvPr/>
          </p:nvSpPr>
          <p:spPr>
            <a:xfrm>
              <a:off x="5147910" y="2718823"/>
              <a:ext cx="151807" cy="151467"/>
            </a:xfrm>
            <a:custGeom>
              <a:avLst/>
              <a:gdLst/>
              <a:ahLst/>
              <a:cxnLst/>
              <a:rect l="l" t="t" r="r" b="b"/>
              <a:pathLst>
                <a:path w="5359" h="5347" extrusionOk="0">
                  <a:moveTo>
                    <a:pt x="2680" y="0"/>
                  </a:moveTo>
                  <a:cubicBezTo>
                    <a:pt x="1203" y="0"/>
                    <a:pt x="1" y="1191"/>
                    <a:pt x="1" y="2679"/>
                  </a:cubicBezTo>
                  <a:cubicBezTo>
                    <a:pt x="1" y="4156"/>
                    <a:pt x="1203" y="5346"/>
                    <a:pt x="2680" y="5346"/>
                  </a:cubicBezTo>
                  <a:cubicBezTo>
                    <a:pt x="4156" y="5346"/>
                    <a:pt x="5358" y="4156"/>
                    <a:pt x="5358" y="2679"/>
                  </a:cubicBezTo>
                  <a:cubicBezTo>
                    <a:pt x="5358" y="1191"/>
                    <a:pt x="4156" y="0"/>
                    <a:pt x="2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</p:grpSp>
      <p:grpSp>
        <p:nvGrpSpPr>
          <p:cNvPr id="8" name="Google Shape;299;p20">
            <a:extLst>
              <a:ext uri="{FF2B5EF4-FFF2-40B4-BE49-F238E27FC236}">
                <a16:creationId xmlns:a16="http://schemas.microsoft.com/office/drawing/2014/main" id="{9C9F4DBB-AD22-A7DB-71AE-E41B5BA8871B}"/>
              </a:ext>
            </a:extLst>
          </p:cNvPr>
          <p:cNvGrpSpPr/>
          <p:nvPr/>
        </p:nvGrpSpPr>
        <p:grpSpPr>
          <a:xfrm>
            <a:off x="216496" y="2329598"/>
            <a:ext cx="4302030" cy="3516672"/>
            <a:chOff x="668037" y="1563017"/>
            <a:chExt cx="3552789" cy="2904211"/>
          </a:xfrm>
        </p:grpSpPr>
        <p:sp>
          <p:nvSpPr>
            <p:cNvPr id="9" name="Google Shape;304;p20">
              <a:extLst>
                <a:ext uri="{FF2B5EF4-FFF2-40B4-BE49-F238E27FC236}">
                  <a16:creationId xmlns:a16="http://schemas.microsoft.com/office/drawing/2014/main" id="{187E6E9B-B339-7065-9A77-7B412A889276}"/>
                </a:ext>
              </a:extLst>
            </p:cNvPr>
            <p:cNvSpPr/>
            <p:nvPr/>
          </p:nvSpPr>
          <p:spPr>
            <a:xfrm>
              <a:off x="2559294" y="2070564"/>
              <a:ext cx="1424335" cy="1424335"/>
            </a:xfrm>
            <a:custGeom>
              <a:avLst/>
              <a:gdLst/>
              <a:ahLst/>
              <a:cxnLst/>
              <a:rect l="l" t="t" r="r" b="b"/>
              <a:pathLst>
                <a:path w="50281" h="50281" extrusionOk="0">
                  <a:moveTo>
                    <a:pt x="25134" y="4430"/>
                  </a:moveTo>
                  <a:cubicBezTo>
                    <a:pt x="36552" y="4430"/>
                    <a:pt x="45839" y="13717"/>
                    <a:pt x="45839" y="25135"/>
                  </a:cubicBezTo>
                  <a:cubicBezTo>
                    <a:pt x="45839" y="36553"/>
                    <a:pt x="36552" y="45840"/>
                    <a:pt x="25134" y="45840"/>
                  </a:cubicBezTo>
                  <a:cubicBezTo>
                    <a:pt x="13716" y="45840"/>
                    <a:pt x="4429" y="36553"/>
                    <a:pt x="4429" y="25135"/>
                  </a:cubicBezTo>
                  <a:cubicBezTo>
                    <a:pt x="4429" y="13717"/>
                    <a:pt x="13716" y="4430"/>
                    <a:pt x="25134" y="4430"/>
                  </a:cubicBezTo>
                  <a:close/>
                  <a:moveTo>
                    <a:pt x="25134" y="1"/>
                  </a:moveTo>
                  <a:cubicBezTo>
                    <a:pt x="11252" y="1"/>
                    <a:pt x="0" y="11252"/>
                    <a:pt x="0" y="25135"/>
                  </a:cubicBezTo>
                  <a:cubicBezTo>
                    <a:pt x="0" y="39017"/>
                    <a:pt x="11252" y="50281"/>
                    <a:pt x="25134" y="50281"/>
                  </a:cubicBezTo>
                  <a:cubicBezTo>
                    <a:pt x="39017" y="50281"/>
                    <a:pt x="50280" y="39017"/>
                    <a:pt x="50280" y="25135"/>
                  </a:cubicBezTo>
                  <a:cubicBezTo>
                    <a:pt x="50280" y="11252"/>
                    <a:pt x="39017" y="1"/>
                    <a:pt x="25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0" name="Google Shape;305;p20">
              <a:extLst>
                <a:ext uri="{FF2B5EF4-FFF2-40B4-BE49-F238E27FC236}">
                  <a16:creationId xmlns:a16="http://schemas.microsoft.com/office/drawing/2014/main" id="{6CC89FE9-616B-B0B2-E905-73A016EA21C0}"/>
                </a:ext>
              </a:extLst>
            </p:cNvPr>
            <p:cNvSpPr/>
            <p:nvPr/>
          </p:nvSpPr>
          <p:spPr>
            <a:xfrm>
              <a:off x="2559634" y="2794714"/>
              <a:ext cx="1423655" cy="700199"/>
            </a:xfrm>
            <a:custGeom>
              <a:avLst/>
              <a:gdLst/>
              <a:ahLst/>
              <a:cxnLst/>
              <a:rect l="l" t="t" r="r" b="b"/>
              <a:pathLst>
                <a:path w="50257" h="24718" extrusionOk="0">
                  <a:moveTo>
                    <a:pt x="0" y="0"/>
                  </a:moveTo>
                  <a:cubicBezTo>
                    <a:pt x="226" y="13681"/>
                    <a:pt x="11382" y="24718"/>
                    <a:pt x="25122" y="24718"/>
                  </a:cubicBezTo>
                  <a:cubicBezTo>
                    <a:pt x="38862" y="24718"/>
                    <a:pt x="50030" y="13681"/>
                    <a:pt x="50256" y="0"/>
                  </a:cubicBezTo>
                  <a:lnTo>
                    <a:pt x="45815" y="0"/>
                  </a:lnTo>
                  <a:cubicBezTo>
                    <a:pt x="45589" y="11216"/>
                    <a:pt x="36397" y="20277"/>
                    <a:pt x="25122" y="20277"/>
                  </a:cubicBezTo>
                  <a:cubicBezTo>
                    <a:pt x="13847" y="20277"/>
                    <a:pt x="4655" y="11216"/>
                    <a:pt x="4429" y="0"/>
                  </a:cubicBezTo>
                  <a:close/>
                </a:path>
              </a:pathLst>
            </a:custGeom>
            <a:solidFill>
              <a:srgbClr val="1F4284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" name="Google Shape;306;p20">
              <a:extLst>
                <a:ext uri="{FF2B5EF4-FFF2-40B4-BE49-F238E27FC236}">
                  <a16:creationId xmlns:a16="http://schemas.microsoft.com/office/drawing/2014/main" id="{83D3C8F3-5F28-BAA1-EBAA-EC14067C0A12}"/>
                </a:ext>
              </a:extLst>
            </p:cNvPr>
            <p:cNvSpPr/>
            <p:nvPr/>
          </p:nvSpPr>
          <p:spPr>
            <a:xfrm>
              <a:off x="3791025" y="2662819"/>
              <a:ext cx="263786" cy="263786"/>
            </a:xfrm>
            <a:custGeom>
              <a:avLst/>
              <a:gdLst/>
              <a:ahLst/>
              <a:cxnLst/>
              <a:rect l="l" t="t" r="r" b="b"/>
              <a:pathLst>
                <a:path w="9312" h="9312" extrusionOk="0">
                  <a:moveTo>
                    <a:pt x="4656" y="1"/>
                  </a:moveTo>
                  <a:cubicBezTo>
                    <a:pt x="2084" y="1"/>
                    <a:pt x="1" y="2085"/>
                    <a:pt x="1" y="4656"/>
                  </a:cubicBezTo>
                  <a:cubicBezTo>
                    <a:pt x="1" y="7228"/>
                    <a:pt x="2084" y="9312"/>
                    <a:pt x="4656" y="9312"/>
                  </a:cubicBezTo>
                  <a:cubicBezTo>
                    <a:pt x="7228" y="9312"/>
                    <a:pt x="9311" y="7228"/>
                    <a:pt x="9311" y="4656"/>
                  </a:cubicBezTo>
                  <a:cubicBezTo>
                    <a:pt x="9311" y="2085"/>
                    <a:pt x="7228" y="1"/>
                    <a:pt x="4656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2" name="Google Shape;307;p20">
              <a:extLst>
                <a:ext uri="{FF2B5EF4-FFF2-40B4-BE49-F238E27FC236}">
                  <a16:creationId xmlns:a16="http://schemas.microsoft.com/office/drawing/2014/main" id="{D9195490-E649-3129-C134-530EB8A9D275}"/>
                </a:ext>
              </a:extLst>
            </p:cNvPr>
            <p:cNvSpPr/>
            <p:nvPr/>
          </p:nvSpPr>
          <p:spPr>
            <a:xfrm>
              <a:off x="3847030" y="2718823"/>
              <a:ext cx="151467" cy="151467"/>
            </a:xfrm>
            <a:custGeom>
              <a:avLst/>
              <a:gdLst/>
              <a:ahLst/>
              <a:cxnLst/>
              <a:rect l="l" t="t" r="r" b="b"/>
              <a:pathLst>
                <a:path w="5347" h="5347" extrusionOk="0">
                  <a:moveTo>
                    <a:pt x="2679" y="0"/>
                  </a:moveTo>
                  <a:cubicBezTo>
                    <a:pt x="1191" y="0"/>
                    <a:pt x="0" y="1191"/>
                    <a:pt x="0" y="2679"/>
                  </a:cubicBezTo>
                  <a:cubicBezTo>
                    <a:pt x="0" y="4156"/>
                    <a:pt x="1191" y="5346"/>
                    <a:pt x="2679" y="5346"/>
                  </a:cubicBezTo>
                  <a:cubicBezTo>
                    <a:pt x="4156" y="5346"/>
                    <a:pt x="5346" y="4156"/>
                    <a:pt x="5346" y="2679"/>
                  </a:cubicBezTo>
                  <a:cubicBezTo>
                    <a:pt x="5346" y="1191"/>
                    <a:pt x="4156" y="0"/>
                    <a:pt x="26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3" name="Google Shape;308;p20">
              <a:extLst>
                <a:ext uri="{FF2B5EF4-FFF2-40B4-BE49-F238E27FC236}">
                  <a16:creationId xmlns:a16="http://schemas.microsoft.com/office/drawing/2014/main" id="{987A9823-7D10-50F2-3670-A5E4600FB52A}"/>
                </a:ext>
              </a:extLst>
            </p:cNvPr>
            <p:cNvSpPr txBox="1"/>
            <p:nvPr/>
          </p:nvSpPr>
          <p:spPr>
            <a:xfrm>
              <a:off x="2336226" y="1563017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r>
                <a:rPr lang="en-GB" sz="1700" b="1" dirty="0">
                  <a:solidFill>
                    <a:srgbClr val="434343"/>
                  </a:solidFill>
                  <a:latin typeface="Montserrat SemiBold" panose="000007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Alat Kerja/Fasilitas Kerja</a:t>
              </a:r>
            </a:p>
          </p:txBody>
        </p:sp>
        <p:sp>
          <p:nvSpPr>
            <p:cNvPr id="14" name="Google Shape;309;p20">
              <a:extLst>
                <a:ext uri="{FF2B5EF4-FFF2-40B4-BE49-F238E27FC236}">
                  <a16:creationId xmlns:a16="http://schemas.microsoft.com/office/drawing/2014/main" id="{070251D8-73FF-799A-BC11-1180B2E26F67}"/>
                </a:ext>
              </a:extLst>
            </p:cNvPr>
            <p:cNvSpPr txBox="1"/>
            <p:nvPr/>
          </p:nvSpPr>
          <p:spPr>
            <a:xfrm>
              <a:off x="668037" y="3932328"/>
              <a:ext cx="2762771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r>
                <a:rPr lang="en-GB" sz="1200" b="1" dirty="0">
                  <a:solidFill>
                    <a:srgbClr val="434343"/>
                  </a:solidFill>
                  <a:latin typeface="Montserrat SemiBold" panose="00000700000000000000" pitchFamily="2" charset="0"/>
                  <a:ea typeface="Roboto"/>
                  <a:cs typeface="Roboto"/>
                  <a:sym typeface="Roboto"/>
                </a:rPr>
                <a:t>Warga Negara Indonesia  = KDN =</a:t>
              </a:r>
            </a:p>
            <a:p>
              <a:pPr algn="ctr" defTabSz="914446"/>
              <a:r>
                <a:rPr lang="en-GB" sz="1200" b="1" dirty="0">
                  <a:solidFill>
                    <a:srgbClr val="434343"/>
                  </a:solidFill>
                  <a:latin typeface="Montserrat SemiBold" panose="00000700000000000000" pitchFamily="2" charset="0"/>
                  <a:ea typeface="Roboto"/>
                  <a:cs typeface="Roboto"/>
                  <a:sym typeface="Roboto"/>
                </a:rPr>
                <a:t>TKDN 100%</a:t>
              </a:r>
            </a:p>
            <a:p>
              <a:pPr algn="ctr" defTabSz="914446"/>
              <a:r>
                <a:rPr lang="en-GB" sz="1200" b="1" dirty="0">
                  <a:solidFill>
                    <a:srgbClr val="434343"/>
                  </a:solidFill>
                  <a:latin typeface="Montserrat SemiBold" panose="00000700000000000000" pitchFamily="2" charset="0"/>
                  <a:ea typeface="Roboto"/>
                  <a:cs typeface="Roboto"/>
                  <a:sym typeface="Roboto"/>
                </a:rPr>
                <a:t>Warga Negara Asing = KLN =</a:t>
              </a:r>
            </a:p>
            <a:p>
              <a:pPr algn="ctr" defTabSz="914446"/>
              <a:r>
                <a:rPr lang="en-GB" sz="1200" b="1" dirty="0">
                  <a:solidFill>
                    <a:srgbClr val="434343"/>
                  </a:solidFill>
                  <a:latin typeface="Montserrat SemiBold" panose="00000700000000000000" pitchFamily="2" charset="0"/>
                  <a:ea typeface="Roboto"/>
                  <a:cs typeface="Roboto"/>
                  <a:sym typeface="Roboto"/>
                </a:rPr>
                <a:t>TKDN 0%</a:t>
              </a:r>
              <a:endParaRPr sz="12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" name="Google Shape;310;p20">
            <a:extLst>
              <a:ext uri="{FF2B5EF4-FFF2-40B4-BE49-F238E27FC236}">
                <a16:creationId xmlns:a16="http://schemas.microsoft.com/office/drawing/2014/main" id="{4DC74AB6-44B1-5664-F8D2-45273C75C1CA}"/>
              </a:ext>
            </a:extLst>
          </p:cNvPr>
          <p:cNvGrpSpPr/>
          <p:nvPr/>
        </p:nvGrpSpPr>
        <p:grpSpPr>
          <a:xfrm>
            <a:off x="655143" y="2944180"/>
            <a:ext cx="2282041" cy="2268323"/>
            <a:chOff x="1030288" y="2070564"/>
            <a:chExt cx="1884600" cy="1873274"/>
          </a:xfrm>
        </p:grpSpPr>
        <p:sp>
          <p:nvSpPr>
            <p:cNvPr id="16" name="Google Shape;314;p20">
              <a:extLst>
                <a:ext uri="{FF2B5EF4-FFF2-40B4-BE49-F238E27FC236}">
                  <a16:creationId xmlns:a16="http://schemas.microsoft.com/office/drawing/2014/main" id="{E856868D-4BA6-672A-72DC-873BEB2B4F31}"/>
                </a:ext>
              </a:extLst>
            </p:cNvPr>
            <p:cNvSpPr/>
            <p:nvPr/>
          </p:nvSpPr>
          <p:spPr>
            <a:xfrm>
              <a:off x="1260425" y="2070564"/>
              <a:ext cx="1424335" cy="1424335"/>
            </a:xfrm>
            <a:custGeom>
              <a:avLst/>
              <a:gdLst/>
              <a:ahLst/>
              <a:cxnLst/>
              <a:rect l="l" t="t" r="r" b="b"/>
              <a:pathLst>
                <a:path w="50281" h="50281" extrusionOk="0">
                  <a:moveTo>
                    <a:pt x="25146" y="4430"/>
                  </a:moveTo>
                  <a:cubicBezTo>
                    <a:pt x="36564" y="4430"/>
                    <a:pt x="45851" y="13717"/>
                    <a:pt x="45851" y="25135"/>
                  </a:cubicBezTo>
                  <a:cubicBezTo>
                    <a:pt x="45851" y="36553"/>
                    <a:pt x="36564" y="45840"/>
                    <a:pt x="25146" y="45840"/>
                  </a:cubicBezTo>
                  <a:cubicBezTo>
                    <a:pt x="13728" y="45840"/>
                    <a:pt x="4441" y="36553"/>
                    <a:pt x="4441" y="25135"/>
                  </a:cubicBezTo>
                  <a:cubicBezTo>
                    <a:pt x="4441" y="13717"/>
                    <a:pt x="13728" y="4430"/>
                    <a:pt x="25146" y="4430"/>
                  </a:cubicBezTo>
                  <a:close/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39017"/>
                    <a:pt x="11264" y="50281"/>
                    <a:pt x="25146" y="50281"/>
                  </a:cubicBezTo>
                  <a:cubicBezTo>
                    <a:pt x="39029" y="50281"/>
                    <a:pt x="50280" y="39017"/>
                    <a:pt x="50280" y="25135"/>
                  </a:cubicBezTo>
                  <a:cubicBezTo>
                    <a:pt x="50280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7" name="Google Shape;315;p20">
              <a:extLst>
                <a:ext uri="{FF2B5EF4-FFF2-40B4-BE49-F238E27FC236}">
                  <a16:creationId xmlns:a16="http://schemas.microsoft.com/office/drawing/2014/main" id="{574BA3E1-40AA-5635-56B6-EFFBD88EE10C}"/>
                </a:ext>
              </a:extLst>
            </p:cNvPr>
            <p:cNvSpPr/>
            <p:nvPr/>
          </p:nvSpPr>
          <p:spPr>
            <a:xfrm>
              <a:off x="1260425" y="2070564"/>
              <a:ext cx="1424335" cy="724164"/>
            </a:xfrm>
            <a:custGeom>
              <a:avLst/>
              <a:gdLst/>
              <a:ahLst/>
              <a:cxnLst/>
              <a:rect l="l" t="t" r="r" b="b"/>
              <a:pathLst>
                <a:path w="50281" h="25564" extrusionOk="0">
                  <a:moveTo>
                    <a:pt x="25146" y="1"/>
                  </a:moveTo>
                  <a:cubicBezTo>
                    <a:pt x="11264" y="1"/>
                    <a:pt x="0" y="11252"/>
                    <a:pt x="0" y="25135"/>
                  </a:cubicBezTo>
                  <a:cubicBezTo>
                    <a:pt x="0" y="25278"/>
                    <a:pt x="12" y="25420"/>
                    <a:pt x="12" y="25563"/>
                  </a:cubicBezTo>
                  <a:lnTo>
                    <a:pt x="4453" y="25563"/>
                  </a:lnTo>
                  <a:cubicBezTo>
                    <a:pt x="4453" y="25420"/>
                    <a:pt x="4441" y="25278"/>
                    <a:pt x="4441" y="25135"/>
                  </a:cubicBezTo>
                  <a:cubicBezTo>
                    <a:pt x="4441" y="13717"/>
                    <a:pt x="13728" y="4430"/>
                    <a:pt x="25146" y="4430"/>
                  </a:cubicBezTo>
                  <a:cubicBezTo>
                    <a:pt x="36564" y="4430"/>
                    <a:pt x="45851" y="13717"/>
                    <a:pt x="45851" y="25135"/>
                  </a:cubicBezTo>
                  <a:cubicBezTo>
                    <a:pt x="45851" y="25278"/>
                    <a:pt x="45839" y="25420"/>
                    <a:pt x="45839" y="25563"/>
                  </a:cubicBezTo>
                  <a:lnTo>
                    <a:pt x="50268" y="25563"/>
                  </a:lnTo>
                  <a:cubicBezTo>
                    <a:pt x="50280" y="25420"/>
                    <a:pt x="50280" y="25278"/>
                    <a:pt x="50280" y="25135"/>
                  </a:cubicBezTo>
                  <a:cubicBezTo>
                    <a:pt x="50280" y="11252"/>
                    <a:pt x="39029" y="1"/>
                    <a:pt x="25146" y="1"/>
                  </a:cubicBezTo>
                  <a:close/>
                </a:path>
              </a:pathLst>
            </a:custGeom>
            <a:solidFill>
              <a:srgbClr val="38B3BC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8" name="Google Shape;316;p20">
              <a:extLst>
                <a:ext uri="{FF2B5EF4-FFF2-40B4-BE49-F238E27FC236}">
                  <a16:creationId xmlns:a16="http://schemas.microsoft.com/office/drawing/2014/main" id="{E1A60D3C-FF66-F2DF-B2F3-6115014FAAC6}"/>
                </a:ext>
              </a:extLst>
            </p:cNvPr>
            <p:cNvSpPr/>
            <p:nvPr/>
          </p:nvSpPr>
          <p:spPr>
            <a:xfrm>
              <a:off x="2489805" y="2662819"/>
              <a:ext cx="263786" cy="263786"/>
            </a:xfrm>
            <a:custGeom>
              <a:avLst/>
              <a:gdLst/>
              <a:ahLst/>
              <a:cxnLst/>
              <a:rect l="l" t="t" r="r" b="b"/>
              <a:pathLst>
                <a:path w="9312" h="9312" extrusionOk="0">
                  <a:moveTo>
                    <a:pt x="4656" y="1"/>
                  </a:moveTo>
                  <a:cubicBezTo>
                    <a:pt x="2084" y="1"/>
                    <a:pt x="0" y="2085"/>
                    <a:pt x="0" y="4656"/>
                  </a:cubicBezTo>
                  <a:cubicBezTo>
                    <a:pt x="0" y="7228"/>
                    <a:pt x="2084" y="9312"/>
                    <a:pt x="4656" y="9312"/>
                  </a:cubicBezTo>
                  <a:cubicBezTo>
                    <a:pt x="7228" y="9312"/>
                    <a:pt x="9311" y="7228"/>
                    <a:pt x="9311" y="4656"/>
                  </a:cubicBezTo>
                  <a:cubicBezTo>
                    <a:pt x="9311" y="2085"/>
                    <a:pt x="7228" y="1"/>
                    <a:pt x="4656" y="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 dirty="0"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9" name="Google Shape;317;p20">
              <a:extLst>
                <a:ext uri="{FF2B5EF4-FFF2-40B4-BE49-F238E27FC236}">
                  <a16:creationId xmlns:a16="http://schemas.microsoft.com/office/drawing/2014/main" id="{7A52F51A-9FF2-D435-9D18-0996DD11083B}"/>
                </a:ext>
              </a:extLst>
            </p:cNvPr>
            <p:cNvSpPr/>
            <p:nvPr/>
          </p:nvSpPr>
          <p:spPr>
            <a:xfrm>
              <a:off x="2546121" y="2718823"/>
              <a:ext cx="151467" cy="151467"/>
            </a:xfrm>
            <a:custGeom>
              <a:avLst/>
              <a:gdLst/>
              <a:ahLst/>
              <a:cxnLst/>
              <a:rect l="l" t="t" r="r" b="b"/>
              <a:pathLst>
                <a:path w="5347" h="5347" extrusionOk="0">
                  <a:moveTo>
                    <a:pt x="2668" y="0"/>
                  </a:moveTo>
                  <a:cubicBezTo>
                    <a:pt x="1191" y="0"/>
                    <a:pt x="1" y="1191"/>
                    <a:pt x="1" y="2679"/>
                  </a:cubicBezTo>
                  <a:cubicBezTo>
                    <a:pt x="1" y="4156"/>
                    <a:pt x="1191" y="5346"/>
                    <a:pt x="2668" y="5346"/>
                  </a:cubicBezTo>
                  <a:cubicBezTo>
                    <a:pt x="4144" y="5346"/>
                    <a:pt x="5347" y="4156"/>
                    <a:pt x="5347" y="2679"/>
                  </a:cubicBezTo>
                  <a:cubicBezTo>
                    <a:pt x="5347" y="1191"/>
                    <a:pt x="4144" y="0"/>
                    <a:pt x="26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0" name="Google Shape;319;p20">
              <a:extLst>
                <a:ext uri="{FF2B5EF4-FFF2-40B4-BE49-F238E27FC236}">
                  <a16:creationId xmlns:a16="http://schemas.microsoft.com/office/drawing/2014/main" id="{0AAEF1C9-66AE-A8F4-3F96-2BA55F6EDD6F}"/>
                </a:ext>
              </a:extLst>
            </p:cNvPr>
            <p:cNvSpPr txBox="1"/>
            <p:nvPr/>
          </p:nvSpPr>
          <p:spPr>
            <a:xfrm>
              <a:off x="1030288" y="3514238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r>
                <a:rPr lang="en-US" sz="1700" b="1" dirty="0">
                  <a:solidFill>
                    <a:srgbClr val="434343"/>
                  </a:solidFill>
                  <a:latin typeface="Montserrat SemiBold" panose="000007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Tenaga </a:t>
              </a:r>
              <a:r>
                <a:rPr lang="en-US" sz="1700" b="1" dirty="0" err="1">
                  <a:solidFill>
                    <a:srgbClr val="434343"/>
                  </a:solidFill>
                  <a:latin typeface="Montserrat SemiBold" panose="00000700000000000000" pitchFamily="2" charset="0"/>
                  <a:ea typeface="Roboto" panose="02000000000000000000" pitchFamily="2" charset="0"/>
                  <a:cs typeface="Fira Sans Extra Condensed Medium"/>
                  <a:sym typeface="Fira Sans Extra Condensed Medium"/>
                </a:rPr>
                <a:t>Kerja</a:t>
              </a:r>
              <a:endParaRPr sz="17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 panose="02000000000000000000" pitchFamily="2" charset="0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377702-D2A2-BD35-0E3F-81E7BE1E4A28}"/>
              </a:ext>
            </a:extLst>
          </p:cNvPr>
          <p:cNvGrpSpPr/>
          <p:nvPr/>
        </p:nvGrpSpPr>
        <p:grpSpPr>
          <a:xfrm>
            <a:off x="3155111" y="3557006"/>
            <a:ext cx="443248" cy="432086"/>
            <a:chOff x="6475015" y="3644141"/>
            <a:chExt cx="366052" cy="356834"/>
          </a:xfrm>
          <a:solidFill>
            <a:srgbClr val="38B3BC"/>
          </a:solidFill>
        </p:grpSpPr>
        <p:sp>
          <p:nvSpPr>
            <p:cNvPr id="22" name="Google Shape;599;p27">
              <a:extLst>
                <a:ext uri="{FF2B5EF4-FFF2-40B4-BE49-F238E27FC236}">
                  <a16:creationId xmlns:a16="http://schemas.microsoft.com/office/drawing/2014/main" id="{D1057F70-4281-44D8-B182-CC4A74BE9FD8}"/>
                </a:ext>
              </a:extLst>
            </p:cNvPr>
            <p:cNvSpPr/>
            <p:nvPr/>
          </p:nvSpPr>
          <p:spPr>
            <a:xfrm>
              <a:off x="6475015" y="3645995"/>
              <a:ext cx="366052" cy="35498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3" name="Google Shape;600;p27">
              <a:extLst>
                <a:ext uri="{FF2B5EF4-FFF2-40B4-BE49-F238E27FC236}">
                  <a16:creationId xmlns:a16="http://schemas.microsoft.com/office/drawing/2014/main" id="{AE8B1DEA-9760-5588-4E7D-BACBF0CBB445}"/>
                </a:ext>
              </a:extLst>
            </p:cNvPr>
            <p:cNvSpPr/>
            <p:nvPr/>
          </p:nvSpPr>
          <p:spPr>
            <a:xfrm>
              <a:off x="6476009" y="3829706"/>
              <a:ext cx="174911" cy="170604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4" name="Google Shape;601;p27">
              <a:extLst>
                <a:ext uri="{FF2B5EF4-FFF2-40B4-BE49-F238E27FC236}">
                  <a16:creationId xmlns:a16="http://schemas.microsoft.com/office/drawing/2014/main" id="{0BBD4A7F-F3E2-B361-FF9A-5A1A35D44D98}"/>
                </a:ext>
              </a:extLst>
            </p:cNvPr>
            <p:cNvSpPr/>
            <p:nvPr/>
          </p:nvSpPr>
          <p:spPr>
            <a:xfrm>
              <a:off x="6680508" y="3644141"/>
              <a:ext cx="156741" cy="154981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563C3B4-3A3B-7BD1-018E-682A089C88E8}"/>
              </a:ext>
            </a:extLst>
          </p:cNvPr>
          <p:cNvGrpSpPr/>
          <p:nvPr/>
        </p:nvGrpSpPr>
        <p:grpSpPr>
          <a:xfrm>
            <a:off x="1563966" y="3561644"/>
            <a:ext cx="460794" cy="474407"/>
            <a:chOff x="2701047" y="2032949"/>
            <a:chExt cx="380540" cy="391785"/>
          </a:xfrm>
          <a:solidFill>
            <a:srgbClr val="1F4284"/>
          </a:solidFill>
        </p:grpSpPr>
        <p:sp>
          <p:nvSpPr>
            <p:cNvPr id="26" name="Google Shape;244;p19">
              <a:extLst>
                <a:ext uri="{FF2B5EF4-FFF2-40B4-BE49-F238E27FC236}">
                  <a16:creationId xmlns:a16="http://schemas.microsoft.com/office/drawing/2014/main" id="{341EE283-C7B6-FE45-376B-32E466D39E88}"/>
                </a:ext>
              </a:extLst>
            </p:cNvPr>
            <p:cNvSpPr/>
            <p:nvPr/>
          </p:nvSpPr>
          <p:spPr>
            <a:xfrm>
              <a:off x="2811878" y="2032949"/>
              <a:ext cx="157772" cy="157772"/>
            </a:xfrm>
            <a:custGeom>
              <a:avLst/>
              <a:gdLst/>
              <a:ahLst/>
              <a:cxnLst/>
              <a:rect l="l" t="t" r="r" b="b"/>
              <a:pathLst>
                <a:path w="6847" h="6847" extrusionOk="0">
                  <a:moveTo>
                    <a:pt x="3418" y="0"/>
                  </a:moveTo>
                  <a:cubicBezTo>
                    <a:pt x="1537" y="0"/>
                    <a:pt x="1" y="1536"/>
                    <a:pt x="1" y="3429"/>
                  </a:cubicBezTo>
                  <a:cubicBezTo>
                    <a:pt x="1" y="5310"/>
                    <a:pt x="1537" y="6846"/>
                    <a:pt x="3418" y="6846"/>
                  </a:cubicBezTo>
                  <a:cubicBezTo>
                    <a:pt x="5311" y="6846"/>
                    <a:pt x="6847" y="5310"/>
                    <a:pt x="6847" y="3429"/>
                  </a:cubicBezTo>
                  <a:cubicBezTo>
                    <a:pt x="6847" y="1536"/>
                    <a:pt x="5311" y="0"/>
                    <a:pt x="3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7" name="Google Shape;245;p19">
              <a:extLst>
                <a:ext uri="{FF2B5EF4-FFF2-40B4-BE49-F238E27FC236}">
                  <a16:creationId xmlns:a16="http://schemas.microsoft.com/office/drawing/2014/main" id="{597407EF-134D-F6F3-331D-523161D6E381}"/>
                </a:ext>
              </a:extLst>
            </p:cNvPr>
            <p:cNvSpPr/>
            <p:nvPr/>
          </p:nvSpPr>
          <p:spPr>
            <a:xfrm>
              <a:off x="2900496" y="2229910"/>
              <a:ext cx="181091" cy="194824"/>
            </a:xfrm>
            <a:custGeom>
              <a:avLst/>
              <a:gdLst/>
              <a:ahLst/>
              <a:cxnLst/>
              <a:rect l="l" t="t" r="r" b="b"/>
              <a:pathLst>
                <a:path w="7859" h="8455" extrusionOk="0">
                  <a:moveTo>
                    <a:pt x="4501" y="1"/>
                  </a:moveTo>
                  <a:lnTo>
                    <a:pt x="0" y="8454"/>
                  </a:lnTo>
                  <a:lnTo>
                    <a:pt x="7859" y="8454"/>
                  </a:lnTo>
                  <a:lnTo>
                    <a:pt x="7859" y="4049"/>
                  </a:lnTo>
                  <a:cubicBezTo>
                    <a:pt x="7859" y="1334"/>
                    <a:pt x="6525" y="346"/>
                    <a:pt x="45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8" name="Google Shape;246;p19">
              <a:extLst>
                <a:ext uri="{FF2B5EF4-FFF2-40B4-BE49-F238E27FC236}">
                  <a16:creationId xmlns:a16="http://schemas.microsoft.com/office/drawing/2014/main" id="{B158F6AF-57C3-5ACB-E901-5C3A38FFADE4}"/>
                </a:ext>
              </a:extLst>
            </p:cNvPr>
            <p:cNvSpPr/>
            <p:nvPr/>
          </p:nvSpPr>
          <p:spPr>
            <a:xfrm>
              <a:off x="2701047" y="2229910"/>
              <a:ext cx="179985" cy="194824"/>
            </a:xfrm>
            <a:custGeom>
              <a:avLst/>
              <a:gdLst/>
              <a:ahLst/>
              <a:cxnLst/>
              <a:rect l="l" t="t" r="r" b="b"/>
              <a:pathLst>
                <a:path w="7811" h="8455" extrusionOk="0">
                  <a:moveTo>
                    <a:pt x="3334" y="1"/>
                  </a:moveTo>
                  <a:cubicBezTo>
                    <a:pt x="1310" y="346"/>
                    <a:pt x="1" y="1334"/>
                    <a:pt x="1" y="4049"/>
                  </a:cubicBezTo>
                  <a:lnTo>
                    <a:pt x="1" y="8454"/>
                  </a:lnTo>
                  <a:lnTo>
                    <a:pt x="7811" y="8454"/>
                  </a:lnTo>
                  <a:lnTo>
                    <a:pt x="333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9" name="Google Shape;247;p19">
              <a:extLst>
                <a:ext uri="{FF2B5EF4-FFF2-40B4-BE49-F238E27FC236}">
                  <a16:creationId xmlns:a16="http://schemas.microsoft.com/office/drawing/2014/main" id="{DB0F29F9-1413-30E5-3F43-1466AA37A028}"/>
                </a:ext>
              </a:extLst>
            </p:cNvPr>
            <p:cNvSpPr/>
            <p:nvPr/>
          </p:nvSpPr>
          <p:spPr>
            <a:xfrm>
              <a:off x="2862639" y="2225808"/>
              <a:ext cx="56523" cy="178349"/>
            </a:xfrm>
            <a:custGeom>
              <a:avLst/>
              <a:gdLst/>
              <a:ahLst/>
              <a:cxnLst/>
              <a:rect l="l" t="t" r="r" b="b"/>
              <a:pathLst>
                <a:path w="2453" h="7740" extrusionOk="0">
                  <a:moveTo>
                    <a:pt x="1227" y="0"/>
                  </a:moveTo>
                  <a:lnTo>
                    <a:pt x="143" y="631"/>
                  </a:lnTo>
                  <a:lnTo>
                    <a:pt x="727" y="1334"/>
                  </a:lnTo>
                  <a:lnTo>
                    <a:pt x="0" y="5418"/>
                  </a:lnTo>
                  <a:lnTo>
                    <a:pt x="1227" y="7739"/>
                  </a:lnTo>
                  <a:lnTo>
                    <a:pt x="2453" y="5418"/>
                  </a:lnTo>
                  <a:lnTo>
                    <a:pt x="1727" y="1334"/>
                  </a:lnTo>
                  <a:lnTo>
                    <a:pt x="2310" y="631"/>
                  </a:lnTo>
                  <a:lnTo>
                    <a:pt x="12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endParaRPr>
                <a:solidFill>
                  <a:prstClr val="black"/>
                </a:solidFill>
                <a:latin typeface="Montserrat SemiBold" panose="00000700000000000000" pitchFamily="2" charset="0"/>
              </a:endParaRPr>
            </a:p>
          </p:txBody>
        </p:sp>
      </p:grpSp>
      <p:sp>
        <p:nvSpPr>
          <p:cNvPr id="30" name="Google Shape;620;p27">
            <a:extLst>
              <a:ext uri="{FF2B5EF4-FFF2-40B4-BE49-F238E27FC236}">
                <a16:creationId xmlns:a16="http://schemas.microsoft.com/office/drawing/2014/main" id="{D3AF1B4F-CF75-9253-75FC-86E9CA3C0B81}"/>
              </a:ext>
            </a:extLst>
          </p:cNvPr>
          <p:cNvSpPr/>
          <p:nvPr/>
        </p:nvSpPr>
        <p:spPr>
          <a:xfrm>
            <a:off x="4687549" y="3555312"/>
            <a:ext cx="528737" cy="531519"/>
          </a:xfrm>
          <a:custGeom>
            <a:avLst/>
            <a:gdLst/>
            <a:ahLst/>
            <a:cxnLst/>
            <a:rect l="l" t="t" r="r" b="b"/>
            <a:pathLst>
              <a:path w="6081" h="6113" extrusionOk="0">
                <a:moveTo>
                  <a:pt x="3025" y="1387"/>
                </a:moveTo>
                <a:cubicBezTo>
                  <a:pt x="3970" y="1387"/>
                  <a:pt x="4726" y="2143"/>
                  <a:pt x="4726" y="3088"/>
                </a:cubicBezTo>
                <a:cubicBezTo>
                  <a:pt x="4726" y="4033"/>
                  <a:pt x="3970" y="4789"/>
                  <a:pt x="3025" y="4789"/>
                </a:cubicBezTo>
                <a:cubicBezTo>
                  <a:pt x="2080" y="4789"/>
                  <a:pt x="1324" y="4033"/>
                  <a:pt x="1324" y="3088"/>
                </a:cubicBezTo>
                <a:cubicBezTo>
                  <a:pt x="1324" y="2143"/>
                  <a:pt x="2080" y="1387"/>
                  <a:pt x="3025" y="1387"/>
                </a:cubicBezTo>
                <a:close/>
                <a:moveTo>
                  <a:pt x="2710" y="0"/>
                </a:moveTo>
                <a:lnTo>
                  <a:pt x="2710" y="442"/>
                </a:lnTo>
                <a:cubicBezTo>
                  <a:pt x="2710" y="599"/>
                  <a:pt x="2584" y="725"/>
                  <a:pt x="2426" y="757"/>
                </a:cubicBezTo>
                <a:cubicBezTo>
                  <a:pt x="2237" y="788"/>
                  <a:pt x="2017" y="914"/>
                  <a:pt x="1859" y="1009"/>
                </a:cubicBezTo>
                <a:cubicBezTo>
                  <a:pt x="1815" y="1031"/>
                  <a:pt x="1762" y="1041"/>
                  <a:pt x="1707" y="1041"/>
                </a:cubicBezTo>
                <a:cubicBezTo>
                  <a:pt x="1607" y="1041"/>
                  <a:pt x="1500" y="1007"/>
                  <a:pt x="1418" y="946"/>
                </a:cubicBezTo>
                <a:lnTo>
                  <a:pt x="1103" y="631"/>
                </a:lnTo>
                <a:lnTo>
                  <a:pt x="631" y="1103"/>
                </a:lnTo>
                <a:lnTo>
                  <a:pt x="946" y="1418"/>
                </a:lnTo>
                <a:cubicBezTo>
                  <a:pt x="1072" y="1544"/>
                  <a:pt x="1072" y="1702"/>
                  <a:pt x="977" y="1859"/>
                </a:cubicBezTo>
                <a:cubicBezTo>
                  <a:pt x="851" y="2048"/>
                  <a:pt x="788" y="2269"/>
                  <a:pt x="757" y="2458"/>
                </a:cubicBezTo>
                <a:cubicBezTo>
                  <a:pt x="694" y="2615"/>
                  <a:pt x="599" y="2710"/>
                  <a:pt x="442" y="2710"/>
                </a:cubicBezTo>
                <a:lnTo>
                  <a:pt x="1" y="2710"/>
                </a:lnTo>
                <a:lnTo>
                  <a:pt x="1" y="3403"/>
                </a:lnTo>
                <a:lnTo>
                  <a:pt x="442" y="3403"/>
                </a:lnTo>
                <a:cubicBezTo>
                  <a:pt x="599" y="3403"/>
                  <a:pt x="694" y="3498"/>
                  <a:pt x="757" y="3655"/>
                </a:cubicBezTo>
                <a:cubicBezTo>
                  <a:pt x="788" y="3876"/>
                  <a:pt x="914" y="4096"/>
                  <a:pt x="977" y="4254"/>
                </a:cubicBezTo>
                <a:cubicBezTo>
                  <a:pt x="1072" y="4380"/>
                  <a:pt x="1009" y="4569"/>
                  <a:pt x="946" y="4695"/>
                </a:cubicBezTo>
                <a:lnTo>
                  <a:pt x="631" y="5010"/>
                </a:lnTo>
                <a:lnTo>
                  <a:pt x="1103" y="5482"/>
                </a:lnTo>
                <a:lnTo>
                  <a:pt x="1418" y="5167"/>
                </a:lnTo>
                <a:cubicBezTo>
                  <a:pt x="1486" y="5100"/>
                  <a:pt x="1562" y="5068"/>
                  <a:pt x="1643" y="5068"/>
                </a:cubicBezTo>
                <a:cubicBezTo>
                  <a:pt x="1713" y="5068"/>
                  <a:pt x="1786" y="5092"/>
                  <a:pt x="1859" y="5136"/>
                </a:cubicBezTo>
                <a:cubicBezTo>
                  <a:pt x="2048" y="5230"/>
                  <a:pt x="2237" y="5325"/>
                  <a:pt x="2426" y="5356"/>
                </a:cubicBezTo>
                <a:cubicBezTo>
                  <a:pt x="2584" y="5419"/>
                  <a:pt x="2710" y="5514"/>
                  <a:pt x="2710" y="5671"/>
                </a:cubicBezTo>
                <a:lnTo>
                  <a:pt x="2710" y="6112"/>
                </a:lnTo>
                <a:lnTo>
                  <a:pt x="3372" y="6112"/>
                </a:lnTo>
                <a:lnTo>
                  <a:pt x="3372" y="5734"/>
                </a:lnTo>
                <a:cubicBezTo>
                  <a:pt x="3372" y="5577"/>
                  <a:pt x="3498" y="5451"/>
                  <a:pt x="3655" y="5419"/>
                </a:cubicBezTo>
                <a:cubicBezTo>
                  <a:pt x="3844" y="5356"/>
                  <a:pt x="4096" y="5262"/>
                  <a:pt x="4254" y="5167"/>
                </a:cubicBezTo>
                <a:cubicBezTo>
                  <a:pt x="4300" y="5133"/>
                  <a:pt x="4355" y="5119"/>
                  <a:pt x="4410" y="5119"/>
                </a:cubicBezTo>
                <a:cubicBezTo>
                  <a:pt x="4506" y="5119"/>
                  <a:pt x="4603" y="5159"/>
                  <a:pt x="4663" y="5199"/>
                </a:cubicBezTo>
                <a:lnTo>
                  <a:pt x="5010" y="5514"/>
                </a:lnTo>
                <a:lnTo>
                  <a:pt x="5451" y="5041"/>
                </a:lnTo>
                <a:lnTo>
                  <a:pt x="5136" y="4726"/>
                </a:lnTo>
                <a:cubicBezTo>
                  <a:pt x="5041" y="4632"/>
                  <a:pt x="5041" y="4474"/>
                  <a:pt x="5104" y="4285"/>
                </a:cubicBezTo>
                <a:cubicBezTo>
                  <a:pt x="5230" y="4096"/>
                  <a:pt x="5293" y="3907"/>
                  <a:pt x="5356" y="3718"/>
                </a:cubicBezTo>
                <a:cubicBezTo>
                  <a:pt x="5388" y="3561"/>
                  <a:pt x="5514" y="3434"/>
                  <a:pt x="5671" y="3434"/>
                </a:cubicBezTo>
                <a:lnTo>
                  <a:pt x="6081" y="3434"/>
                </a:lnTo>
                <a:lnTo>
                  <a:pt x="6081" y="2773"/>
                </a:lnTo>
                <a:lnTo>
                  <a:pt x="5671" y="2773"/>
                </a:lnTo>
                <a:cubicBezTo>
                  <a:pt x="5514" y="2710"/>
                  <a:pt x="5388" y="2615"/>
                  <a:pt x="5356" y="2458"/>
                </a:cubicBezTo>
                <a:cubicBezTo>
                  <a:pt x="5293" y="2269"/>
                  <a:pt x="5199" y="2017"/>
                  <a:pt x="5104" y="1859"/>
                </a:cubicBezTo>
                <a:cubicBezTo>
                  <a:pt x="5041" y="1733"/>
                  <a:pt x="5073" y="1544"/>
                  <a:pt x="5136" y="1418"/>
                </a:cubicBezTo>
                <a:lnTo>
                  <a:pt x="5451" y="1103"/>
                </a:lnTo>
                <a:lnTo>
                  <a:pt x="5010" y="631"/>
                </a:lnTo>
                <a:lnTo>
                  <a:pt x="4663" y="946"/>
                </a:lnTo>
                <a:cubicBezTo>
                  <a:pt x="4608" y="1019"/>
                  <a:pt x="4531" y="1050"/>
                  <a:pt x="4445" y="1050"/>
                </a:cubicBezTo>
                <a:cubicBezTo>
                  <a:pt x="4384" y="1050"/>
                  <a:pt x="4319" y="1035"/>
                  <a:pt x="4254" y="1009"/>
                </a:cubicBezTo>
                <a:cubicBezTo>
                  <a:pt x="4033" y="883"/>
                  <a:pt x="3844" y="788"/>
                  <a:pt x="3655" y="757"/>
                </a:cubicBezTo>
                <a:cubicBezTo>
                  <a:pt x="3498" y="725"/>
                  <a:pt x="3372" y="599"/>
                  <a:pt x="3372" y="442"/>
                </a:cubicBezTo>
                <a:lnTo>
                  <a:pt x="3372" y="0"/>
                </a:lnTo>
                <a:close/>
              </a:path>
            </a:pathLst>
          </a:custGeom>
          <a:solidFill>
            <a:srgbClr val="38B3BC"/>
          </a:solidFill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46"/>
            <a:endParaRPr>
              <a:solidFill>
                <a:prstClr val="black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3DD82321-3D21-3CF9-B518-376761E29A8B}"/>
              </a:ext>
            </a:extLst>
          </p:cNvPr>
          <p:cNvGraphicFramePr/>
          <p:nvPr/>
        </p:nvGraphicFramePr>
        <p:xfrm>
          <a:off x="6067968" y="1195915"/>
          <a:ext cx="5278622" cy="2487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2" name="Diagram 31">
            <a:extLst>
              <a:ext uri="{FF2B5EF4-FFF2-40B4-BE49-F238E27FC236}">
                <a16:creationId xmlns:a16="http://schemas.microsoft.com/office/drawing/2014/main" id="{26197B97-658D-D987-497F-A3632D8ECCF9}"/>
              </a:ext>
            </a:extLst>
          </p:cNvPr>
          <p:cNvGraphicFramePr/>
          <p:nvPr/>
        </p:nvGraphicFramePr>
        <p:xfrm>
          <a:off x="6051346" y="3638877"/>
          <a:ext cx="5278622" cy="2487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3" name="Picture 32" descr="Image result for free machines 3d icon transparent">
            <a:extLst>
              <a:ext uri="{FF2B5EF4-FFF2-40B4-BE49-F238E27FC236}">
                <a16:creationId xmlns:a16="http://schemas.microsoft.com/office/drawing/2014/main" id="{FDFCAC59-F4A6-0983-59D0-0A0771D7C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MosiaicBubbl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501807" y="3247146"/>
            <a:ext cx="1701396" cy="108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Google Shape;319;p20">
            <a:extLst>
              <a:ext uri="{FF2B5EF4-FFF2-40B4-BE49-F238E27FC236}">
                <a16:creationId xmlns:a16="http://schemas.microsoft.com/office/drawing/2014/main" id="{201EDF31-B384-2A6C-2438-DE776D3C1834}"/>
              </a:ext>
            </a:extLst>
          </p:cNvPr>
          <p:cNvSpPr txBox="1"/>
          <p:nvPr/>
        </p:nvSpPr>
        <p:spPr>
          <a:xfrm>
            <a:off x="3802757" y="4704412"/>
            <a:ext cx="2282041" cy="52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GB" sz="17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 panose="02000000000000000000" pitchFamily="2" charset="0"/>
                <a:cs typeface="Fira Sans Extra Condensed Medium"/>
                <a:sym typeface="Fira Sans Extra Condensed Medium"/>
              </a:rPr>
              <a:t>Jasa Umum</a:t>
            </a:r>
            <a:endParaRPr sz="1700" b="1" dirty="0">
              <a:solidFill>
                <a:srgbClr val="434343"/>
              </a:solidFill>
              <a:latin typeface="Montserrat SemiBold" panose="00000700000000000000" pitchFamily="2" charset="0"/>
              <a:ea typeface="Roboto" panose="02000000000000000000" pitchFamily="2" charset="0"/>
              <a:cs typeface="Fira Sans Extra Condensed Medium"/>
              <a:sym typeface="Fira Sans Extra Condensed Medium"/>
            </a:endParaRPr>
          </a:p>
        </p:txBody>
      </p:sp>
      <p:sp>
        <p:nvSpPr>
          <p:cNvPr id="35" name="Google Shape;309;p20">
            <a:extLst>
              <a:ext uri="{FF2B5EF4-FFF2-40B4-BE49-F238E27FC236}">
                <a16:creationId xmlns:a16="http://schemas.microsoft.com/office/drawing/2014/main" id="{1F96CD8C-388F-9ECF-33CE-E3FEFE0ED75E}"/>
              </a:ext>
            </a:extLst>
          </p:cNvPr>
          <p:cNvSpPr txBox="1"/>
          <p:nvPr/>
        </p:nvSpPr>
        <p:spPr>
          <a:xfrm>
            <a:off x="3133921" y="5154868"/>
            <a:ext cx="3345408" cy="647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r>
              <a:rPr lang="en-GB" sz="12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/>
                <a:cs typeface="Roboto"/>
                <a:sym typeface="Roboto"/>
              </a:rPr>
              <a:t>Penyedia Jasa dalam Negeri =</a:t>
            </a:r>
          </a:p>
          <a:p>
            <a:pPr algn="ctr" defTabSz="914446"/>
            <a:r>
              <a:rPr lang="en-GB" sz="12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/>
                <a:cs typeface="Roboto"/>
                <a:sym typeface="Roboto"/>
              </a:rPr>
              <a:t>TKDN 100%</a:t>
            </a:r>
          </a:p>
          <a:p>
            <a:pPr algn="ctr" defTabSz="914446"/>
            <a:r>
              <a:rPr lang="en-GB" sz="12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/>
                <a:cs typeface="Roboto"/>
                <a:sym typeface="Roboto"/>
              </a:rPr>
              <a:t>Penyedia Jasa Luar Negeri =</a:t>
            </a:r>
          </a:p>
          <a:p>
            <a:pPr algn="ctr" defTabSz="914446"/>
            <a:r>
              <a:rPr lang="en-GB" sz="1200" b="1" dirty="0">
                <a:solidFill>
                  <a:srgbClr val="434343"/>
                </a:solidFill>
                <a:latin typeface="Montserrat SemiBold" panose="00000700000000000000" pitchFamily="2" charset="0"/>
                <a:ea typeface="Roboto"/>
                <a:cs typeface="Roboto"/>
                <a:sym typeface="Roboto"/>
              </a:rPr>
              <a:t>TKDN 0%</a:t>
            </a:r>
            <a:endParaRPr sz="1200" b="1" dirty="0">
              <a:solidFill>
                <a:srgbClr val="434343"/>
              </a:solidFill>
              <a:latin typeface="Montserrat SemiBold" panose="00000700000000000000" pitchFamily="2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203376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209F8-2FAB-5363-00D6-65C10119D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B8FAE0-A727-13E4-C953-DAA628879589}"/>
              </a:ext>
            </a:extLst>
          </p:cNvPr>
          <p:cNvSpPr txBox="1"/>
          <p:nvPr/>
        </p:nvSpPr>
        <p:spPr>
          <a:xfrm>
            <a:off x="278570" y="545656"/>
            <a:ext cx="817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US" sz="3600" b="1" dirty="0">
                <a:solidFill>
                  <a:srgbClr val="14467E"/>
                </a:solidFill>
                <a:latin typeface="Montserrat" panose="00000500000000000000" pitchFamily="2" charset="0"/>
              </a:rPr>
              <a:t>CONTOH DOKUMEN PENDUKUNG</a:t>
            </a:r>
            <a:endParaRPr lang="en-ID" sz="3600" b="1" dirty="0">
              <a:solidFill>
                <a:srgbClr val="14467E"/>
              </a:solidFill>
              <a:latin typeface="Montserrat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7E5B7-90DD-6AE3-49A5-127315D13D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22"/>
          <a:stretch>
            <a:fillRect/>
          </a:stretch>
        </p:blipFill>
        <p:spPr>
          <a:xfrm>
            <a:off x="278571" y="2175482"/>
            <a:ext cx="1119688" cy="137931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72B6218-93F9-6B28-0077-018938817C59}"/>
              </a:ext>
            </a:extLst>
          </p:cNvPr>
          <p:cNvGraphicFramePr>
            <a:graphicFrameLocks noGrp="1"/>
          </p:cNvGraphicFramePr>
          <p:nvPr/>
        </p:nvGraphicFramePr>
        <p:xfrm>
          <a:off x="1858773" y="1245887"/>
          <a:ext cx="9662669" cy="4651999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380309">
                  <a:extLst>
                    <a:ext uri="{9D8B030D-6E8A-4147-A177-3AD203B41FA5}">
                      <a16:colId xmlns:a16="http://schemas.microsoft.com/office/drawing/2014/main" val="301543805"/>
                    </a:ext>
                  </a:extLst>
                </a:gridCol>
                <a:gridCol w="1098671">
                  <a:extLst>
                    <a:ext uri="{9D8B030D-6E8A-4147-A177-3AD203B41FA5}">
                      <a16:colId xmlns:a16="http://schemas.microsoft.com/office/drawing/2014/main" val="2047972900"/>
                    </a:ext>
                  </a:extLst>
                </a:gridCol>
                <a:gridCol w="154941">
                  <a:extLst>
                    <a:ext uri="{9D8B030D-6E8A-4147-A177-3AD203B41FA5}">
                      <a16:colId xmlns:a16="http://schemas.microsoft.com/office/drawing/2014/main" val="953264707"/>
                    </a:ext>
                  </a:extLst>
                </a:gridCol>
                <a:gridCol w="3465039">
                  <a:extLst>
                    <a:ext uri="{9D8B030D-6E8A-4147-A177-3AD203B41FA5}">
                      <a16:colId xmlns:a16="http://schemas.microsoft.com/office/drawing/2014/main" val="4001666102"/>
                    </a:ext>
                  </a:extLst>
                </a:gridCol>
                <a:gridCol w="154941">
                  <a:extLst>
                    <a:ext uri="{9D8B030D-6E8A-4147-A177-3AD203B41FA5}">
                      <a16:colId xmlns:a16="http://schemas.microsoft.com/office/drawing/2014/main" val="2782491122"/>
                    </a:ext>
                  </a:extLst>
                </a:gridCol>
                <a:gridCol w="4408768">
                  <a:extLst>
                    <a:ext uri="{9D8B030D-6E8A-4147-A177-3AD203B41FA5}">
                      <a16:colId xmlns:a16="http://schemas.microsoft.com/office/drawing/2014/main" val="3566100355"/>
                    </a:ext>
                  </a:extLst>
                </a:gridCol>
              </a:tblGrid>
              <a:tr h="27364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D" sz="1400" b="1" u="none" strike="noStrike" dirty="0">
                          <a:effectLst/>
                        </a:rPr>
                        <a:t>No.</a:t>
                      </a:r>
                      <a:endParaRPr lang="en-ID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D" sz="1400" b="1" u="none" strike="noStrike" dirty="0" err="1">
                          <a:effectLst/>
                        </a:rPr>
                        <a:t>Deskripsi</a:t>
                      </a:r>
                      <a:endParaRPr lang="en-ID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D" sz="1400" b="1" u="none" strike="noStrike">
                          <a:effectLst/>
                        </a:rPr>
                        <a:t> </a:t>
                      </a:r>
                      <a:endParaRPr lang="en-ID" sz="1400" b="1" i="0" u="none" strike="noStrike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D" sz="1400" b="1" u="none" strike="noStrike">
                          <a:effectLst/>
                        </a:rPr>
                        <a:t>Dokumen Pendukung</a:t>
                      </a:r>
                      <a:endParaRPr lang="en-ID" sz="1400" b="1" i="0" u="none" strike="noStrike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D" sz="1400" b="1" u="none" strike="noStrike">
                          <a:effectLst/>
                        </a:rPr>
                        <a:t> </a:t>
                      </a:r>
                      <a:endParaRPr lang="en-ID" sz="1400" b="1" i="0" u="none" strike="noStrike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D" sz="1400" b="1" u="none" strike="noStrike" dirty="0" err="1">
                          <a:effectLst/>
                        </a:rPr>
                        <a:t>Keterangan</a:t>
                      </a:r>
                      <a:endParaRPr lang="en-ID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70411794"/>
                  </a:ext>
                </a:extLst>
              </a:tr>
              <a:tr h="273647">
                <a:tc rowSpan="5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1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 rowSpan="5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Kontrak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RAB, BOQ, AHSP *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Mengetahui ruang lingkup proyek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98394148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Scope Of Work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Mengetahui profil proyek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38196798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Profil</a:t>
                      </a:r>
                      <a:r>
                        <a:rPr lang="en-ID" sz="1400" u="none" strike="noStrike" dirty="0">
                          <a:effectLst/>
                        </a:rPr>
                        <a:t> Perusahaan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Mengetahui biaya proyek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30164283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Daftar Vendor/Subkontraktor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 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 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83940479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Foto </a:t>
                      </a:r>
                      <a:r>
                        <a:rPr lang="en-ID" sz="1400" u="none" strike="noStrike" dirty="0" err="1">
                          <a:effectLst/>
                        </a:rPr>
                        <a:t>Proyek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 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 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996915295"/>
                  </a:ext>
                </a:extLst>
              </a:tr>
              <a:tr h="273647">
                <a:tc rowSpan="3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2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 rowSpan="3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Material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Invoice Pembelian Material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Mengetahui Supplier &amp; Asal Negara (Country of Origin)</a:t>
                      </a:r>
                      <a:br>
                        <a:rPr lang="en-US" sz="1400" u="none" strike="noStrike">
                          <a:effectLst/>
                        </a:rPr>
                      </a:br>
                      <a:r>
                        <a:rPr lang="en-US" sz="1400" u="none" strike="noStrike">
                          <a:effectLst/>
                        </a:rPr>
                        <a:t>material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4159863507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Sertifikat TKDN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 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503511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Mill Certificate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Mengetahui Nilai TKDN Material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23582872"/>
                  </a:ext>
                </a:extLst>
              </a:tr>
              <a:tr h="273647">
                <a:tc rowSpan="3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3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 rowSpan="3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Tenaga Kerja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Struktur Organisasi Proyek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Mengetahui Jumlah dan Kewarganegaraan Tenaga Kerja</a:t>
                      </a:r>
                      <a:br>
                        <a:rPr lang="nl-NL" sz="1400" u="none" strike="noStrike" dirty="0">
                          <a:effectLst/>
                        </a:rPr>
                      </a:br>
                      <a:r>
                        <a:rPr lang="nl-NL" sz="1400" u="none" strike="noStrike" dirty="0">
                          <a:effectLst/>
                        </a:rPr>
                        <a:t>yang terlibat pekerjaan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476489774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sv-SE" sz="1400" u="none" strike="noStrike">
                          <a:effectLst/>
                        </a:rPr>
                        <a:t>Bukti Pembayaran Gaji Tenaga Kerja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 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422532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Bukti Kewarganegaraan Tenaga Kerja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 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08115"/>
                  </a:ext>
                </a:extLst>
              </a:tr>
              <a:tr h="273647">
                <a:tc rowSpan="3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4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 rowSpan="3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Alat Kerja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Bukti Kepemilikan Alat Kerja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Mengetahui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Pemilik</a:t>
                      </a:r>
                      <a:r>
                        <a:rPr lang="en-ID" sz="1400" u="none" strike="noStrike" dirty="0">
                          <a:effectLst/>
                        </a:rPr>
                        <a:t> Alat </a:t>
                      </a:r>
                      <a:r>
                        <a:rPr lang="en-ID" sz="1400" u="none" strike="noStrike" dirty="0" err="1">
                          <a:effectLst/>
                        </a:rPr>
                        <a:t>Kerja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66658743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i-FI" sz="1400" u="none" strike="noStrike">
                          <a:effectLst/>
                        </a:rPr>
                        <a:t>Bukti Penyewaan Alat Kerja (jika sewa)</a:t>
                      </a:r>
                      <a:endParaRPr lang="fi-FI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i-FI" sz="1400" u="none" strike="noStrike" dirty="0">
                          <a:effectLst/>
                        </a:rPr>
                        <a:t>Mengetahui perusahaan dari pemilik alat kerja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1046117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i-FI" sz="1400" u="none" strike="noStrike">
                          <a:effectLst/>
                        </a:rPr>
                        <a:t>Bukti Status Kepemilikan Saham Perusahaan</a:t>
                      </a:r>
                      <a:endParaRPr lang="fi-FI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 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 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604709962"/>
                  </a:ext>
                </a:extLst>
              </a:tr>
              <a:tr h="273647">
                <a:tc rowSpan="2"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5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 rowSpan="2"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Jasa Umum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>
                          <a:effectLst/>
                        </a:rPr>
                        <a:t>Bukti </a:t>
                      </a:r>
                      <a:r>
                        <a:rPr lang="en-ID" sz="1400" u="none" strike="noStrike" dirty="0" err="1">
                          <a:effectLst/>
                        </a:rPr>
                        <a:t>pembayaran</a:t>
                      </a:r>
                      <a:r>
                        <a:rPr lang="en-ID" sz="1400" u="none" strike="noStrike" dirty="0">
                          <a:effectLst/>
                        </a:rPr>
                        <a:t> </a:t>
                      </a:r>
                      <a:r>
                        <a:rPr lang="en-ID" sz="1400" u="none" strike="noStrike" dirty="0" err="1">
                          <a:effectLst/>
                        </a:rPr>
                        <a:t>jasa</a:t>
                      </a:r>
                      <a:r>
                        <a:rPr lang="en-ID" sz="1400" u="none" strike="noStrike" dirty="0">
                          <a:effectLst/>
                        </a:rPr>
                        <a:t> (</a:t>
                      </a:r>
                      <a:r>
                        <a:rPr lang="en-ID" sz="1400" u="none" strike="noStrike" dirty="0" err="1">
                          <a:effectLst/>
                        </a:rPr>
                        <a:t>Mobilisasi</a:t>
                      </a:r>
                      <a:r>
                        <a:rPr lang="en-ID" sz="1400" u="none" strike="noStrike" dirty="0">
                          <a:effectLst/>
                        </a:rPr>
                        <a:t>, </a:t>
                      </a:r>
                      <a:r>
                        <a:rPr lang="en-ID" sz="1400" u="none" strike="noStrike" dirty="0" err="1">
                          <a:effectLst/>
                        </a:rPr>
                        <a:t>dll</a:t>
                      </a:r>
                      <a:r>
                        <a:rPr lang="en-ID" sz="1400" u="none" strike="noStrike" dirty="0">
                          <a:effectLst/>
                        </a:rPr>
                        <a:t>)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sv-SE" sz="1400" u="none" strike="noStrike" dirty="0">
                          <a:effectLst/>
                        </a:rPr>
                        <a:t>Mengetahui Vendor/Subkontraktor pelaksana pekerjaan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78811065"/>
                  </a:ext>
                </a:extLst>
              </a:tr>
              <a:tr h="27364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Perhitungan TKDN Vendor/Subkontraktor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>
                          <a:effectLst/>
                        </a:rPr>
                        <a:t>•</a:t>
                      </a:r>
                      <a:endParaRPr lang="en-ID" sz="1400" b="0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ID" sz="1400" u="none" strike="noStrike" dirty="0" err="1">
                          <a:effectLst/>
                        </a:rPr>
                        <a:t>Mengetahui</a:t>
                      </a:r>
                      <a:r>
                        <a:rPr lang="en-ID" sz="1400" u="none" strike="noStrike" dirty="0">
                          <a:effectLst/>
                        </a:rPr>
                        <a:t> Nilai TKDN </a:t>
                      </a:r>
                      <a:r>
                        <a:rPr lang="en-ID" sz="1400" u="none" strike="noStrike" dirty="0" err="1">
                          <a:effectLst/>
                        </a:rPr>
                        <a:t>dari</a:t>
                      </a:r>
                      <a:r>
                        <a:rPr lang="en-ID" sz="1400" u="none" strike="noStrike" dirty="0">
                          <a:effectLst/>
                        </a:rPr>
                        <a:t> Vendor/</a:t>
                      </a:r>
                      <a:r>
                        <a:rPr lang="en-ID" sz="1400" u="none" strike="noStrike" dirty="0" err="1">
                          <a:effectLst/>
                        </a:rPr>
                        <a:t>Subkontraktor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56624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0383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5D48-17DF-007B-465A-F40911E89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Terimakasih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AA6C7-6DE2-F9AE-D5C5-FD79A1938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66361"/>
            <a:ext cx="10515600" cy="5212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Rizky (081238907654)</a:t>
            </a:r>
          </a:p>
        </p:txBody>
      </p:sp>
    </p:spTree>
    <p:extLst>
      <p:ext uri="{BB962C8B-B14F-4D97-AF65-F5344CB8AC3E}">
        <p14:creationId xmlns:p14="http://schemas.microsoft.com/office/powerpoint/2010/main" val="1091159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7636</TotalTime>
  <Words>3732</Words>
  <Application>Microsoft Office PowerPoint</Application>
  <PresentationFormat>Widescreen</PresentationFormat>
  <Paragraphs>887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1" baseType="lpstr">
      <vt:lpstr>Arial</vt:lpstr>
      <vt:lpstr>Arimo</vt:lpstr>
      <vt:lpstr>Arimo Bold</vt:lpstr>
      <vt:lpstr>Bree Serif</vt:lpstr>
      <vt:lpstr>Calibri</vt:lpstr>
      <vt:lpstr>Calibri Light</vt:lpstr>
      <vt:lpstr>Cambria Math</vt:lpstr>
      <vt:lpstr>Codec Pro Bold</vt:lpstr>
      <vt:lpstr>Montserrat</vt:lpstr>
      <vt:lpstr>Montserrat SemiBold</vt:lpstr>
      <vt:lpstr>Roboto</vt:lpstr>
      <vt:lpstr>Tahoma</vt:lpstr>
      <vt:lpstr>Tahoma Bold</vt:lpstr>
      <vt:lpstr>Office Theme</vt:lpstr>
      <vt:lpstr>Tata Cara Perhitungan TKDN Barang Permenperin 35 Tahun 2025</vt:lpstr>
      <vt:lpstr>PowerPoint Presentation</vt:lpstr>
      <vt:lpstr>Sertifikat TKDN Permenperin 35/25</vt:lpstr>
      <vt:lpstr>PowerPoint Presentation</vt:lpstr>
      <vt:lpstr>PowerPoint Presentation</vt:lpstr>
      <vt:lpstr>TIMELINE PENERBITAN SERTIFIKAT TKDN VERSI BARU (PERMENPERIN 35/2025)</vt:lpstr>
      <vt:lpstr>Komposisi Perhitungan Nilai TKDN</vt:lpstr>
      <vt:lpstr>Konsep Dasar TKDN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Rekapitulasi TKDN Permenperin 35/25 *(diproduksi sendiri &amp; fasilitas produksi milik sendiri)</vt:lpstr>
      <vt:lpstr>Rekapitulasi TKDN Permenperin 35/25 *(diproduksi sendiri pada fasilitas produksi milik industri lain)</vt:lpstr>
      <vt:lpstr>Rekapitulasi TKDN Permenperin 35/25 *(diproduksi oleh industri lain &amp; fasilitas produksi milik industri lain)</vt:lpstr>
      <vt:lpstr>PowerPoint Presentation</vt:lpstr>
      <vt:lpstr>PowerPoint Presentation</vt:lpstr>
      <vt:lpstr>PowerPoint Presentation</vt:lpstr>
      <vt:lpstr>PowerPoint Presentation</vt:lpstr>
      <vt:lpstr>Perbandingan Nilai TKDN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Tata Cara Perhitungan BMP Permenperin 35 Tahun 2025</vt:lpstr>
      <vt:lpstr>Dasar BMP</vt:lpstr>
      <vt:lpstr>Poin – Poin BMP</vt:lpstr>
      <vt:lpstr>Penyerapan Tenaga Kerja</vt:lpstr>
      <vt:lpstr>Penambahan Investasi Baru</vt:lpstr>
      <vt:lpstr>Kemitraan dan Penguatan Rantai Pasok</vt:lpstr>
      <vt:lpstr>Industri Pionir/Substitusi Impor</vt:lpstr>
      <vt:lpstr>Industri Pionir/Substitusi Impor</vt:lpstr>
      <vt:lpstr>Mesin dan Peralatan Produksi dalam Negeri</vt:lpstr>
      <vt:lpstr>Lokasi Produksi</vt:lpstr>
      <vt:lpstr>Penerapan Industri 4.0</vt:lpstr>
      <vt:lpstr>Pengembangan SDM Industri</vt:lpstr>
      <vt:lpstr>Kepemilikan Merk</vt:lpstr>
      <vt:lpstr>Industri Hijau</vt:lpstr>
      <vt:lpstr>Nilai Ekspor</vt:lpstr>
      <vt:lpstr>Sertifikasi/Akreditasi</vt:lpstr>
      <vt:lpstr>ESG (Environmental, Social, Governance)</vt:lpstr>
      <vt:lpstr>Penghargaan/Awards</vt:lpstr>
      <vt:lpstr>Kepatuhan SIINAS</vt:lpstr>
      <vt:lpstr>Tata Cara Perhitungan TKDN Gabungan Barang dan Jasa Permenperin 35 Tahun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Judul</dc:title>
  <dc:creator>Muhammad Rizky Abdillah</dc:creator>
  <cp:lastModifiedBy>Riyad Ali</cp:lastModifiedBy>
  <cp:revision>59</cp:revision>
  <dcterms:created xsi:type="dcterms:W3CDTF">2025-06-19T07:12:00Z</dcterms:created>
  <dcterms:modified xsi:type="dcterms:W3CDTF">2026-02-01T13:55:34Z</dcterms:modified>
</cp:coreProperties>
</file>