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116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ED6D1-8819-84BD-9140-E8A89AFB90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9C5952-9F43-CFF9-572A-FCCFE78E5D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7D8E0-0414-5274-653C-2F6E28C09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BB92D3-C53A-0836-DB46-47D026B7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11256-F912-E45D-B378-0EF71ACEB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86946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5E32A-7E03-E65E-6E80-EB6EC5BE7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1784B-A99F-235D-1872-8A2E9AA514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5B9BE-BBBE-4BE6-97E1-B4C06D36C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E52D-B540-98AE-4031-53BB22630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F5A5E-7EA1-251A-96D9-48B78427C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4006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E228-100B-2A7E-4680-160C31A61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158DC-5BDD-B185-F306-6ABB15FB5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09B457-36A9-71DC-67D7-3ACB3DBA5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0C10B-3BEB-CCF4-8FE6-7F2015633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FCB23-6D67-881C-A06C-3A54BE57C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232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384E1-B572-3FD8-6B66-FC4549AE2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7642-7DF1-5A12-9379-15B5E3E5F8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6BC6CB-D049-964F-6532-1245D3B928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E973FC-AD33-700D-DFF1-C0FC0806A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8CC67E-C61F-D66A-364B-7B21F81A5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2BE00-2BC7-DF51-1297-C83F95A22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41580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75664-C7A7-D252-5ED5-6084E8DE8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A20ED5-4BC4-5D29-0F1D-117FC6774A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01C414-C35C-2FDE-F4FA-819E6A3073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261D77-A2D9-8272-B188-64CFCAD0EA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9B65B8-4895-2EC6-892F-5B171A3690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8C9A91-72B4-46B2-1F9D-2F0B7BC75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47B189-813B-6787-62D3-EFF8CF7A2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2937F3-80BF-200D-A534-A26644FD4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8407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98914-43B9-5953-F2C0-92184EDDB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6E847-9726-A769-1681-B18D5399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DD7A4F-4AE0-2D9E-5C22-1B1A257A6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028520-78FD-EFC0-703D-7CE132792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5675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6EB84-AB67-B4C7-EC21-1EDD14705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DC33E0-8209-CB40-276F-1E945A214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FEED72-E3C5-F12F-36CE-41B1FA134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15186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A742-4820-ED58-683D-F9B2F2896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66798-9777-1F1A-156D-5668C587D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66C3EE-C2D2-00D1-181C-BA2E3C5525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FE2070-10A1-42A6-223C-DF0E16B56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F9E9E2-A725-B3C7-AA98-7946F80C8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1FAB4-F8D5-6DAD-8A7A-8D30D634D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1304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8E64C-ED90-BC24-EB2C-399E12C7B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4B5BE8-74E8-109C-686D-CCD22ED48D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E0CFF6-FE87-93AA-E4DA-BBA0246EA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EADD75-F9ED-63AC-2429-81F61D725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E59E84-4618-6790-B3EF-9A9E44F8F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4A6368-E86D-278C-C138-281014EF0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25655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8E7F3-AD7E-DF16-5A28-77028D10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B29194-6815-886B-8762-E0431E08E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F3631-FA3E-CB5D-13DD-4483327F8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A1D32-67E8-2864-B63F-D4CF6EF30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9BC80D-C84E-778B-1AEF-E1ED95DCB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4733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11A98F-7F1B-0F99-D5C9-729ABA990B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42017B-3675-011B-34F8-B021FFF43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147CD-697A-8BF0-AAFB-6AE88826A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A6D7B-F51D-BFBC-3EEC-31AD1EB36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D1A11-2BDA-D6DB-446E-8DE2E7C5B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514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AB086A-FABA-AF41-926D-C3D970114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62124-F66A-8C43-0E5E-D1C589A8D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AF12D-BCA9-D377-5847-94D5F5C037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B8C97-8CF6-43E8-A952-793F7EBCAF68}" type="datetimeFigureOut">
              <a:rPr lang="en-ID" smtClean="0"/>
              <a:t>14/12/2024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C1BC7-3D6D-E3B7-E9DE-3FD7DE4587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9E9D1-92D1-90F2-1128-DF907FFD30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94270-7B7A-4108-A25A-AC7C34BEF1D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502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mpo.co/otomotif/revisi-perpres-kendaraan-listrik-syarat-tkdn-berubah-mobil-cbu-dapat-insentif-109023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nindonesia.com/otomotif/20230801114955-603-980368/kewajiban-tkdn-mobil-listrik-buatan-indonesia-mundur-jadi-2026" TargetMode="External"/><Relationship Id="rId2" Type="http://schemas.openxmlformats.org/officeDocument/2006/relationships/hyperlink" Target="https://pajak.go.id/index.php/id/artikel/insentif-ppn-kendaraan-bermotor-listrik-yang-berkelanjutan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DAA702-A4F6-D8B4-0D09-C3DCD2A97035}"/>
              </a:ext>
            </a:extLst>
          </p:cNvPr>
          <p:cNvSpPr txBox="1"/>
          <p:nvPr/>
        </p:nvSpPr>
        <p:spPr>
          <a:xfrm>
            <a:off x="443865" y="2099995"/>
            <a:ext cx="1130427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6000" b="1" dirty="0" err="1"/>
              <a:t>Regulasi</a:t>
            </a:r>
            <a:r>
              <a:rPr lang="en-ID" sz="6000" b="1" dirty="0"/>
              <a:t> </a:t>
            </a:r>
            <a:r>
              <a:rPr lang="en-ID" sz="6000" b="1" dirty="0" err="1"/>
              <a:t>Terkait</a:t>
            </a:r>
            <a:r>
              <a:rPr lang="en-ID" sz="6000" b="1" dirty="0"/>
              <a:t> TKDN Bus Listrik </a:t>
            </a:r>
            <a:r>
              <a:rPr lang="en-ID" sz="6000" b="1" dirty="0" err="1"/>
              <a:t>Untuk</a:t>
            </a:r>
            <a:r>
              <a:rPr lang="en-ID" sz="6000" b="1" dirty="0"/>
              <a:t> </a:t>
            </a:r>
            <a:r>
              <a:rPr lang="en-ID" sz="6000" b="1" dirty="0" err="1"/>
              <a:t>Mendapatkan</a:t>
            </a:r>
            <a:r>
              <a:rPr lang="en-ID" sz="6000" b="1" dirty="0"/>
              <a:t> </a:t>
            </a:r>
            <a:r>
              <a:rPr lang="en-ID" sz="6000" b="1" dirty="0" err="1"/>
              <a:t>Insentive</a:t>
            </a:r>
            <a:r>
              <a:rPr lang="en-ID" sz="6000" b="1" dirty="0"/>
              <a:t> PPN</a:t>
            </a:r>
          </a:p>
        </p:txBody>
      </p:sp>
    </p:spTree>
    <p:extLst>
      <p:ext uri="{BB962C8B-B14F-4D97-AF65-F5344CB8AC3E}">
        <p14:creationId xmlns:p14="http://schemas.microsoft.com/office/powerpoint/2010/main" val="110788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C2742B-3FBF-1B00-04B9-6B60341E0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ECF74B-CD38-7254-2096-A3C1F5BF25C8}"/>
              </a:ext>
            </a:extLst>
          </p:cNvPr>
          <p:cNvSpPr txBox="1"/>
          <p:nvPr/>
        </p:nvSpPr>
        <p:spPr>
          <a:xfrm>
            <a:off x="329565" y="317183"/>
            <a:ext cx="1153287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2000" dirty="0" err="1"/>
              <a:t>Pemerintah</a:t>
            </a:r>
            <a:r>
              <a:rPr lang="en-ID" sz="2000" dirty="0"/>
              <a:t> Indonesia </a:t>
            </a:r>
            <a:r>
              <a:rPr lang="en-ID" sz="2000" dirty="0" err="1"/>
              <a:t>telah</a:t>
            </a:r>
            <a:r>
              <a:rPr lang="en-ID" sz="2000" dirty="0"/>
              <a:t> </a:t>
            </a:r>
            <a:r>
              <a:rPr lang="en-ID" sz="2000" dirty="0" err="1"/>
              <a:t>meluncurkan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pembelian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, </a:t>
            </a:r>
            <a:r>
              <a:rPr lang="en-ID" sz="2000" dirty="0" err="1"/>
              <a:t>termasuk</a:t>
            </a:r>
            <a:r>
              <a:rPr lang="en-ID" sz="2000" dirty="0"/>
              <a:t> bus </a:t>
            </a:r>
            <a:r>
              <a:rPr lang="en-ID" sz="2000" dirty="0" err="1"/>
              <a:t>listrik</a:t>
            </a:r>
            <a:r>
              <a:rPr lang="en-ID" sz="2000" dirty="0"/>
              <a:t>, yang </a:t>
            </a:r>
            <a:r>
              <a:rPr lang="en-ID" sz="2000" dirty="0" err="1"/>
              <a:t>diatur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Peraturan</a:t>
            </a:r>
            <a:r>
              <a:rPr lang="en-ID" sz="2000" dirty="0"/>
              <a:t> Menteri </a:t>
            </a:r>
            <a:r>
              <a:rPr lang="en-ID" sz="2000" dirty="0" err="1"/>
              <a:t>Keuangan</a:t>
            </a:r>
            <a:r>
              <a:rPr lang="en-ID" sz="2000" dirty="0"/>
              <a:t> (PMK) </a:t>
            </a:r>
            <a:r>
              <a:rPr lang="en-ID" sz="2000" dirty="0" err="1"/>
              <a:t>Nomor</a:t>
            </a:r>
            <a:r>
              <a:rPr lang="en-ID" sz="2000" dirty="0"/>
              <a:t> 8 </a:t>
            </a:r>
            <a:r>
              <a:rPr lang="en-ID" sz="2000" dirty="0" err="1"/>
              <a:t>Tahun</a:t>
            </a:r>
            <a:r>
              <a:rPr lang="en-ID" sz="2000" dirty="0"/>
              <a:t> 2024. </a:t>
            </a:r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bertujuan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mendorong</a:t>
            </a:r>
            <a:r>
              <a:rPr lang="en-ID" sz="2000" dirty="0"/>
              <a:t> </a:t>
            </a:r>
            <a:r>
              <a:rPr lang="en-ID" sz="2000" dirty="0" err="1"/>
              <a:t>penggunaan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dan </a:t>
            </a:r>
            <a:r>
              <a:rPr lang="en-ID" sz="2000" dirty="0" err="1"/>
              <a:t>mempercepat</a:t>
            </a:r>
            <a:r>
              <a:rPr lang="en-ID" sz="2000" dirty="0"/>
              <a:t> </a:t>
            </a:r>
            <a:r>
              <a:rPr lang="en-ID" sz="2000" dirty="0" err="1"/>
              <a:t>transformasi</a:t>
            </a:r>
            <a:r>
              <a:rPr lang="en-ID" sz="2000" dirty="0"/>
              <a:t> </a:t>
            </a:r>
            <a:r>
              <a:rPr lang="en-ID" sz="2000" dirty="0" err="1"/>
              <a:t>ekonomi</a:t>
            </a:r>
            <a:r>
              <a:rPr lang="en-ID" sz="2000" dirty="0"/>
              <a:t>,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fokus</a:t>
            </a:r>
            <a:r>
              <a:rPr lang="en-ID" sz="2000" dirty="0"/>
              <a:t> pada Tingkat </a:t>
            </a:r>
            <a:r>
              <a:rPr lang="en-ID" sz="2000" dirty="0" err="1"/>
              <a:t>Komponen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Negeri (TKDN).</a:t>
            </a:r>
          </a:p>
          <a:p>
            <a:pPr algn="just"/>
            <a:endParaRPr lang="en-ID" sz="2000" dirty="0"/>
          </a:p>
          <a:p>
            <a:pPr algn="just"/>
            <a:r>
              <a:rPr lang="en-ID" sz="2000" dirty="0" err="1"/>
              <a:t>Ketentuan</a:t>
            </a:r>
            <a:r>
              <a:rPr lang="en-ID" sz="2000" dirty="0"/>
              <a:t> TKDN </a:t>
            </a:r>
            <a:r>
              <a:rPr lang="en-ID" sz="2000" dirty="0" err="1"/>
              <a:t>untuk</a:t>
            </a:r>
            <a:r>
              <a:rPr lang="en-ID" sz="2000" dirty="0"/>
              <a:t> Bus Listrik</a:t>
            </a:r>
          </a:p>
          <a:p>
            <a:pPr marL="457200" indent="-457200" algn="just">
              <a:buAutoNum type="arabicPeriod"/>
            </a:pPr>
            <a:r>
              <a:rPr lang="en-ID" sz="2000" dirty="0"/>
              <a:t>**</a:t>
            </a:r>
            <a:r>
              <a:rPr lang="en-ID" sz="2000" dirty="0" err="1"/>
              <a:t>Insentif</a:t>
            </a:r>
            <a:r>
              <a:rPr lang="en-ID" sz="2000" dirty="0"/>
              <a:t> PPN DTP**:   </a:t>
            </a:r>
          </a:p>
          <a:p>
            <a:pPr algn="just"/>
            <a:r>
              <a:rPr lang="en-ID" sz="2000" dirty="0"/>
              <a:t>	- **TKDN ≥ 40%**: Bus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TKDN minimal 40%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pajak</a:t>
            </a:r>
            <a:r>
              <a:rPr lang="en-ID" sz="2000" dirty="0"/>
              <a:t> </a:t>
            </a:r>
            <a:r>
              <a:rPr lang="en-ID" sz="2000" dirty="0" err="1"/>
              <a:t>sebesar</a:t>
            </a:r>
            <a:r>
              <a:rPr lang="en-ID" sz="2000" dirty="0"/>
              <a:t> 	10%, </a:t>
            </a:r>
            <a:r>
              <a:rPr lang="en-ID" sz="2000" dirty="0" err="1"/>
              <a:t>sehingga</a:t>
            </a:r>
            <a:r>
              <a:rPr lang="en-ID" sz="2000" dirty="0"/>
              <a:t> Pajak </a:t>
            </a:r>
            <a:r>
              <a:rPr lang="en-ID" sz="2000" dirty="0" err="1"/>
              <a:t>Pertambahan</a:t>
            </a:r>
            <a:r>
              <a:rPr lang="en-ID" sz="2000" dirty="0"/>
              <a:t> Nilai (PPN) yang </a:t>
            </a:r>
            <a:r>
              <a:rPr lang="en-ID" sz="2000" dirty="0" err="1"/>
              <a:t>dibayar</a:t>
            </a:r>
            <a:r>
              <a:rPr lang="en-ID" sz="2000" dirty="0"/>
              <a:t> </a:t>
            </a:r>
            <a:r>
              <a:rPr lang="en-ID" sz="2000" dirty="0" err="1"/>
              <a:t>hanya</a:t>
            </a:r>
            <a:r>
              <a:rPr lang="en-ID" sz="2000" dirty="0"/>
              <a:t> 1%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harga</a:t>
            </a:r>
            <a:r>
              <a:rPr lang="en-ID" sz="2000" dirty="0"/>
              <a:t> </a:t>
            </a:r>
            <a:r>
              <a:rPr lang="en-ID" sz="2000" dirty="0" err="1"/>
              <a:t>jual</a:t>
            </a:r>
            <a:r>
              <a:rPr lang="en-ID" sz="2000" dirty="0"/>
              <a:t>.</a:t>
            </a:r>
          </a:p>
          <a:p>
            <a:pPr algn="just"/>
            <a:r>
              <a:rPr lang="en-ID" sz="2000" dirty="0"/>
              <a:t>	- **20% ≤ TKDN &lt; 40%**: Bus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TKDN </a:t>
            </a:r>
            <a:r>
              <a:rPr lang="en-ID" sz="2000" dirty="0" err="1"/>
              <a:t>antara</a:t>
            </a:r>
            <a:r>
              <a:rPr lang="en-ID" sz="2000" dirty="0"/>
              <a:t> 20% </a:t>
            </a:r>
            <a:r>
              <a:rPr lang="en-ID" sz="2000" dirty="0" err="1"/>
              <a:t>hingga</a:t>
            </a:r>
            <a:r>
              <a:rPr lang="en-ID" sz="2000" dirty="0"/>
              <a:t> </a:t>
            </a:r>
            <a:r>
              <a:rPr lang="en-ID" sz="2000" dirty="0" err="1"/>
              <a:t>kurang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40% </a:t>
            </a:r>
            <a:r>
              <a:rPr lang="en-ID" sz="2000" dirty="0" err="1"/>
              <a:t>akan</a:t>
            </a:r>
            <a:r>
              <a:rPr lang="en-ID" sz="2000" dirty="0"/>
              <a:t> 	</a:t>
            </a: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sebesar</a:t>
            </a:r>
            <a:r>
              <a:rPr lang="en-ID" sz="2000" dirty="0"/>
              <a:t> 5%, </a:t>
            </a:r>
            <a:r>
              <a:rPr lang="en-ID" sz="2000" dirty="0" err="1"/>
              <a:t>mengakibatkan</a:t>
            </a:r>
            <a:r>
              <a:rPr lang="en-ID" sz="2000" dirty="0"/>
              <a:t> PPN yang </a:t>
            </a:r>
            <a:r>
              <a:rPr lang="en-ID" sz="2000" dirty="0" err="1"/>
              <a:t>harus</a:t>
            </a:r>
            <a:r>
              <a:rPr lang="en-ID" sz="2000" dirty="0"/>
              <a:t> </a:t>
            </a:r>
            <a:r>
              <a:rPr lang="en-ID" sz="2000" dirty="0" err="1"/>
              <a:t>dibayar</a:t>
            </a:r>
            <a:r>
              <a:rPr lang="en-ID" sz="2000" dirty="0"/>
              <a:t> </a:t>
            </a:r>
            <a:r>
              <a:rPr lang="en-ID" sz="2000" dirty="0" err="1"/>
              <a:t>menjadi</a:t>
            </a:r>
            <a:r>
              <a:rPr lang="en-ID" sz="2000" dirty="0"/>
              <a:t> 6%</a:t>
            </a:r>
          </a:p>
          <a:p>
            <a:pPr algn="just"/>
            <a:endParaRPr lang="en-ID" sz="2000" dirty="0"/>
          </a:p>
          <a:p>
            <a:pPr algn="just"/>
            <a:r>
              <a:rPr lang="en-ID" sz="2000" dirty="0"/>
              <a:t>2. **</a:t>
            </a:r>
            <a:r>
              <a:rPr lang="en-ID" sz="2000" dirty="0" err="1"/>
              <a:t>Regulasi</a:t>
            </a:r>
            <a:r>
              <a:rPr lang="en-ID" sz="2000" dirty="0"/>
              <a:t> dan </a:t>
            </a:r>
            <a:r>
              <a:rPr lang="en-ID" sz="2000" dirty="0" err="1"/>
              <a:t>Penetapan</a:t>
            </a:r>
            <a:r>
              <a:rPr lang="en-ID" sz="2000" dirty="0"/>
              <a:t>**:   </a:t>
            </a:r>
          </a:p>
          <a:p>
            <a:pPr algn="just"/>
            <a:r>
              <a:rPr lang="en-ID" sz="2000" dirty="0"/>
              <a:t>Model dan </a:t>
            </a:r>
            <a:r>
              <a:rPr lang="en-ID" sz="2000" dirty="0" err="1"/>
              <a:t>tipe</a:t>
            </a:r>
            <a:r>
              <a:rPr lang="en-ID" sz="2000" dirty="0"/>
              <a:t> bus </a:t>
            </a:r>
            <a:r>
              <a:rPr lang="en-ID" sz="2000" dirty="0" err="1"/>
              <a:t>listrik</a:t>
            </a:r>
            <a:r>
              <a:rPr lang="en-ID" sz="2000" dirty="0"/>
              <a:t> yang </a:t>
            </a:r>
            <a:r>
              <a:rPr lang="en-ID" sz="2000" dirty="0" err="1"/>
              <a:t>memenuhi</a:t>
            </a:r>
            <a:r>
              <a:rPr lang="en-ID" sz="2000" dirty="0"/>
              <a:t> </a:t>
            </a:r>
            <a:r>
              <a:rPr lang="en-ID" sz="2000" dirty="0" err="1"/>
              <a:t>syarat</a:t>
            </a:r>
            <a:r>
              <a:rPr lang="en-ID" sz="2000" dirty="0"/>
              <a:t> TKDN </a:t>
            </a:r>
            <a:r>
              <a:rPr lang="en-ID" sz="2000" dirty="0" err="1"/>
              <a:t>ditetapkan</a:t>
            </a:r>
            <a:r>
              <a:rPr lang="en-ID" sz="2000" dirty="0"/>
              <a:t> </a:t>
            </a:r>
            <a:r>
              <a:rPr lang="en-ID" sz="2000" dirty="0" err="1"/>
              <a:t>melalui</a:t>
            </a:r>
            <a:r>
              <a:rPr lang="en-ID" sz="2000" dirty="0"/>
              <a:t> Keputusan Menteri Perindustrian </a:t>
            </a:r>
            <a:r>
              <a:rPr lang="en-ID" sz="2000" dirty="0" err="1"/>
              <a:t>Nomor</a:t>
            </a:r>
            <a:r>
              <a:rPr lang="en-ID" sz="2000" dirty="0"/>
              <a:t> 1641 </a:t>
            </a:r>
            <a:r>
              <a:rPr lang="en-ID" sz="2000" dirty="0" err="1"/>
              <a:t>Tahun</a:t>
            </a:r>
            <a:r>
              <a:rPr lang="en-ID" sz="2000" dirty="0"/>
              <a:t> 2023. </a:t>
            </a:r>
            <a:r>
              <a:rPr lang="en-ID" sz="2000" dirty="0" err="1"/>
              <a:t>Kriteria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juga </a:t>
            </a:r>
            <a:r>
              <a:rPr lang="en-ID" sz="2000" dirty="0" err="1"/>
              <a:t>sejalan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Peraturan</a:t>
            </a:r>
            <a:r>
              <a:rPr lang="en-ID" sz="2000" dirty="0"/>
              <a:t> </a:t>
            </a:r>
            <a:r>
              <a:rPr lang="en-ID" sz="2000" dirty="0" err="1"/>
              <a:t>Presiden</a:t>
            </a:r>
            <a:r>
              <a:rPr lang="en-ID" sz="2000" dirty="0"/>
              <a:t> </a:t>
            </a:r>
            <a:r>
              <a:rPr lang="en-ID" sz="2000" dirty="0" err="1"/>
              <a:t>Nomor</a:t>
            </a:r>
            <a:r>
              <a:rPr lang="en-ID" sz="2000" dirty="0"/>
              <a:t> 55 </a:t>
            </a:r>
            <a:r>
              <a:rPr lang="en-ID" sz="2000" dirty="0" err="1"/>
              <a:t>Tahun</a:t>
            </a:r>
            <a:r>
              <a:rPr lang="en-ID" sz="2000" dirty="0"/>
              <a:t> 2019 </a:t>
            </a:r>
            <a:r>
              <a:rPr lang="en-ID" sz="2000" dirty="0" err="1"/>
              <a:t>mengenai</a:t>
            </a:r>
            <a:r>
              <a:rPr lang="en-ID" sz="2000" dirty="0"/>
              <a:t> </a:t>
            </a:r>
            <a:r>
              <a:rPr lang="en-ID" sz="2000" dirty="0" err="1"/>
              <a:t>percepatan</a:t>
            </a:r>
            <a:r>
              <a:rPr lang="en-ID" sz="2000" dirty="0"/>
              <a:t> program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bermotor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berbasis</a:t>
            </a:r>
            <a:r>
              <a:rPr lang="en-ID" sz="2000" dirty="0"/>
              <a:t> </a:t>
            </a:r>
            <a:r>
              <a:rPr lang="en-ID" sz="2000" dirty="0" err="1"/>
              <a:t>baterai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3248368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46605-692A-8335-F45D-ED49832B4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A914B66-9EE3-A011-32A8-3C69AEF49130}"/>
              </a:ext>
            </a:extLst>
          </p:cNvPr>
          <p:cNvSpPr txBox="1"/>
          <p:nvPr/>
        </p:nvSpPr>
        <p:spPr>
          <a:xfrm>
            <a:off x="329565" y="854393"/>
            <a:ext cx="1153287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2000" dirty="0"/>
              <a:t>3. **</a:t>
            </a:r>
            <a:r>
              <a:rPr lang="en-ID" sz="2000" dirty="0" err="1"/>
              <a:t>Pengawasan</a:t>
            </a:r>
            <a:r>
              <a:rPr lang="en-ID" sz="2000" dirty="0"/>
              <a:t> dan </a:t>
            </a:r>
            <a:r>
              <a:rPr lang="en-ID" sz="2000" dirty="0" err="1"/>
              <a:t>Sanksi</a:t>
            </a:r>
            <a:r>
              <a:rPr lang="en-ID" sz="2000" dirty="0"/>
              <a:t>**:   </a:t>
            </a:r>
          </a:p>
          <a:p>
            <a:pPr algn="just"/>
            <a:r>
              <a:rPr lang="en-ID" sz="2000" dirty="0"/>
              <a:t>Kementerian Perindustrian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melakukan</a:t>
            </a:r>
            <a:r>
              <a:rPr lang="en-ID" sz="2000" dirty="0"/>
              <a:t> </a:t>
            </a:r>
            <a:r>
              <a:rPr lang="en-ID" sz="2000" dirty="0" err="1"/>
              <a:t>pengawasan</a:t>
            </a:r>
            <a:r>
              <a:rPr lang="en-ID" sz="2000" dirty="0"/>
              <a:t> </a:t>
            </a:r>
            <a:r>
              <a:rPr lang="en-ID" sz="2000" dirty="0" err="1"/>
              <a:t>atas</a:t>
            </a:r>
            <a:r>
              <a:rPr lang="en-ID" sz="2000" dirty="0"/>
              <a:t> </a:t>
            </a:r>
            <a:r>
              <a:rPr lang="en-ID" sz="2000" dirty="0" err="1"/>
              <a:t>kesesuaian</a:t>
            </a:r>
            <a:r>
              <a:rPr lang="en-ID" sz="2000" dirty="0"/>
              <a:t> </a:t>
            </a:r>
            <a:r>
              <a:rPr lang="en-ID" sz="2000" dirty="0" err="1"/>
              <a:t>nilai</a:t>
            </a:r>
            <a:r>
              <a:rPr lang="en-ID" sz="2000" dirty="0"/>
              <a:t> TKDN. Jika bus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tidak</a:t>
            </a:r>
            <a:r>
              <a:rPr lang="en-ID" sz="2000" dirty="0"/>
              <a:t> </a:t>
            </a:r>
            <a:r>
              <a:rPr lang="en-ID" sz="2000" dirty="0" err="1"/>
              <a:t>memenuhi</a:t>
            </a:r>
            <a:r>
              <a:rPr lang="en-ID" sz="2000" dirty="0"/>
              <a:t> </a:t>
            </a:r>
            <a:r>
              <a:rPr lang="en-ID" sz="2000" dirty="0" err="1"/>
              <a:t>syarat</a:t>
            </a:r>
            <a:r>
              <a:rPr lang="en-ID" sz="2000" dirty="0"/>
              <a:t>, </a:t>
            </a:r>
            <a:r>
              <a:rPr lang="en-ID" sz="2000" dirty="0" err="1"/>
              <a:t>sanksi</a:t>
            </a:r>
            <a:r>
              <a:rPr lang="en-ID" sz="2000" dirty="0"/>
              <a:t> </a:t>
            </a:r>
            <a:r>
              <a:rPr lang="en-ID" sz="2000" dirty="0" err="1"/>
              <a:t>administratif</a:t>
            </a:r>
            <a:r>
              <a:rPr lang="en-ID" sz="2000" dirty="0"/>
              <a:t>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dikenakan</a:t>
            </a:r>
            <a:r>
              <a:rPr lang="en-ID" sz="2000" dirty="0"/>
              <a:t>, </a:t>
            </a:r>
            <a:r>
              <a:rPr lang="en-ID" sz="2000" dirty="0" err="1"/>
              <a:t>termasuk</a:t>
            </a:r>
            <a:r>
              <a:rPr lang="en-ID" sz="2000" dirty="0"/>
              <a:t> </a:t>
            </a:r>
            <a:r>
              <a:rPr lang="en-ID" sz="2000" dirty="0" err="1"/>
              <a:t>penghapusan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daftar </a:t>
            </a:r>
            <a:r>
              <a:rPr lang="en-ID" sz="2000" dirty="0" err="1"/>
              <a:t>kendaraan</a:t>
            </a:r>
            <a:r>
              <a:rPr lang="en-ID" sz="2000" dirty="0"/>
              <a:t> yang </a:t>
            </a:r>
            <a:r>
              <a:rPr lang="en-ID" sz="2000" dirty="0" err="1"/>
              <a:t>berhak</a:t>
            </a:r>
            <a:r>
              <a:rPr lang="en-ID" sz="2000" dirty="0"/>
              <a:t> </a:t>
            </a: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PPN DTP.</a:t>
            </a:r>
          </a:p>
          <a:p>
            <a:pPr algn="just"/>
            <a:endParaRPr lang="en-ID" sz="2000" dirty="0"/>
          </a:p>
          <a:p>
            <a:pPr algn="just"/>
            <a:r>
              <a:rPr lang="en-ID" sz="2000" dirty="0"/>
              <a:t>4. **Masa </a:t>
            </a:r>
            <a:r>
              <a:rPr lang="en-ID" sz="2000" dirty="0" err="1"/>
              <a:t>Berlaku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**:</a:t>
            </a:r>
          </a:p>
          <a:p>
            <a:pPr algn="just"/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berlaku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masa </a:t>
            </a:r>
            <a:r>
              <a:rPr lang="en-ID" sz="2000" dirty="0" err="1"/>
              <a:t>pajak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Januari</a:t>
            </a:r>
            <a:r>
              <a:rPr lang="en-ID" sz="2000" dirty="0"/>
              <a:t> </a:t>
            </a:r>
            <a:r>
              <a:rPr lang="en-ID" sz="2000" dirty="0" err="1"/>
              <a:t>hingga</a:t>
            </a:r>
            <a:r>
              <a:rPr lang="en-ID" sz="2000" dirty="0"/>
              <a:t> </a:t>
            </a:r>
            <a:r>
              <a:rPr lang="en-ID" sz="2000" dirty="0" err="1"/>
              <a:t>Desember</a:t>
            </a:r>
            <a:r>
              <a:rPr lang="en-ID" sz="2000" dirty="0"/>
              <a:t> 2024,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harapan</a:t>
            </a:r>
            <a:r>
              <a:rPr lang="en-ID" sz="2000" dirty="0"/>
              <a:t>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minat</a:t>
            </a:r>
            <a:r>
              <a:rPr lang="en-ID" sz="2000" dirty="0"/>
              <a:t> </a:t>
            </a:r>
            <a:r>
              <a:rPr lang="en-ID" sz="2000" dirty="0" err="1"/>
              <a:t>masyarakat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membeli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dan </a:t>
            </a:r>
            <a:r>
              <a:rPr lang="en-ID" sz="2000" dirty="0" err="1"/>
              <a:t>mendukung</a:t>
            </a:r>
            <a:r>
              <a:rPr lang="en-ID" sz="2000" dirty="0"/>
              <a:t> </a:t>
            </a:r>
            <a:r>
              <a:rPr lang="en-ID" sz="2000" dirty="0" err="1"/>
              <a:t>penciptaan</a:t>
            </a:r>
            <a:r>
              <a:rPr lang="en-ID" sz="2000" dirty="0"/>
              <a:t> </a:t>
            </a:r>
            <a:r>
              <a:rPr lang="en-ID" sz="2000" dirty="0" err="1"/>
              <a:t>ekosistem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di Indonesia[5][6].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adanya</a:t>
            </a:r>
            <a:r>
              <a:rPr lang="en-ID" sz="2000" dirty="0"/>
              <a:t> </a:t>
            </a:r>
            <a:r>
              <a:rPr lang="en-ID" sz="2000" dirty="0" err="1"/>
              <a:t>kebijakan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, </a:t>
            </a:r>
            <a:r>
              <a:rPr lang="en-ID" sz="2000" dirty="0" err="1"/>
              <a:t>pemerintah</a:t>
            </a:r>
            <a:r>
              <a:rPr lang="en-ID" sz="2000" dirty="0"/>
              <a:t> </a:t>
            </a:r>
            <a:r>
              <a:rPr lang="en-ID" sz="2000" dirty="0" err="1"/>
              <a:t>berharap</a:t>
            </a:r>
            <a:r>
              <a:rPr lang="en-ID" sz="2000" dirty="0"/>
              <a:t>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investasi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industri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dan </a:t>
            </a:r>
            <a:r>
              <a:rPr lang="en-ID" sz="2000" dirty="0" err="1"/>
              <a:t>mengurangi</a:t>
            </a:r>
            <a:r>
              <a:rPr lang="en-ID" sz="2000" dirty="0"/>
              <a:t> </a:t>
            </a:r>
            <a:r>
              <a:rPr lang="en-ID" sz="2000" dirty="0" err="1"/>
              <a:t>ketergantungan</a:t>
            </a:r>
            <a:r>
              <a:rPr lang="en-ID" sz="2000" dirty="0"/>
              <a:t> pada </a:t>
            </a:r>
            <a:r>
              <a:rPr lang="en-ID" sz="2000" dirty="0" err="1"/>
              <a:t>energi</a:t>
            </a:r>
            <a:r>
              <a:rPr lang="en-ID" sz="2000" dirty="0"/>
              <a:t> </a:t>
            </a:r>
            <a:r>
              <a:rPr lang="en-ID" sz="2000" dirty="0" err="1"/>
              <a:t>fosil</a:t>
            </a:r>
            <a:r>
              <a:rPr lang="en-ID" sz="2000" dirty="0"/>
              <a:t>, </a:t>
            </a:r>
            <a:r>
              <a:rPr lang="en-ID" sz="2000" dirty="0" err="1"/>
              <a:t>serta</a:t>
            </a:r>
            <a:r>
              <a:rPr lang="en-ID" sz="2000" dirty="0"/>
              <a:t> </a:t>
            </a:r>
            <a:r>
              <a:rPr lang="en-ID" sz="2000" dirty="0" err="1"/>
              <a:t>mempercepat</a:t>
            </a:r>
            <a:r>
              <a:rPr lang="en-ID" sz="2000" dirty="0"/>
              <a:t> </a:t>
            </a:r>
            <a:r>
              <a:rPr lang="en-ID" sz="2000" dirty="0" err="1"/>
              <a:t>transisi</a:t>
            </a:r>
            <a:r>
              <a:rPr lang="en-ID" sz="2000" dirty="0"/>
              <a:t> </a:t>
            </a:r>
            <a:r>
              <a:rPr lang="en-ID" sz="2000" dirty="0" err="1"/>
              <a:t>menuju</a:t>
            </a:r>
            <a:r>
              <a:rPr lang="en-ID" sz="2000" dirty="0"/>
              <a:t> </a:t>
            </a:r>
            <a:r>
              <a:rPr lang="en-ID" sz="2000" dirty="0" err="1"/>
              <a:t>energi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ramah</a:t>
            </a:r>
            <a:r>
              <a:rPr lang="en-ID" sz="2000" dirty="0"/>
              <a:t> </a:t>
            </a:r>
            <a:r>
              <a:rPr lang="en-ID" sz="2000" dirty="0" err="1"/>
              <a:t>lingkungan</a:t>
            </a:r>
            <a:r>
              <a:rPr lang="en-ID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2483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40704-64C2-7AF3-38AD-9FDAF2021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432E320-13EE-4B9A-E576-7F7809DF50CA}"/>
              </a:ext>
            </a:extLst>
          </p:cNvPr>
          <p:cNvSpPr txBox="1"/>
          <p:nvPr/>
        </p:nvSpPr>
        <p:spPr>
          <a:xfrm>
            <a:off x="443865" y="2099995"/>
            <a:ext cx="1130427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6000" b="1" dirty="0" err="1"/>
              <a:t>Regulasi</a:t>
            </a:r>
            <a:r>
              <a:rPr lang="en-ID" sz="6000" b="1" dirty="0"/>
              <a:t> </a:t>
            </a:r>
            <a:r>
              <a:rPr lang="en-ID" sz="6000" b="1" dirty="0" err="1"/>
              <a:t>Terkait</a:t>
            </a:r>
            <a:r>
              <a:rPr lang="en-ID" sz="6000" b="1" dirty="0"/>
              <a:t> TKDN Mobil Listrik </a:t>
            </a:r>
            <a:r>
              <a:rPr lang="en-ID" sz="6000" b="1" dirty="0" err="1"/>
              <a:t>Untuk</a:t>
            </a:r>
            <a:r>
              <a:rPr lang="en-ID" sz="6000" b="1" dirty="0"/>
              <a:t> </a:t>
            </a:r>
            <a:r>
              <a:rPr lang="en-ID" sz="6000" b="1" dirty="0" err="1"/>
              <a:t>Mendapatkan</a:t>
            </a:r>
            <a:r>
              <a:rPr lang="en-ID" sz="6000" b="1" dirty="0"/>
              <a:t> </a:t>
            </a:r>
            <a:r>
              <a:rPr lang="en-ID" sz="6000" b="1" dirty="0" err="1"/>
              <a:t>Insentive</a:t>
            </a:r>
            <a:r>
              <a:rPr lang="en-ID" sz="6000" b="1" dirty="0"/>
              <a:t> PPN</a:t>
            </a:r>
          </a:p>
        </p:txBody>
      </p:sp>
    </p:spTree>
    <p:extLst>
      <p:ext uri="{BB962C8B-B14F-4D97-AF65-F5344CB8AC3E}">
        <p14:creationId xmlns:p14="http://schemas.microsoft.com/office/powerpoint/2010/main" val="3973807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A8504-65DD-3396-64A0-37A2DA967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7614755-E5DE-0006-9A01-05E035E03159}"/>
              </a:ext>
            </a:extLst>
          </p:cNvPr>
          <p:cNvSpPr txBox="1"/>
          <p:nvPr/>
        </p:nvSpPr>
        <p:spPr>
          <a:xfrm>
            <a:off x="329565" y="317183"/>
            <a:ext cx="1153287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2000" dirty="0" err="1"/>
              <a:t>Regulasi</a:t>
            </a:r>
            <a:r>
              <a:rPr lang="en-ID" sz="2000" dirty="0"/>
              <a:t> </a:t>
            </a:r>
            <a:r>
              <a:rPr lang="en-ID" sz="2000" dirty="0" err="1"/>
              <a:t>terkait</a:t>
            </a:r>
            <a:r>
              <a:rPr lang="en-ID" sz="2000" dirty="0"/>
              <a:t> Tingkat </a:t>
            </a:r>
            <a:r>
              <a:rPr lang="en-ID" sz="2000" dirty="0" err="1"/>
              <a:t>Komponen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Negeri (TKDN)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mobil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di Indonesia </a:t>
            </a:r>
            <a:r>
              <a:rPr lang="en-ID" sz="2000" dirty="0" err="1"/>
              <a:t>telah</a:t>
            </a:r>
            <a:r>
              <a:rPr lang="en-ID" sz="2000" dirty="0"/>
              <a:t> </a:t>
            </a:r>
            <a:r>
              <a:rPr lang="en-ID" sz="2000" dirty="0" err="1"/>
              <a:t>mengalami</a:t>
            </a:r>
            <a:r>
              <a:rPr lang="en-ID" sz="2000" dirty="0"/>
              <a:t> </a:t>
            </a:r>
            <a:r>
              <a:rPr lang="en-ID" sz="2000" dirty="0" err="1"/>
              <a:t>beberapa</a:t>
            </a:r>
            <a:r>
              <a:rPr lang="en-ID" sz="2000" dirty="0"/>
              <a:t> </a:t>
            </a:r>
            <a:r>
              <a:rPr lang="en-ID" sz="2000" dirty="0" err="1"/>
              <a:t>perubahan</a:t>
            </a:r>
            <a:r>
              <a:rPr lang="en-ID" sz="2000" dirty="0"/>
              <a:t> </a:t>
            </a:r>
            <a:r>
              <a:rPr lang="en-ID" sz="2000" dirty="0" err="1"/>
              <a:t>penting</a:t>
            </a:r>
            <a:r>
              <a:rPr lang="en-ID" sz="2000" dirty="0"/>
              <a:t>, </a:t>
            </a:r>
            <a:r>
              <a:rPr lang="en-ID" sz="2000" dirty="0" err="1"/>
              <a:t>terutama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konteks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Pajak </a:t>
            </a:r>
            <a:r>
              <a:rPr lang="en-ID" sz="2000" dirty="0" err="1"/>
              <a:t>Pertambahan</a:t>
            </a:r>
            <a:r>
              <a:rPr lang="en-ID" sz="2000" dirty="0"/>
              <a:t> Nilai (PPN). </a:t>
            </a:r>
            <a:r>
              <a:rPr lang="en-ID" sz="2000" dirty="0" err="1"/>
              <a:t>Berikut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ringkasan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kebijakan</a:t>
            </a:r>
            <a:r>
              <a:rPr lang="en-ID" sz="2000" dirty="0"/>
              <a:t> </a:t>
            </a:r>
            <a:r>
              <a:rPr lang="en-ID" sz="2000" dirty="0" err="1"/>
              <a:t>terbaru</a:t>
            </a:r>
            <a:r>
              <a:rPr lang="en-ID" sz="2000" dirty="0"/>
              <a:t> dan </a:t>
            </a:r>
            <a:r>
              <a:rPr lang="en-ID" sz="2000" dirty="0" err="1"/>
              <a:t>syarat</a:t>
            </a:r>
            <a:r>
              <a:rPr lang="en-ID" sz="2000" dirty="0"/>
              <a:t> yang </a:t>
            </a:r>
            <a:r>
              <a:rPr lang="en-ID" sz="2000" dirty="0" err="1"/>
              <a:t>harus</a:t>
            </a:r>
            <a:r>
              <a:rPr lang="en-ID" sz="2000" dirty="0"/>
              <a:t> </a:t>
            </a:r>
            <a:r>
              <a:rPr lang="en-ID" sz="2000" dirty="0" err="1"/>
              <a:t>dipenuhi</a:t>
            </a:r>
            <a:r>
              <a:rPr lang="en-ID" sz="2000" dirty="0"/>
              <a:t> oleh </a:t>
            </a:r>
            <a:r>
              <a:rPr lang="en-ID" sz="2000" dirty="0" err="1"/>
              <a:t>produsen</a:t>
            </a:r>
            <a:r>
              <a:rPr lang="en-ID" sz="2000" dirty="0"/>
              <a:t> </a:t>
            </a:r>
            <a:r>
              <a:rPr lang="en-ID" sz="2000" dirty="0" err="1"/>
              <a:t>mobil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</a:t>
            </a:r>
            <a:r>
              <a:rPr lang="en-ID" sz="2000" dirty="0" err="1"/>
              <a:t>tersebut</a:t>
            </a:r>
            <a:r>
              <a:rPr lang="en-ID" sz="2000" dirty="0"/>
              <a:t>. </a:t>
            </a:r>
            <a:r>
              <a:rPr lang="en-ID" sz="2000" b="1" dirty="0" err="1"/>
              <a:t>Peraturan</a:t>
            </a:r>
            <a:r>
              <a:rPr lang="en-ID" sz="2000" b="1" dirty="0"/>
              <a:t> </a:t>
            </a:r>
            <a:r>
              <a:rPr lang="en-ID" sz="2000" b="1" dirty="0" err="1"/>
              <a:t>Presiden</a:t>
            </a:r>
            <a:r>
              <a:rPr lang="en-ID" sz="2000" b="1" dirty="0"/>
              <a:t> dan TKDN.</a:t>
            </a:r>
          </a:p>
          <a:p>
            <a:pPr algn="just"/>
            <a:endParaRPr lang="en-ID" sz="2000" b="1" dirty="0"/>
          </a:p>
          <a:p>
            <a:pPr algn="just"/>
            <a:r>
              <a:rPr lang="en-ID" sz="2000" dirty="0" err="1"/>
              <a:t>Peraturan</a:t>
            </a:r>
            <a:r>
              <a:rPr lang="en-ID" sz="2000" dirty="0"/>
              <a:t> </a:t>
            </a:r>
            <a:r>
              <a:rPr lang="en-ID" sz="2000" dirty="0" err="1"/>
              <a:t>Presiden</a:t>
            </a:r>
            <a:r>
              <a:rPr lang="en-ID" sz="2000" dirty="0"/>
              <a:t> </a:t>
            </a:r>
            <a:r>
              <a:rPr lang="en-ID" sz="2000" dirty="0" err="1"/>
              <a:t>Nomor</a:t>
            </a:r>
            <a:r>
              <a:rPr lang="en-ID" sz="2000" dirty="0"/>
              <a:t> 79 </a:t>
            </a:r>
            <a:r>
              <a:rPr lang="en-ID" sz="2000" dirty="0" err="1"/>
              <a:t>Tahun</a:t>
            </a:r>
            <a:r>
              <a:rPr lang="en-ID" sz="2000" dirty="0"/>
              <a:t> 2023, yang </a:t>
            </a:r>
            <a:r>
              <a:rPr lang="en-ID" sz="2000" dirty="0" err="1"/>
              <a:t>ditandatangani</a:t>
            </a:r>
            <a:r>
              <a:rPr lang="en-ID" sz="2000" dirty="0"/>
              <a:t> pada 8 </a:t>
            </a:r>
            <a:r>
              <a:rPr lang="en-ID" sz="2000" dirty="0" err="1"/>
              <a:t>Desember</a:t>
            </a:r>
            <a:r>
              <a:rPr lang="en-ID" sz="2000" dirty="0"/>
              <a:t> 2023, </a:t>
            </a:r>
            <a:r>
              <a:rPr lang="en-ID" sz="2000" dirty="0" err="1"/>
              <a:t>merevisi</a:t>
            </a:r>
            <a:r>
              <a:rPr lang="en-ID" sz="2000" dirty="0"/>
              <a:t> </a:t>
            </a:r>
            <a:r>
              <a:rPr lang="en-ID" sz="2000" dirty="0" err="1"/>
              <a:t>ketentuan</a:t>
            </a:r>
            <a:r>
              <a:rPr lang="en-ID" sz="2000" dirty="0"/>
              <a:t> </a:t>
            </a:r>
            <a:r>
              <a:rPr lang="en-ID" sz="2000" dirty="0" err="1"/>
              <a:t>sebelumnya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Perpres</a:t>
            </a:r>
            <a:r>
              <a:rPr lang="en-ID" sz="2000" dirty="0"/>
              <a:t> </a:t>
            </a:r>
            <a:r>
              <a:rPr lang="en-ID" sz="2000" dirty="0" err="1"/>
              <a:t>Nomor</a:t>
            </a:r>
            <a:r>
              <a:rPr lang="en-ID" sz="2000" dirty="0"/>
              <a:t> 55 </a:t>
            </a:r>
            <a:r>
              <a:rPr lang="en-ID" sz="2000" dirty="0" err="1"/>
              <a:t>Tahun</a:t>
            </a:r>
            <a:r>
              <a:rPr lang="en-ID" sz="2000" dirty="0"/>
              <a:t> 2019. </a:t>
            </a:r>
            <a:r>
              <a:rPr lang="en-ID" sz="2000" dirty="0" err="1"/>
              <a:t>Revisi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mengatur</a:t>
            </a:r>
            <a:r>
              <a:rPr lang="en-ID" sz="2000" dirty="0"/>
              <a:t> </a:t>
            </a:r>
            <a:r>
              <a:rPr lang="en-ID" sz="2000" dirty="0" err="1"/>
              <a:t>syarat</a:t>
            </a:r>
            <a:r>
              <a:rPr lang="en-ID" sz="2000" dirty="0"/>
              <a:t> TKDN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dan </a:t>
            </a:r>
            <a:r>
              <a:rPr lang="en-ID" sz="2000" dirty="0" err="1"/>
              <a:t>mencakup</a:t>
            </a:r>
            <a:r>
              <a:rPr lang="en-ID" sz="2000" dirty="0"/>
              <a:t> </a:t>
            </a:r>
            <a:r>
              <a:rPr lang="en-ID" sz="2000" dirty="0" err="1"/>
              <a:t>ketentuan</a:t>
            </a:r>
            <a:r>
              <a:rPr lang="en-ID" sz="2000" dirty="0"/>
              <a:t> </a:t>
            </a:r>
            <a:r>
              <a:rPr lang="en-ID" sz="2000" dirty="0" err="1"/>
              <a:t>sebagai</a:t>
            </a:r>
            <a:r>
              <a:rPr lang="en-ID" sz="2000" dirty="0"/>
              <a:t> </a:t>
            </a:r>
            <a:r>
              <a:rPr lang="en-ID" sz="2000" dirty="0" err="1"/>
              <a:t>berikut</a:t>
            </a:r>
            <a:r>
              <a:rPr lang="en-ID" sz="2000" dirty="0"/>
              <a:t>: </a:t>
            </a:r>
          </a:p>
          <a:p>
            <a:pPr algn="just"/>
            <a:endParaRPr lang="en-ID" sz="2000" b="1" dirty="0"/>
          </a:p>
          <a:p>
            <a:pPr algn="just"/>
            <a:r>
              <a:rPr lang="en-ID" sz="2000" b="1" dirty="0" err="1"/>
              <a:t>Kendaraan</a:t>
            </a:r>
            <a:r>
              <a:rPr lang="en-ID" sz="2000" b="1" dirty="0"/>
              <a:t> Listrik Roda Dua dan </a:t>
            </a:r>
            <a:r>
              <a:rPr lang="en-ID" sz="2000" b="1" dirty="0" err="1"/>
              <a:t>Tiga</a:t>
            </a:r>
            <a:endParaRPr lang="en-ID" sz="2000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2019-2026</a:t>
            </a:r>
            <a:r>
              <a:rPr lang="en-ID" sz="2000" dirty="0"/>
              <a:t>: TKDN minimum 40%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2027-2029</a:t>
            </a:r>
            <a:r>
              <a:rPr lang="en-ID" sz="2000" dirty="0"/>
              <a:t>: TKDN minimum 60%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2030 dan </a:t>
            </a:r>
            <a:r>
              <a:rPr lang="en-ID" sz="2000" b="1" dirty="0" err="1"/>
              <a:t>seterusnya</a:t>
            </a:r>
            <a:r>
              <a:rPr lang="en-ID" sz="2000" dirty="0"/>
              <a:t>: TKDN minimum 80%</a:t>
            </a:r>
          </a:p>
          <a:p>
            <a:pPr algn="just"/>
            <a:endParaRPr lang="en-ID" sz="2000" b="1" dirty="0"/>
          </a:p>
          <a:p>
            <a:pPr algn="just"/>
            <a:r>
              <a:rPr lang="en-ID" sz="2000" b="1" dirty="0" err="1"/>
              <a:t>Kendaraan</a:t>
            </a:r>
            <a:r>
              <a:rPr lang="en-ID" sz="2000" b="1" dirty="0"/>
              <a:t> Listrik Roda </a:t>
            </a:r>
            <a:r>
              <a:rPr lang="en-ID" sz="2000" b="1" dirty="0" err="1"/>
              <a:t>Empat</a:t>
            </a:r>
            <a:r>
              <a:rPr lang="en-ID" sz="2000" b="1" dirty="0"/>
              <a:t> </a:t>
            </a:r>
            <a:r>
              <a:rPr lang="en-ID" sz="2000" b="1" dirty="0" err="1"/>
              <a:t>atau</a:t>
            </a:r>
            <a:r>
              <a:rPr lang="en-ID" sz="2000" b="1" dirty="0"/>
              <a:t> </a:t>
            </a:r>
            <a:r>
              <a:rPr lang="en-ID" sz="2000" b="1" dirty="0" err="1"/>
              <a:t>Lebih</a:t>
            </a:r>
            <a:endParaRPr lang="en-ID" sz="2000" b="1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2019-2021</a:t>
            </a:r>
            <a:r>
              <a:rPr lang="en-ID" sz="2000" dirty="0"/>
              <a:t>: TKDN minimum 35%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2022-2026</a:t>
            </a:r>
            <a:r>
              <a:rPr lang="en-ID" sz="2000" dirty="0"/>
              <a:t>: TKDN minimum 40%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2027-2029</a:t>
            </a:r>
            <a:r>
              <a:rPr lang="en-ID" sz="2000" dirty="0"/>
              <a:t>: TKDN minimum 60%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ID" sz="2000" b="1" dirty="0"/>
              <a:t>2030 dan </a:t>
            </a:r>
            <a:r>
              <a:rPr lang="en-ID" sz="2000" b="1" dirty="0" err="1"/>
              <a:t>seterusnya</a:t>
            </a:r>
            <a:r>
              <a:rPr lang="en-ID" sz="2000" dirty="0"/>
              <a:t>: TKDN minimum 80%</a:t>
            </a:r>
            <a:endParaRPr lang="en-ID" sz="2000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570982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5237F-E179-28E4-8B3C-F0A3A7A174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7E09A5-5886-9C5B-B540-EC46934EA1D8}"/>
              </a:ext>
            </a:extLst>
          </p:cNvPr>
          <p:cNvSpPr txBox="1"/>
          <p:nvPr/>
        </p:nvSpPr>
        <p:spPr>
          <a:xfrm>
            <a:off x="329565" y="317183"/>
            <a:ext cx="1153287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ID" sz="2000" b="1" dirty="0" err="1"/>
              <a:t>Insentif</a:t>
            </a:r>
            <a:r>
              <a:rPr lang="en-ID" sz="2000" b="1" dirty="0"/>
              <a:t> PPN</a:t>
            </a:r>
          </a:p>
          <a:p>
            <a:pPr algn="just"/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PPN </a:t>
            </a:r>
            <a:r>
              <a:rPr lang="en-ID" sz="2000" dirty="0" err="1"/>
              <a:t>Ditanggung</a:t>
            </a:r>
            <a:r>
              <a:rPr lang="en-ID" sz="2000" dirty="0"/>
              <a:t> </a:t>
            </a:r>
            <a:r>
              <a:rPr lang="en-ID" sz="2000" dirty="0" err="1"/>
              <a:t>Pemerintah</a:t>
            </a:r>
            <a:r>
              <a:rPr lang="en-ID" sz="2000" dirty="0"/>
              <a:t> (DTP), </a:t>
            </a:r>
            <a:r>
              <a:rPr lang="en-ID" sz="2000" dirty="0" err="1"/>
              <a:t>kendaraan</a:t>
            </a:r>
            <a:r>
              <a:rPr lang="en-ID" sz="2000" dirty="0"/>
              <a:t> </a:t>
            </a:r>
            <a:r>
              <a:rPr lang="en-ID" sz="2000" dirty="0" err="1"/>
              <a:t>listrik</a:t>
            </a:r>
            <a:r>
              <a:rPr lang="en-ID" sz="2000" dirty="0"/>
              <a:t> </a:t>
            </a:r>
            <a:r>
              <a:rPr lang="en-ID" sz="2000" dirty="0" err="1"/>
              <a:t>harus</a:t>
            </a:r>
            <a:r>
              <a:rPr lang="en-ID" sz="2000" dirty="0"/>
              <a:t> </a:t>
            </a:r>
            <a:r>
              <a:rPr lang="en-ID" sz="2000" dirty="0" err="1"/>
              <a:t>memenuhi</a:t>
            </a:r>
            <a:r>
              <a:rPr lang="en-ID" sz="2000" dirty="0"/>
              <a:t> </a:t>
            </a:r>
            <a:r>
              <a:rPr lang="en-ID" sz="2000" dirty="0" err="1"/>
              <a:t>syarat</a:t>
            </a:r>
            <a:r>
              <a:rPr lang="en-ID" sz="2000" dirty="0"/>
              <a:t> TKDN </a:t>
            </a:r>
            <a:r>
              <a:rPr lang="en-ID" sz="2000" dirty="0" err="1"/>
              <a:t>tertentu</a:t>
            </a:r>
            <a:r>
              <a:rPr lang="en-ID" sz="2000" dirty="0"/>
              <a:t>. </a:t>
            </a:r>
            <a:r>
              <a:rPr lang="en-ID" sz="2000" dirty="0" err="1"/>
              <a:t>Berikut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detail </a:t>
            </a:r>
            <a:r>
              <a:rPr lang="en-ID" sz="2000" dirty="0" err="1"/>
              <a:t>insentif</a:t>
            </a:r>
            <a:r>
              <a:rPr lang="en-ID" sz="2000" dirty="0"/>
              <a:t> yang </a:t>
            </a:r>
            <a:r>
              <a:rPr lang="en-ID" sz="2000" dirty="0" err="1"/>
              <a:t>berlaku</a:t>
            </a:r>
            <a:r>
              <a:rPr lang="en-ID" sz="2000" dirty="0"/>
              <a:t>: </a:t>
            </a:r>
          </a:p>
          <a:p>
            <a:pPr algn="just"/>
            <a:r>
              <a:rPr lang="en-ID" sz="2000" b="1" dirty="0" err="1"/>
              <a:t>Kendaraan</a:t>
            </a:r>
            <a:r>
              <a:rPr lang="en-ID" sz="2000" b="1" dirty="0"/>
              <a:t> </a:t>
            </a:r>
            <a:r>
              <a:rPr lang="en-ID" sz="2000" b="1" dirty="0" err="1"/>
              <a:t>Bermotor</a:t>
            </a:r>
            <a:r>
              <a:rPr lang="en-ID" sz="2000" b="1" dirty="0"/>
              <a:t> Listrik Roda </a:t>
            </a:r>
            <a:r>
              <a:rPr lang="en-ID" sz="2000" b="1" dirty="0" err="1"/>
              <a:t>Empat</a:t>
            </a:r>
            <a:r>
              <a:rPr lang="en-ID" sz="2000" b="1" dirty="0"/>
              <a:t> </a:t>
            </a:r>
            <a:r>
              <a:rPr lang="en-ID" sz="2000" b="1" dirty="0" err="1"/>
              <a:t>Tertentu</a:t>
            </a:r>
            <a:r>
              <a:rPr lang="en-ID" sz="2000" b="1" dirty="0"/>
              <a:t> (Mobil </a:t>
            </a:r>
            <a:r>
              <a:rPr lang="en-ID" sz="2000" b="1" dirty="0" err="1"/>
              <a:t>Pribadi</a:t>
            </a:r>
            <a:r>
              <a:rPr lang="en-ID" sz="2000" b="1" dirty="0"/>
              <a:t>)</a:t>
            </a:r>
            <a:r>
              <a:rPr lang="en-ID" sz="2000" dirty="0"/>
              <a:t>: </a:t>
            </a:r>
          </a:p>
          <a:p>
            <a:pPr marL="342900" indent="-342900" algn="just">
              <a:buFontTx/>
              <a:buChar char="-"/>
            </a:pPr>
            <a:r>
              <a:rPr lang="en-ID" sz="2000" dirty="0" err="1"/>
              <a:t>Mendapatkan</a:t>
            </a:r>
            <a:r>
              <a:rPr lang="en-ID" sz="2000" dirty="0"/>
              <a:t> </a:t>
            </a:r>
            <a:r>
              <a:rPr lang="en-ID" sz="2000" dirty="0" err="1"/>
              <a:t>insentif</a:t>
            </a:r>
            <a:r>
              <a:rPr lang="en-ID" sz="2000" dirty="0"/>
              <a:t> PPN DTP </a:t>
            </a:r>
            <a:r>
              <a:rPr lang="en-ID" sz="2000" dirty="0" err="1"/>
              <a:t>sebesar</a:t>
            </a:r>
            <a:r>
              <a:rPr lang="en-ID" sz="2000" dirty="0"/>
              <a:t> </a:t>
            </a:r>
            <a:r>
              <a:rPr lang="en-ID" sz="2000" b="1" dirty="0"/>
              <a:t>10%</a:t>
            </a:r>
            <a:r>
              <a:rPr lang="en-ID" sz="2000" dirty="0"/>
              <a:t> </a:t>
            </a:r>
            <a:r>
              <a:rPr lang="en-ID" sz="2000" dirty="0" err="1"/>
              <a:t>jika</a:t>
            </a:r>
            <a:r>
              <a:rPr lang="en-ID" sz="2000" dirty="0"/>
              <a:t> </a:t>
            </a:r>
            <a:r>
              <a:rPr lang="en-ID" sz="2000" dirty="0" err="1"/>
              <a:t>memiliki</a:t>
            </a:r>
            <a:r>
              <a:rPr lang="en-ID" sz="2000" dirty="0"/>
              <a:t> TKDN ≥40%.</a:t>
            </a:r>
          </a:p>
          <a:p>
            <a:pPr marL="342900" indent="-342900" algn="just">
              <a:buFontTx/>
              <a:buChar char="-"/>
            </a:pPr>
            <a:r>
              <a:rPr lang="en-ID" sz="2000" dirty="0"/>
              <a:t>Jika TKDN </a:t>
            </a:r>
            <a:r>
              <a:rPr lang="en-ID" sz="2000" dirty="0" err="1"/>
              <a:t>berada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rentang</a:t>
            </a:r>
            <a:r>
              <a:rPr lang="en-ID" sz="2000" dirty="0"/>
              <a:t> </a:t>
            </a:r>
            <a:r>
              <a:rPr lang="en-ID" sz="2000" b="1" dirty="0"/>
              <a:t>20% - &lt;40%</a:t>
            </a:r>
            <a:r>
              <a:rPr lang="en-ID" sz="2000" dirty="0"/>
              <a:t>, </a:t>
            </a:r>
            <a:r>
              <a:rPr lang="en-ID" sz="2000" dirty="0" err="1"/>
              <a:t>insentif</a:t>
            </a:r>
            <a:r>
              <a:rPr lang="en-ID" sz="2000" dirty="0"/>
              <a:t> PPN DTP yang </a:t>
            </a:r>
            <a:r>
              <a:rPr lang="en-ID" sz="2000" dirty="0" err="1"/>
              <a:t>diberikan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b="1" dirty="0"/>
              <a:t>5%</a:t>
            </a:r>
            <a:r>
              <a:rPr lang="en-ID" sz="2000" dirty="0">
                <a:hlinkClick r:id="rId2"/>
              </a:rPr>
              <a:t>2</a:t>
            </a:r>
          </a:p>
          <a:p>
            <a:pPr algn="just"/>
            <a:endParaRPr lang="en-ID" sz="2000" dirty="0"/>
          </a:p>
          <a:p>
            <a:pPr algn="just"/>
            <a:r>
              <a:rPr lang="en-ID" sz="2000" b="1" dirty="0" err="1"/>
              <a:t>Kendaraan</a:t>
            </a:r>
            <a:r>
              <a:rPr lang="en-ID" sz="2000" b="1" dirty="0"/>
              <a:t> </a:t>
            </a:r>
            <a:r>
              <a:rPr lang="en-ID" sz="2000" b="1" dirty="0" err="1"/>
              <a:t>Bermotor</a:t>
            </a:r>
            <a:r>
              <a:rPr lang="en-ID" sz="2000" b="1" dirty="0"/>
              <a:t> Listrik </a:t>
            </a:r>
            <a:r>
              <a:rPr lang="en-ID" sz="2000" b="1" dirty="0" err="1"/>
              <a:t>Berbasis</a:t>
            </a:r>
            <a:r>
              <a:rPr lang="en-ID" sz="2000" b="1" dirty="0"/>
              <a:t> </a:t>
            </a:r>
            <a:r>
              <a:rPr lang="en-ID" sz="2000" b="1" dirty="0" err="1"/>
              <a:t>Baterai</a:t>
            </a:r>
            <a:r>
              <a:rPr lang="en-ID" sz="2000" b="1" dirty="0"/>
              <a:t> Bus </a:t>
            </a:r>
            <a:r>
              <a:rPr lang="en-ID" sz="2000" b="1" dirty="0" err="1"/>
              <a:t>Tertentu</a:t>
            </a:r>
            <a:r>
              <a:rPr lang="en-ID" sz="2000" dirty="0"/>
              <a:t>: </a:t>
            </a:r>
          </a:p>
          <a:p>
            <a:pPr marL="342900" indent="-342900" algn="just">
              <a:buFontTx/>
              <a:buChar char="-"/>
            </a:pPr>
            <a:r>
              <a:rPr lang="en-ID" sz="2000" dirty="0" err="1"/>
              <a:t>Insentif</a:t>
            </a:r>
            <a:r>
              <a:rPr lang="en-ID" sz="2000" dirty="0"/>
              <a:t> PPN DTP </a:t>
            </a:r>
            <a:r>
              <a:rPr lang="en-ID" sz="2000" dirty="0" err="1"/>
              <a:t>sebesar</a:t>
            </a:r>
            <a:r>
              <a:rPr lang="en-ID" sz="2000" dirty="0"/>
              <a:t> </a:t>
            </a:r>
            <a:r>
              <a:rPr lang="en-ID" sz="2000" b="1" dirty="0"/>
              <a:t>10%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TKDN ≥40%.</a:t>
            </a:r>
          </a:p>
          <a:p>
            <a:pPr marL="342900" indent="-342900" algn="just">
              <a:buFontTx/>
              <a:buChar char="-"/>
            </a:pPr>
            <a:r>
              <a:rPr lang="en-ID" sz="2000" dirty="0" err="1"/>
              <a:t>Insentif</a:t>
            </a:r>
            <a:r>
              <a:rPr lang="en-ID" sz="2000" dirty="0"/>
              <a:t> PPN DTP </a:t>
            </a:r>
            <a:r>
              <a:rPr lang="en-ID" sz="2000" dirty="0" err="1"/>
              <a:t>sebesar</a:t>
            </a:r>
            <a:r>
              <a:rPr lang="en-ID" sz="2000" dirty="0"/>
              <a:t> </a:t>
            </a:r>
            <a:r>
              <a:rPr lang="en-ID" sz="2000" b="1" dirty="0"/>
              <a:t>5%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TKDN </a:t>
            </a:r>
            <a:r>
              <a:rPr lang="en-ID" sz="2000" dirty="0" err="1"/>
              <a:t>antara</a:t>
            </a:r>
            <a:r>
              <a:rPr lang="en-ID" sz="2000" dirty="0"/>
              <a:t> </a:t>
            </a:r>
            <a:r>
              <a:rPr lang="en-ID" sz="2000" b="1" dirty="0"/>
              <a:t>20% dan &lt;40%</a:t>
            </a:r>
            <a:r>
              <a:rPr lang="en-ID" sz="2000" dirty="0">
                <a:hlinkClick r:id="rId2"/>
              </a:rPr>
              <a:t>2</a:t>
            </a:r>
          </a:p>
          <a:p>
            <a:pPr algn="just"/>
            <a:endParaRPr lang="en-ID" sz="2000" b="1" dirty="0"/>
          </a:p>
          <a:p>
            <a:pPr algn="just"/>
            <a:r>
              <a:rPr lang="en-ID" sz="2000" b="1" dirty="0" err="1"/>
              <a:t>Kewajiban</a:t>
            </a:r>
            <a:r>
              <a:rPr lang="en-ID" sz="2000" b="1" dirty="0"/>
              <a:t> dan </a:t>
            </a:r>
            <a:r>
              <a:rPr lang="en-ID" sz="2000" b="1" dirty="0" err="1"/>
              <a:t>Penyesuaian</a:t>
            </a:r>
            <a:endParaRPr lang="en-ID" sz="2000" b="1" dirty="0"/>
          </a:p>
          <a:p>
            <a:pPr algn="just"/>
            <a:r>
              <a:rPr lang="en-ID" sz="2000" dirty="0" err="1"/>
              <a:t>Pemerintah</a:t>
            </a:r>
            <a:r>
              <a:rPr lang="en-ID" sz="2000" dirty="0"/>
              <a:t> </a:t>
            </a:r>
            <a:r>
              <a:rPr lang="en-ID" sz="2000" dirty="0" err="1"/>
              <a:t>memberikan</a:t>
            </a:r>
            <a:r>
              <a:rPr lang="en-ID" sz="2000" dirty="0"/>
              <a:t> </a:t>
            </a:r>
            <a:r>
              <a:rPr lang="en-ID" sz="2000" dirty="0" err="1"/>
              <a:t>kelonggaran</a:t>
            </a:r>
            <a:r>
              <a:rPr lang="en-ID" sz="2000" dirty="0"/>
              <a:t> </a:t>
            </a:r>
            <a:r>
              <a:rPr lang="en-ID" sz="2000" dirty="0" err="1"/>
              <a:t>terkait</a:t>
            </a:r>
            <a:r>
              <a:rPr lang="en-ID" sz="2000" dirty="0"/>
              <a:t> </a:t>
            </a:r>
            <a:r>
              <a:rPr lang="en-ID" sz="2000" dirty="0" err="1"/>
              <a:t>kewajiban</a:t>
            </a:r>
            <a:r>
              <a:rPr lang="en-ID" sz="2000" dirty="0"/>
              <a:t> </a:t>
            </a:r>
            <a:r>
              <a:rPr lang="en-ID" sz="2000" dirty="0" err="1"/>
              <a:t>penggunaan</a:t>
            </a:r>
            <a:r>
              <a:rPr lang="en-ID" sz="2000" dirty="0"/>
              <a:t> </a:t>
            </a:r>
            <a:r>
              <a:rPr lang="en-ID" sz="2000" dirty="0" err="1"/>
              <a:t>komponen</a:t>
            </a:r>
            <a:r>
              <a:rPr lang="en-ID" sz="2000" dirty="0"/>
              <a:t> </a:t>
            </a:r>
            <a:r>
              <a:rPr lang="en-ID" sz="2000" dirty="0" err="1"/>
              <a:t>lokal</a:t>
            </a:r>
            <a:r>
              <a:rPr lang="en-ID" sz="2000" dirty="0"/>
              <a:t>. </a:t>
            </a:r>
            <a:r>
              <a:rPr lang="en-ID" sz="2000" dirty="0" err="1"/>
              <a:t>Awalnya</a:t>
            </a:r>
            <a:r>
              <a:rPr lang="en-ID" sz="2000" dirty="0"/>
              <a:t>, </a:t>
            </a:r>
            <a:r>
              <a:rPr lang="en-ID" sz="2000" dirty="0" err="1"/>
              <a:t>kewajiban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mencapai</a:t>
            </a:r>
            <a:r>
              <a:rPr lang="en-ID" sz="2000" dirty="0"/>
              <a:t> TKDN 60% pada </a:t>
            </a:r>
            <a:r>
              <a:rPr lang="en-ID" sz="2000" dirty="0" err="1"/>
              <a:t>tahun</a:t>
            </a:r>
            <a:r>
              <a:rPr lang="en-ID" sz="2000" dirty="0"/>
              <a:t> 2024 </a:t>
            </a:r>
            <a:r>
              <a:rPr lang="en-ID" sz="2000" dirty="0" err="1"/>
              <a:t>diundur</a:t>
            </a:r>
            <a:r>
              <a:rPr lang="en-ID" sz="2000" dirty="0"/>
              <a:t> </a:t>
            </a:r>
            <a:r>
              <a:rPr lang="en-ID" sz="2000" dirty="0" err="1"/>
              <a:t>menjadi</a:t>
            </a:r>
            <a:r>
              <a:rPr lang="en-ID" sz="2000" dirty="0"/>
              <a:t> </a:t>
            </a:r>
            <a:r>
              <a:rPr lang="en-ID" sz="2000" dirty="0" err="1"/>
              <a:t>tahun</a:t>
            </a:r>
            <a:r>
              <a:rPr lang="en-ID" sz="2000" dirty="0"/>
              <a:t> 2026. Hal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dilakukan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memberikan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bagi</a:t>
            </a:r>
            <a:r>
              <a:rPr lang="en-ID" sz="2000" dirty="0"/>
              <a:t> </a:t>
            </a:r>
            <a:r>
              <a:rPr lang="en-ID" sz="2000" dirty="0" err="1"/>
              <a:t>industri</a:t>
            </a:r>
            <a:r>
              <a:rPr lang="en-ID" sz="2000" dirty="0"/>
              <a:t> </a:t>
            </a:r>
            <a:r>
              <a:rPr lang="en-ID" sz="2000" dirty="0" err="1"/>
              <a:t>otomotif</a:t>
            </a:r>
            <a:r>
              <a:rPr lang="en-ID" sz="2000" dirty="0"/>
              <a:t> dan </a:t>
            </a:r>
            <a:r>
              <a:rPr lang="en-ID" sz="2000" dirty="0" err="1"/>
              <a:t>industri</a:t>
            </a:r>
            <a:r>
              <a:rPr lang="en-ID" sz="2000" dirty="0"/>
              <a:t> </a:t>
            </a:r>
            <a:r>
              <a:rPr lang="en-ID" sz="2000" dirty="0" err="1"/>
              <a:t>baterai</a:t>
            </a:r>
            <a:r>
              <a:rPr lang="en-ID" sz="2000" dirty="0"/>
              <a:t> di Indonesia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mempersiapkan</a:t>
            </a:r>
            <a:r>
              <a:rPr lang="en-ID" sz="2000" dirty="0"/>
              <a:t> </a:t>
            </a:r>
            <a:r>
              <a:rPr lang="en-ID" sz="2000" dirty="0" err="1"/>
              <a:t>diri</a:t>
            </a:r>
            <a:endParaRPr lang="en-ID" sz="2000" dirty="0"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2716266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2691</TotalTime>
  <Words>609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Riyad Ali</dc:creator>
  <cp:lastModifiedBy>Riyad Ali</cp:lastModifiedBy>
  <cp:revision>2</cp:revision>
  <dcterms:created xsi:type="dcterms:W3CDTF">2024-12-12T03:53:42Z</dcterms:created>
  <dcterms:modified xsi:type="dcterms:W3CDTF">2024-12-15T16:44:13Z</dcterms:modified>
</cp:coreProperties>
</file>