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43" r:id="rId3"/>
    <p:sldId id="344" r:id="rId4"/>
    <p:sldId id="345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D2E81-FF20-44AF-A93B-A27B6D6B5F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2A5D86-582F-4020-814C-45E1F301BC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B32CE1-5BBF-490C-BA5E-445A532AA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8B540-8992-4391-87C7-004495A0598C}" type="datetimeFigureOut">
              <a:rPr lang="en-ID" smtClean="0"/>
              <a:t>07/03/2023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FF32EA-E7EA-45B2-BDDE-7F1B0AD38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69E3CA-F012-4694-8E8A-BA499FE60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86155-7F79-4B94-8941-9F065A8BAA6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59528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E4D18-0447-4819-9456-484E5A41C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C5DE2F-B160-4416-993A-B8D584BD1B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FC6CC0-CF62-4678-9169-E6853277B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8B540-8992-4391-87C7-004495A0598C}" type="datetimeFigureOut">
              <a:rPr lang="en-ID" smtClean="0"/>
              <a:t>07/03/2023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3ED64-B61F-46D0-809C-4AED80B12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76C4C3-DF66-4716-A405-E08017DCC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86155-7F79-4B94-8941-9F065A8BAA6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498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AC33D-EBFB-40CB-BFA0-B7458069F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ADFFE8-62A4-4AA7-ABE6-A82F7373C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B88E09-0225-4B91-AC84-751D015D9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8B540-8992-4391-87C7-004495A0598C}" type="datetimeFigureOut">
              <a:rPr lang="en-ID" smtClean="0"/>
              <a:t>07/03/2023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F90D83-A84F-414A-8B52-2943B9F78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1F8AF9-8A2F-4C59-8B45-9701155C6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86155-7F79-4B94-8941-9F065A8BAA6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18447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224A9-2454-40B3-A0AD-ED972B0A2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AEA8B-1FCC-4D2F-BAF0-38440636DF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F8ED0C-36B0-4CAE-8373-28215CEF38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214342-9DC0-4C43-9A79-94525A0AC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8B540-8992-4391-87C7-004495A0598C}" type="datetimeFigureOut">
              <a:rPr lang="en-ID" smtClean="0"/>
              <a:t>07/03/2023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8E7FAE-9D05-4F5C-830C-9D5072C03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84B56-3BD1-4260-BEB8-8C4A0255F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86155-7F79-4B94-8941-9F065A8BAA6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8011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7FC47-F888-4B0B-A91B-2A5D4C741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BBDC6C-C89D-44C2-835A-BDFA4AC9D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715DF5-AF90-4C13-A5AE-89ABF15D9A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97200D-9D6D-4862-B885-6F3563E145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BE9FE9-7320-4CFF-9AE2-33E7BDA949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31EB90-8679-4533-A1F0-9159750AD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8B540-8992-4391-87C7-004495A0598C}" type="datetimeFigureOut">
              <a:rPr lang="en-ID" smtClean="0"/>
              <a:t>07/03/2023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3CC70C-9FD5-4F01-B9C6-390E6D0BD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D8936E-CF10-4768-86A5-A966FAD3B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86155-7F79-4B94-8941-9F065A8BAA6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46975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98571-B7C9-40F2-8D0C-80CFF2AA3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42ABD8-7643-4754-A9CE-5C453B552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8B540-8992-4391-87C7-004495A0598C}" type="datetimeFigureOut">
              <a:rPr lang="en-ID" smtClean="0"/>
              <a:t>07/03/2023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E35890-2F4E-447C-9B77-E63A6934A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C6937A-B764-4925-A552-EFC3E7AD2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86155-7F79-4B94-8941-9F065A8BAA6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78917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7594F3-4530-4E9D-AB61-A02ACBA27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8B540-8992-4391-87C7-004495A0598C}" type="datetimeFigureOut">
              <a:rPr lang="en-ID" smtClean="0"/>
              <a:t>07/03/2023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A56E00-B974-41F2-9DE4-44907ECE2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4A7C24-562F-44A7-BB71-778DD57BF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86155-7F79-4B94-8941-9F065A8BAA6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05053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5216B-25AF-4CD7-A372-6665AB11E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5CAB6-FB9B-45C0-BD7C-909C0E7CF1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6CA39B-0CCA-4E47-A89A-E689E7CF2B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BDBE05-5692-430C-AA7B-6D34CD907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8B540-8992-4391-87C7-004495A0598C}" type="datetimeFigureOut">
              <a:rPr lang="en-ID" smtClean="0"/>
              <a:t>07/03/2023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17F54F-7DE1-416D-91D3-A8FD2DB16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158699-4C01-46D0-9551-E5A7A7710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86155-7F79-4B94-8941-9F065A8BAA6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71084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4C38F-6508-42BE-BA3D-BEFE0528A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F11ADA-47ED-4A28-8A70-DD913EF92E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9CC1CE-CEDA-4CC8-ADDC-93B1FFC3FB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3B58D5-F443-4349-9F2E-33549FDE0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8B540-8992-4391-87C7-004495A0598C}" type="datetimeFigureOut">
              <a:rPr lang="en-ID" smtClean="0"/>
              <a:t>07/03/2023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2EDB36-7F05-40EC-A3D6-64BA38AF6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98F085-FB1C-445D-887E-09CD72ADF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86155-7F79-4B94-8941-9F065A8BAA6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25634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7B5EA-BFC0-4CA3-A1A5-F0458BC59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977F83-B370-47C5-A875-1220B0F5BF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A84DB-7A65-454F-9C24-ABBE9B924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8B540-8992-4391-87C7-004495A0598C}" type="datetimeFigureOut">
              <a:rPr lang="en-ID" smtClean="0"/>
              <a:t>07/03/2023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D90EB2-9B19-423B-A48A-BB8D5D53E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47B63E-AE10-4AAC-882A-529E621E4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86155-7F79-4B94-8941-9F065A8BAA6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82335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5407A7-2C05-4814-B959-F9D343AD32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14FE63-0C2B-47B0-995F-B7A1E0F0EF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0DE975-888D-4C83-8DB7-A331BC882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8B540-8992-4391-87C7-004495A0598C}" type="datetimeFigureOut">
              <a:rPr lang="en-ID" smtClean="0"/>
              <a:t>07/03/2023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AD91AD-4CB4-4678-B215-08F800C56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13CF4E-35D8-43B3-A7F1-DC67CC63B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86155-7F79-4B94-8941-9F065A8BAA6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67289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E1C22E-1464-460C-8A79-1B116CA7B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F6B72D-7BFF-4B5B-9B78-7F90B341CD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58B97-C81D-47CA-B021-78A88091D8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8B540-8992-4391-87C7-004495A0598C}" type="datetimeFigureOut">
              <a:rPr lang="en-ID" smtClean="0"/>
              <a:t>07/03/2023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8D0BB1-C92E-4D17-82BA-88A6F950D6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0D66B8-0197-4BEB-BA6D-22F525F459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C86155-7F79-4B94-8941-9F065A8BAA6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9978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siinas.kemenperin.go.id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6">
            <a:extLst>
              <a:ext uri="{FF2B5EF4-FFF2-40B4-BE49-F238E27FC236}">
                <a16:creationId xmlns:a16="http://schemas.microsoft.com/office/drawing/2014/main" id="{96EBFF63-5174-4AC1-BB01-8D3CE4936B7C}"/>
              </a:ext>
            </a:extLst>
          </p:cNvPr>
          <p:cNvSpPr txBox="1"/>
          <p:nvPr/>
        </p:nvSpPr>
        <p:spPr>
          <a:xfrm>
            <a:off x="665018" y="1415949"/>
            <a:ext cx="10668000" cy="4026102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algn="ctr">
              <a:spcBef>
                <a:spcPts val="115"/>
              </a:spcBef>
            </a:pPr>
            <a:r>
              <a:rPr lang="en-US" sz="7200" b="1" spc="-15" dirty="0">
                <a:latin typeface="Cambria"/>
                <a:cs typeface="Cambria"/>
              </a:rPr>
              <a:t>PROSES </a:t>
            </a:r>
            <a:r>
              <a:rPr lang="en-US" sz="7200" b="1" spc="-555" dirty="0">
                <a:latin typeface="Cambria"/>
                <a:cs typeface="Cambria"/>
              </a:rPr>
              <a:t>PENGAJUAN </a:t>
            </a:r>
          </a:p>
          <a:p>
            <a:pPr marL="12700" algn="ctr">
              <a:spcBef>
                <a:spcPts val="115"/>
              </a:spcBef>
            </a:pPr>
            <a:r>
              <a:rPr lang="en-US" sz="11500" b="1" spc="-555" dirty="0">
                <a:latin typeface="Cambria"/>
                <a:cs typeface="Cambria"/>
              </a:rPr>
              <a:t>TKDN</a:t>
            </a:r>
            <a:r>
              <a:rPr lang="en-US" sz="7200" b="1" spc="-555" dirty="0">
                <a:latin typeface="Cambria"/>
                <a:cs typeface="Cambria"/>
              </a:rPr>
              <a:t> MOTOR LISTRK</a:t>
            </a:r>
            <a:endParaRPr lang="en-US" sz="7200" dirty="0">
              <a:latin typeface="Cambria"/>
              <a:cs typeface="Cambria"/>
            </a:endParaRPr>
          </a:p>
          <a:p>
            <a:pPr marL="12700" algn="ctr">
              <a:lnSpc>
                <a:spcPct val="100000"/>
              </a:lnSpc>
              <a:spcBef>
                <a:spcPts val="115"/>
              </a:spcBef>
            </a:pPr>
            <a:endParaRPr sz="72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637544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5216" y="1920239"/>
            <a:ext cx="5504815" cy="1870075"/>
          </a:xfrm>
          <a:custGeom>
            <a:avLst/>
            <a:gdLst/>
            <a:ahLst/>
            <a:cxnLst/>
            <a:rect l="l" t="t" r="r" b="b"/>
            <a:pathLst>
              <a:path w="5504815" h="1870075">
                <a:moveTo>
                  <a:pt x="5504688" y="0"/>
                </a:moveTo>
                <a:lnTo>
                  <a:pt x="0" y="0"/>
                </a:lnTo>
                <a:lnTo>
                  <a:pt x="0" y="1869948"/>
                </a:lnTo>
                <a:lnTo>
                  <a:pt x="5504688" y="1869948"/>
                </a:lnTo>
                <a:lnTo>
                  <a:pt x="55046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85161" y="4350461"/>
            <a:ext cx="2845435" cy="589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759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C00000"/>
                </a:solidFill>
                <a:latin typeface="Calibri"/>
                <a:cs typeface="Calibri"/>
              </a:rPr>
              <a:t>Langkah</a:t>
            </a:r>
            <a:r>
              <a:rPr sz="1800" b="1" spc="-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Klik</a:t>
            </a:r>
            <a:r>
              <a:rPr sz="1150" spc="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0" dirty="0">
                <a:solidFill>
                  <a:srgbClr val="585858"/>
                </a:solidFill>
                <a:latin typeface="Calibri"/>
                <a:cs typeface="Calibri"/>
              </a:rPr>
              <a:t>e-Services</a:t>
            </a:r>
            <a:r>
              <a:rPr sz="1150" spc="6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&gt;</a:t>
            </a:r>
            <a:r>
              <a:rPr sz="1150" spc="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0" dirty="0">
                <a:solidFill>
                  <a:srgbClr val="585858"/>
                </a:solidFill>
                <a:latin typeface="Calibri"/>
                <a:cs typeface="Calibri"/>
              </a:rPr>
              <a:t>Sertifikasi</a:t>
            </a:r>
            <a:r>
              <a:rPr sz="1150" spc="4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0" dirty="0">
                <a:solidFill>
                  <a:srgbClr val="585858"/>
                </a:solidFill>
                <a:latin typeface="Calibri"/>
                <a:cs typeface="Calibri"/>
              </a:rPr>
              <a:t>/</a:t>
            </a:r>
            <a:r>
              <a:rPr sz="1150" spc="-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5" dirty="0">
                <a:solidFill>
                  <a:srgbClr val="585858"/>
                </a:solidFill>
                <a:latin typeface="Calibri"/>
                <a:cs typeface="Calibri"/>
              </a:rPr>
              <a:t>Verifikasi</a:t>
            </a:r>
            <a:r>
              <a:rPr sz="1150" spc="5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5" dirty="0">
                <a:solidFill>
                  <a:srgbClr val="585858"/>
                </a:solidFill>
                <a:latin typeface="Calibri"/>
                <a:cs typeface="Calibri"/>
              </a:rPr>
              <a:t>Industri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761" y="1963623"/>
            <a:ext cx="1913889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b="1" spc="-55" dirty="0">
                <a:solidFill>
                  <a:srgbClr val="6FAC46"/>
                </a:solidFill>
                <a:latin typeface="Calibri"/>
                <a:cs typeface="Calibri"/>
              </a:rPr>
              <a:t>W</a:t>
            </a:r>
            <a:r>
              <a:rPr sz="2400" b="1" spc="10" dirty="0">
                <a:solidFill>
                  <a:srgbClr val="6FAC46"/>
                </a:solidFill>
                <a:latin typeface="Calibri"/>
                <a:cs typeface="Calibri"/>
              </a:rPr>
              <a:t>e</a:t>
            </a:r>
            <a:r>
              <a:rPr sz="2400" b="1" spc="5" dirty="0">
                <a:solidFill>
                  <a:srgbClr val="6FAC46"/>
                </a:solidFill>
                <a:latin typeface="Calibri"/>
                <a:cs typeface="Calibri"/>
              </a:rPr>
              <a:t>b</a:t>
            </a:r>
            <a:r>
              <a:rPr sz="2400" b="1" spc="15" dirty="0">
                <a:solidFill>
                  <a:srgbClr val="6FAC46"/>
                </a:solidFill>
                <a:latin typeface="Calibri"/>
                <a:cs typeface="Calibri"/>
              </a:rPr>
              <a:t>s</a:t>
            </a:r>
            <a:r>
              <a:rPr sz="2400" b="1" spc="-15" dirty="0">
                <a:solidFill>
                  <a:srgbClr val="6FAC46"/>
                </a:solidFill>
                <a:latin typeface="Calibri"/>
                <a:cs typeface="Calibri"/>
              </a:rPr>
              <a:t>i</a:t>
            </a:r>
            <a:r>
              <a:rPr sz="2400" b="1" spc="-40" dirty="0">
                <a:solidFill>
                  <a:srgbClr val="6FAC46"/>
                </a:solidFill>
                <a:latin typeface="Calibri"/>
                <a:cs typeface="Calibri"/>
              </a:rPr>
              <a:t>t</a:t>
            </a:r>
            <a:r>
              <a:rPr sz="2400" b="1" spc="5" dirty="0">
                <a:solidFill>
                  <a:srgbClr val="6FAC46"/>
                </a:solidFill>
                <a:latin typeface="Calibri"/>
                <a:cs typeface="Calibri"/>
              </a:rPr>
              <a:t>e</a:t>
            </a:r>
            <a:r>
              <a:rPr sz="2400" b="1" spc="-75" dirty="0">
                <a:solidFill>
                  <a:srgbClr val="6FAC46"/>
                </a:solidFill>
                <a:latin typeface="Calibri"/>
                <a:cs typeface="Calibri"/>
              </a:rPr>
              <a:t> </a:t>
            </a:r>
            <a:r>
              <a:rPr sz="2400" b="1" spc="10" dirty="0">
                <a:solidFill>
                  <a:srgbClr val="6FAC46"/>
                </a:solidFill>
                <a:latin typeface="Calibri"/>
                <a:cs typeface="Calibri"/>
              </a:rPr>
              <a:t>S</a:t>
            </a:r>
            <a:r>
              <a:rPr sz="2400" b="1" spc="5" dirty="0">
                <a:solidFill>
                  <a:srgbClr val="6FAC46"/>
                </a:solidFill>
                <a:latin typeface="Calibri"/>
                <a:cs typeface="Calibri"/>
              </a:rPr>
              <a:t>IINas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4071" y="2431745"/>
            <a:ext cx="2150745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551815" algn="l"/>
                <a:tab pos="986790" algn="l"/>
              </a:tabLst>
            </a:pP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Masuk	</a:t>
            </a:r>
            <a:r>
              <a:rPr sz="1200" spc="-15" dirty="0">
                <a:solidFill>
                  <a:srgbClr val="585858"/>
                </a:solidFill>
                <a:latin typeface="Calibri"/>
                <a:cs typeface="Calibri"/>
              </a:rPr>
              <a:t>pada	</a:t>
            </a: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halaman</a:t>
            </a:r>
            <a:r>
              <a:rPr sz="1200" spc="68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website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4071" y="2615310"/>
            <a:ext cx="400685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50" spc="10" dirty="0">
                <a:solidFill>
                  <a:srgbClr val="585858"/>
                </a:solidFill>
                <a:latin typeface="Calibri"/>
                <a:cs typeface="Calibri"/>
              </a:rPr>
              <a:t>SIINas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4071" y="2798190"/>
            <a:ext cx="2000250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50" u="sng" spc="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https://siinas.kemenperin.go.id/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66050" y="2492256"/>
            <a:ext cx="2085975" cy="954405"/>
          </a:xfrm>
          <a:prstGeom prst="rect">
            <a:avLst/>
          </a:prstGeom>
        </p:spPr>
        <p:txBody>
          <a:bodyPr vert="horz" wrap="square" lIns="0" tIns="17653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390"/>
              </a:spcBef>
            </a:pPr>
            <a:r>
              <a:rPr sz="2000" b="1" spc="15" dirty="0">
                <a:solidFill>
                  <a:srgbClr val="00AFEF"/>
                </a:solidFill>
                <a:latin typeface="Calibri"/>
                <a:cs typeface="Calibri"/>
              </a:rPr>
              <a:t>La</a:t>
            </a:r>
            <a:r>
              <a:rPr sz="2000" b="1" spc="5" dirty="0">
                <a:solidFill>
                  <a:srgbClr val="00AFEF"/>
                </a:solidFill>
                <a:latin typeface="Calibri"/>
                <a:cs typeface="Calibri"/>
              </a:rPr>
              <a:t>n</a:t>
            </a:r>
            <a:r>
              <a:rPr sz="2000" b="1" spc="15" dirty="0">
                <a:solidFill>
                  <a:srgbClr val="00AFEF"/>
                </a:solidFill>
                <a:latin typeface="Calibri"/>
                <a:cs typeface="Calibri"/>
              </a:rPr>
              <a:t>g</a:t>
            </a:r>
            <a:r>
              <a:rPr sz="2000" b="1" spc="-30" dirty="0">
                <a:solidFill>
                  <a:srgbClr val="00AFEF"/>
                </a:solidFill>
                <a:latin typeface="Calibri"/>
                <a:cs typeface="Calibri"/>
              </a:rPr>
              <a:t>k</a:t>
            </a:r>
            <a:r>
              <a:rPr sz="2000" b="1" spc="15" dirty="0">
                <a:solidFill>
                  <a:srgbClr val="00AFEF"/>
                </a:solidFill>
                <a:latin typeface="Calibri"/>
                <a:cs typeface="Calibri"/>
              </a:rPr>
              <a:t>a</a:t>
            </a:r>
            <a:r>
              <a:rPr sz="2000" b="1" spc="5" dirty="0">
                <a:solidFill>
                  <a:srgbClr val="00AFEF"/>
                </a:solidFill>
                <a:latin typeface="Calibri"/>
                <a:cs typeface="Calibri"/>
              </a:rPr>
              <a:t>h</a:t>
            </a:r>
            <a:r>
              <a:rPr sz="2000" b="1" spc="-100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000" b="1" spc="5" dirty="0">
                <a:solidFill>
                  <a:srgbClr val="00AFEF"/>
                </a:solidFill>
                <a:latin typeface="Calibri"/>
                <a:cs typeface="Calibri"/>
              </a:rPr>
              <a:t>4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40"/>
              </a:spcBef>
            </a:pP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Lengkapi</a:t>
            </a:r>
            <a:r>
              <a:rPr sz="1200" spc="3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semua</a:t>
            </a:r>
            <a:r>
              <a:rPr sz="1200" spc="36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dokumen</a:t>
            </a:r>
            <a:r>
              <a:rPr sz="1200" spc="3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yang</a:t>
            </a:r>
            <a:endParaRPr sz="1200">
              <a:latin typeface="Calibri"/>
              <a:cs typeface="Calibri"/>
            </a:endParaRPr>
          </a:p>
          <a:p>
            <a:pPr marR="7620" algn="ctr">
              <a:lnSpc>
                <a:spcPct val="100000"/>
              </a:lnSpc>
              <a:spcBef>
                <a:spcPts val="55"/>
              </a:spcBef>
            </a:pPr>
            <a:r>
              <a:rPr sz="1150" spc="5" dirty="0">
                <a:solidFill>
                  <a:srgbClr val="585858"/>
                </a:solidFill>
                <a:latin typeface="Calibri"/>
                <a:cs typeface="Calibri"/>
              </a:rPr>
              <a:t>dipersyaratkan,</a:t>
            </a:r>
            <a:r>
              <a:rPr sz="1150" spc="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5" dirty="0">
                <a:solidFill>
                  <a:srgbClr val="585858"/>
                </a:solidFill>
                <a:latin typeface="Calibri"/>
                <a:cs typeface="Calibri"/>
              </a:rPr>
              <a:t>kemudian</a:t>
            </a:r>
            <a:r>
              <a:rPr sz="1150" spc="7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0" dirty="0">
                <a:solidFill>
                  <a:srgbClr val="585858"/>
                </a:solidFill>
                <a:latin typeface="Calibri"/>
                <a:cs typeface="Calibri"/>
              </a:rPr>
              <a:t>submit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19776" y="3170301"/>
            <a:ext cx="9740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C000"/>
                </a:solidFill>
                <a:latin typeface="Calibri"/>
                <a:cs typeface="Calibri"/>
              </a:rPr>
              <a:t>L</a:t>
            </a:r>
            <a:r>
              <a:rPr sz="1800" b="1" spc="5" dirty="0">
                <a:solidFill>
                  <a:srgbClr val="FFC000"/>
                </a:solidFill>
                <a:latin typeface="Calibri"/>
                <a:cs typeface="Calibri"/>
              </a:rPr>
              <a:t>a</a:t>
            </a:r>
            <a:r>
              <a:rPr sz="1800" b="1" dirty="0">
                <a:solidFill>
                  <a:srgbClr val="FFC000"/>
                </a:solidFill>
                <a:latin typeface="Calibri"/>
                <a:cs typeface="Calibri"/>
              </a:rPr>
              <a:t>n</a:t>
            </a:r>
            <a:r>
              <a:rPr sz="1800" b="1" spc="5" dirty="0">
                <a:solidFill>
                  <a:srgbClr val="FFC000"/>
                </a:solidFill>
                <a:latin typeface="Calibri"/>
                <a:cs typeface="Calibri"/>
              </a:rPr>
              <a:t>g</a:t>
            </a:r>
            <a:r>
              <a:rPr sz="1800" b="1" spc="-40" dirty="0">
                <a:solidFill>
                  <a:srgbClr val="FFC000"/>
                </a:solidFill>
                <a:latin typeface="Calibri"/>
                <a:cs typeface="Calibri"/>
              </a:rPr>
              <a:t>k</a:t>
            </a:r>
            <a:r>
              <a:rPr sz="1800" b="1" spc="5" dirty="0">
                <a:solidFill>
                  <a:srgbClr val="FFC000"/>
                </a:solidFill>
                <a:latin typeface="Calibri"/>
                <a:cs typeface="Calibri"/>
              </a:rPr>
              <a:t>a</a:t>
            </a:r>
            <a:r>
              <a:rPr sz="1800" b="1" dirty="0">
                <a:solidFill>
                  <a:srgbClr val="FFC000"/>
                </a:solidFill>
                <a:latin typeface="Calibri"/>
                <a:cs typeface="Calibri"/>
              </a:rPr>
              <a:t>h</a:t>
            </a:r>
            <a:r>
              <a:rPr sz="1800" b="1" spc="-3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C000"/>
                </a:solidFill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80761" y="3538220"/>
            <a:ext cx="1247775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Klik</a:t>
            </a:r>
            <a:r>
              <a:rPr sz="1150" spc="5" dirty="0">
                <a:solidFill>
                  <a:srgbClr val="585858"/>
                </a:solidFill>
                <a:latin typeface="Calibri"/>
                <a:cs typeface="Calibri"/>
              </a:rPr>
              <a:t> Pengajuan</a:t>
            </a:r>
            <a:r>
              <a:rPr sz="1150" spc="6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20" dirty="0">
                <a:solidFill>
                  <a:srgbClr val="585858"/>
                </a:solidFill>
                <a:latin typeface="Calibri"/>
                <a:cs typeface="Calibri"/>
              </a:rPr>
              <a:t>Baru</a:t>
            </a:r>
            <a:endParaRPr sz="115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1519" y="1165860"/>
            <a:ext cx="10341959" cy="4636008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159632" y="1090675"/>
            <a:ext cx="1532890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b="1" spc="-5" dirty="0">
                <a:solidFill>
                  <a:srgbClr val="1F4E79"/>
                </a:solidFill>
                <a:latin typeface="Calibri"/>
                <a:cs typeface="Calibri"/>
              </a:rPr>
              <a:t>Akun</a:t>
            </a:r>
            <a:r>
              <a:rPr sz="2400" b="1" spc="-105" dirty="0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sz="2400" b="1" spc="5" dirty="0">
                <a:solidFill>
                  <a:srgbClr val="1F4E79"/>
                </a:solidFill>
                <a:latin typeface="Calibri"/>
                <a:cs typeface="Calibri"/>
              </a:rPr>
              <a:t>SIINas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62985" y="1559433"/>
            <a:ext cx="1737995" cy="75565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algn="just">
              <a:lnSpc>
                <a:spcPct val="104400"/>
              </a:lnSpc>
              <a:spcBef>
                <a:spcPts val="75"/>
              </a:spcBef>
            </a:pP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Perusahaan</a:t>
            </a:r>
            <a:r>
              <a:rPr sz="1150" spc="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yang</a:t>
            </a:r>
            <a:r>
              <a:rPr sz="1150" spc="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belum </a:t>
            </a:r>
            <a:r>
              <a:rPr sz="1150" spc="-24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mempunyai</a:t>
            </a:r>
            <a:r>
              <a:rPr sz="1150" spc="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akun</a:t>
            </a:r>
            <a:r>
              <a:rPr sz="1150" spc="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0" dirty="0">
                <a:solidFill>
                  <a:srgbClr val="585858"/>
                </a:solidFill>
                <a:latin typeface="Calibri"/>
                <a:cs typeface="Calibri"/>
              </a:rPr>
              <a:t>SIINas </a:t>
            </a:r>
            <a:r>
              <a:rPr sz="1150" spc="-24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20" dirty="0">
                <a:solidFill>
                  <a:srgbClr val="585858"/>
                </a:solidFill>
                <a:latin typeface="Calibri"/>
                <a:cs typeface="Calibri"/>
              </a:rPr>
              <a:t>membuat</a:t>
            </a:r>
            <a:r>
              <a:rPr sz="1150" spc="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20" dirty="0">
                <a:solidFill>
                  <a:srgbClr val="585858"/>
                </a:solidFill>
                <a:latin typeface="Calibri"/>
                <a:cs typeface="Calibri"/>
              </a:rPr>
              <a:t>akun</a:t>
            </a:r>
            <a:r>
              <a:rPr sz="1150" spc="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0" dirty="0">
                <a:solidFill>
                  <a:srgbClr val="585858"/>
                </a:solidFill>
                <a:latin typeface="Calibri"/>
                <a:cs typeface="Calibri"/>
              </a:rPr>
              <a:t>terlebih </a:t>
            </a: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0" dirty="0">
                <a:solidFill>
                  <a:srgbClr val="585858"/>
                </a:solidFill>
                <a:latin typeface="Calibri"/>
                <a:cs typeface="Calibri"/>
              </a:rPr>
              <a:t>dahulu</a:t>
            </a:r>
            <a:r>
              <a:rPr sz="1150" spc="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dan</a:t>
            </a:r>
            <a:r>
              <a:rPr sz="115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5" dirty="0">
                <a:solidFill>
                  <a:srgbClr val="585858"/>
                </a:solidFill>
                <a:latin typeface="Calibri"/>
                <a:cs typeface="Calibri"/>
              </a:rPr>
              <a:t>kemudian</a:t>
            </a:r>
            <a:r>
              <a:rPr sz="1150" spc="7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login.</a:t>
            </a:r>
            <a:endParaRPr sz="115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16600" y="1872183"/>
            <a:ext cx="97409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EB1E42"/>
                </a:solidFill>
                <a:latin typeface="Calibri"/>
                <a:cs typeface="Calibri"/>
              </a:rPr>
              <a:t>L</a:t>
            </a:r>
            <a:r>
              <a:rPr sz="1800" b="1" spc="5" dirty="0">
                <a:solidFill>
                  <a:srgbClr val="EB1E42"/>
                </a:solidFill>
                <a:latin typeface="Calibri"/>
                <a:cs typeface="Calibri"/>
              </a:rPr>
              <a:t>a</a:t>
            </a:r>
            <a:r>
              <a:rPr sz="1800" b="1" dirty="0">
                <a:solidFill>
                  <a:srgbClr val="EB1E42"/>
                </a:solidFill>
                <a:latin typeface="Calibri"/>
                <a:cs typeface="Calibri"/>
              </a:rPr>
              <a:t>n</a:t>
            </a:r>
            <a:r>
              <a:rPr sz="1800" b="1" spc="10" dirty="0">
                <a:solidFill>
                  <a:srgbClr val="EB1E42"/>
                </a:solidFill>
                <a:latin typeface="Calibri"/>
                <a:cs typeface="Calibri"/>
              </a:rPr>
              <a:t>g</a:t>
            </a:r>
            <a:r>
              <a:rPr sz="1800" b="1" spc="-40" dirty="0">
                <a:solidFill>
                  <a:srgbClr val="EB1E42"/>
                </a:solidFill>
                <a:latin typeface="Calibri"/>
                <a:cs typeface="Calibri"/>
              </a:rPr>
              <a:t>k</a:t>
            </a:r>
            <a:r>
              <a:rPr sz="1800" b="1" spc="5" dirty="0">
                <a:solidFill>
                  <a:srgbClr val="EB1E42"/>
                </a:solidFill>
                <a:latin typeface="Calibri"/>
                <a:cs typeface="Calibri"/>
              </a:rPr>
              <a:t>a</a:t>
            </a:r>
            <a:r>
              <a:rPr sz="1800" b="1" dirty="0">
                <a:solidFill>
                  <a:srgbClr val="EB1E42"/>
                </a:solidFill>
                <a:latin typeface="Calibri"/>
                <a:cs typeface="Calibri"/>
              </a:rPr>
              <a:t>h</a:t>
            </a:r>
            <a:r>
              <a:rPr sz="1800" b="1" spc="-35" dirty="0">
                <a:solidFill>
                  <a:srgbClr val="EB1E42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EB1E42"/>
                </a:solidFill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86780" y="2240660"/>
            <a:ext cx="1632585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Klik</a:t>
            </a:r>
            <a:r>
              <a:rPr sz="1150" spc="19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0" dirty="0">
                <a:solidFill>
                  <a:srgbClr val="585858"/>
                </a:solidFill>
                <a:latin typeface="Calibri"/>
                <a:cs typeface="Calibri"/>
              </a:rPr>
              <a:t>“Sertifikat</a:t>
            </a:r>
            <a:r>
              <a:rPr sz="1150" spc="2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585858"/>
                </a:solidFill>
                <a:latin typeface="Calibri"/>
                <a:cs typeface="Calibri"/>
              </a:rPr>
              <a:t>Tanda</a:t>
            </a:r>
            <a:r>
              <a:rPr sz="1150" spc="2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Sah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86780" y="2423236"/>
            <a:ext cx="1632585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Tingkat</a:t>
            </a:r>
            <a:r>
              <a:rPr sz="1200" spc="5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Komponen</a:t>
            </a:r>
            <a:r>
              <a:rPr sz="1200" spc="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Dalam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486780" y="2606802"/>
            <a:ext cx="495300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50" spc="5" dirty="0">
                <a:solidFill>
                  <a:srgbClr val="585858"/>
                </a:solidFill>
                <a:latin typeface="Calibri"/>
                <a:cs typeface="Calibri"/>
              </a:rPr>
              <a:t>Ne</a:t>
            </a:r>
            <a:r>
              <a:rPr sz="1150" spc="30" dirty="0">
                <a:solidFill>
                  <a:srgbClr val="585858"/>
                </a:solidFill>
                <a:latin typeface="Calibri"/>
                <a:cs typeface="Calibri"/>
              </a:rPr>
              <a:t>g</a:t>
            </a:r>
            <a:r>
              <a:rPr sz="1150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1150" spc="25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i”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652507" y="3592977"/>
            <a:ext cx="2255520" cy="770890"/>
          </a:xfrm>
          <a:prstGeom prst="rect">
            <a:avLst/>
          </a:prstGeom>
        </p:spPr>
        <p:txBody>
          <a:bodyPr vert="horz" wrap="square" lIns="0" tIns="17589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385"/>
              </a:spcBef>
            </a:pPr>
            <a:r>
              <a:rPr sz="2000" b="1" spc="-10" dirty="0">
                <a:solidFill>
                  <a:srgbClr val="E47C27"/>
                </a:solidFill>
                <a:latin typeface="Calibri"/>
                <a:cs typeface="Calibri"/>
              </a:rPr>
              <a:t>Surat</a:t>
            </a:r>
            <a:r>
              <a:rPr sz="2000" b="1" spc="-75" dirty="0">
                <a:solidFill>
                  <a:srgbClr val="E47C27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E47C27"/>
                </a:solidFill>
                <a:latin typeface="Calibri"/>
                <a:cs typeface="Calibri"/>
              </a:rPr>
              <a:t>Persetujuan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45"/>
              </a:spcBef>
              <a:tabLst>
                <a:tab pos="621665" algn="l"/>
                <a:tab pos="1193165" algn="l"/>
                <a:tab pos="1938655" algn="l"/>
              </a:tabLst>
            </a:pP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Apabila	</a:t>
            </a: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semua	dokumen	</a:t>
            </a: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yang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652507" y="4340478"/>
            <a:ext cx="2258695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disubmit </a:t>
            </a:r>
            <a:r>
              <a:rPr sz="1150" spc="6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20" dirty="0">
                <a:solidFill>
                  <a:srgbClr val="585858"/>
                </a:solidFill>
                <a:latin typeface="Calibri"/>
                <a:cs typeface="Calibri"/>
              </a:rPr>
              <a:t>sudah </a:t>
            </a:r>
            <a:r>
              <a:rPr sz="1150" spc="5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sesuai </a:t>
            </a:r>
            <a:r>
              <a:rPr sz="1150" spc="8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maka </a:t>
            </a:r>
            <a:r>
              <a:rPr sz="1150" spc="7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akan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567161" y="4523054"/>
            <a:ext cx="1344295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4450">
              <a:lnSpc>
                <a:spcPct val="100000"/>
              </a:lnSpc>
              <a:spcBef>
                <a:spcPts val="90"/>
              </a:spcBef>
              <a:tabLst>
                <a:tab pos="588645" algn="l"/>
              </a:tabLst>
            </a:pP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s</a:t>
            </a:r>
            <a:r>
              <a:rPr sz="1200" spc="-20" dirty="0">
                <a:solidFill>
                  <a:srgbClr val="585858"/>
                </a:solidFill>
                <a:latin typeface="Calibri"/>
                <a:cs typeface="Calibri"/>
              </a:rPr>
              <a:t>u</a:t>
            </a:r>
            <a:r>
              <a:rPr sz="1200" spc="-25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at</a:t>
            </a: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sz="1200" spc="15" dirty="0">
                <a:solidFill>
                  <a:srgbClr val="585858"/>
                </a:solidFill>
                <a:latin typeface="Calibri"/>
                <a:cs typeface="Calibri"/>
              </a:rPr>
              <a:t>p</a:t>
            </a:r>
            <a:r>
              <a:rPr sz="1200" spc="-25" dirty="0">
                <a:solidFill>
                  <a:srgbClr val="585858"/>
                </a:solidFill>
                <a:latin typeface="Calibri"/>
                <a:cs typeface="Calibri"/>
              </a:rPr>
              <a:t>er</a:t>
            </a:r>
            <a:r>
              <a:rPr sz="1200" spc="30" dirty="0">
                <a:solidFill>
                  <a:srgbClr val="585858"/>
                </a:solidFill>
                <a:latin typeface="Calibri"/>
                <a:cs typeface="Calibri"/>
              </a:rPr>
              <a:t>s</a:t>
            </a:r>
            <a:r>
              <a:rPr sz="1200" spc="-25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1200" spc="-25" dirty="0">
                <a:solidFill>
                  <a:srgbClr val="585858"/>
                </a:solidFill>
                <a:latin typeface="Calibri"/>
                <a:cs typeface="Calibri"/>
              </a:rPr>
              <a:t>u</a:t>
            </a:r>
            <a:r>
              <a:rPr sz="1200" spc="30" dirty="0">
                <a:solidFill>
                  <a:srgbClr val="585858"/>
                </a:solidFill>
                <a:latin typeface="Calibri"/>
                <a:cs typeface="Calibri"/>
              </a:rPr>
              <a:t>j</a:t>
            </a:r>
            <a:r>
              <a:rPr sz="1200" spc="-20" dirty="0">
                <a:solidFill>
                  <a:srgbClr val="585858"/>
                </a:solidFill>
                <a:latin typeface="Calibri"/>
                <a:cs typeface="Calibri"/>
              </a:rPr>
              <a:t>u</a:t>
            </a: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an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  <a:tabLst>
                <a:tab pos="524510" algn="l"/>
                <a:tab pos="958850" algn="l"/>
              </a:tabLst>
            </a:pPr>
            <a:r>
              <a:rPr sz="1150" spc="20" dirty="0">
                <a:solidFill>
                  <a:srgbClr val="585858"/>
                </a:solidFill>
                <a:latin typeface="Calibri"/>
                <a:cs typeface="Calibri"/>
              </a:rPr>
              <a:t>TKDN	</a:t>
            </a:r>
            <a:r>
              <a:rPr sz="1150" spc="10" dirty="0">
                <a:solidFill>
                  <a:srgbClr val="585858"/>
                </a:solidFill>
                <a:latin typeface="Calibri"/>
                <a:cs typeface="Calibri"/>
              </a:rPr>
              <a:t>oleh	Dirjen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652507" y="4523054"/>
            <a:ext cx="776605" cy="572770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 algn="just">
              <a:lnSpc>
                <a:spcPct val="104000"/>
              </a:lnSpc>
              <a:spcBef>
                <a:spcPts val="30"/>
              </a:spcBef>
            </a:pPr>
            <a:r>
              <a:rPr sz="1200" spc="-15" dirty="0">
                <a:solidFill>
                  <a:srgbClr val="585858"/>
                </a:solidFill>
                <a:latin typeface="Calibri"/>
                <a:cs typeface="Calibri"/>
              </a:rPr>
              <a:t>dikeluarkan </a:t>
            </a: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585858"/>
                </a:solidFill>
                <a:latin typeface="Calibri"/>
                <a:cs typeface="Calibri"/>
              </a:rPr>
              <a:t>pe</a:t>
            </a:r>
            <a:r>
              <a:rPr sz="1150" spc="25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1150" spc="5" dirty="0">
                <a:solidFill>
                  <a:srgbClr val="585858"/>
                </a:solidFill>
                <a:latin typeface="Calibri"/>
                <a:cs typeface="Calibri"/>
              </a:rPr>
              <a:t>h</a:t>
            </a: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1150" spc="10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1150" spc="5" dirty="0">
                <a:solidFill>
                  <a:srgbClr val="585858"/>
                </a:solidFill>
                <a:latin typeface="Calibri"/>
                <a:cs typeface="Calibri"/>
              </a:rPr>
              <a:t>un</a:t>
            </a:r>
            <a:r>
              <a:rPr sz="1150" spc="-5" dirty="0">
                <a:solidFill>
                  <a:srgbClr val="585858"/>
                </a:solidFill>
                <a:latin typeface="Calibri"/>
                <a:cs typeface="Calibri"/>
              </a:rPr>
              <a:t>g</a:t>
            </a:r>
            <a:r>
              <a:rPr sz="1150" spc="55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1150" spc="10" dirty="0">
                <a:solidFill>
                  <a:srgbClr val="585858"/>
                </a:solidFill>
                <a:latin typeface="Calibri"/>
                <a:cs typeface="Calibri"/>
              </a:rPr>
              <a:t>n  terkait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97494" y="3800983"/>
            <a:ext cx="1083945" cy="332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b="1" spc="15" dirty="0">
                <a:solidFill>
                  <a:srgbClr val="44536A"/>
                </a:solidFill>
                <a:latin typeface="Calibri"/>
                <a:cs typeface="Calibri"/>
              </a:rPr>
              <a:t>La</a:t>
            </a:r>
            <a:r>
              <a:rPr sz="2000" b="1" spc="5" dirty="0">
                <a:solidFill>
                  <a:srgbClr val="44536A"/>
                </a:solidFill>
                <a:latin typeface="Calibri"/>
                <a:cs typeface="Calibri"/>
              </a:rPr>
              <a:t>n</a:t>
            </a:r>
            <a:r>
              <a:rPr sz="2000" b="1" spc="15" dirty="0">
                <a:solidFill>
                  <a:srgbClr val="44536A"/>
                </a:solidFill>
                <a:latin typeface="Calibri"/>
                <a:cs typeface="Calibri"/>
              </a:rPr>
              <a:t>g</a:t>
            </a:r>
            <a:r>
              <a:rPr sz="2000" b="1" spc="-30" dirty="0">
                <a:solidFill>
                  <a:srgbClr val="44536A"/>
                </a:solidFill>
                <a:latin typeface="Calibri"/>
                <a:cs typeface="Calibri"/>
              </a:rPr>
              <a:t>k</a:t>
            </a:r>
            <a:r>
              <a:rPr sz="2000" b="1" spc="15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2000" b="1" spc="5" dirty="0">
                <a:solidFill>
                  <a:srgbClr val="44536A"/>
                </a:solidFill>
                <a:latin typeface="Calibri"/>
                <a:cs typeface="Calibri"/>
              </a:rPr>
              <a:t>h</a:t>
            </a:r>
            <a:r>
              <a:rPr sz="2000" b="1" spc="-9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2000" b="1" spc="5" dirty="0">
                <a:solidFill>
                  <a:srgbClr val="44536A"/>
                </a:solidFill>
                <a:latin typeface="Calibri"/>
                <a:cs typeface="Calibri"/>
              </a:rPr>
              <a:t>5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545451" y="4203649"/>
            <a:ext cx="1339215" cy="572770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ct val="104000"/>
              </a:lnSpc>
              <a:spcBef>
                <a:spcPts val="30"/>
              </a:spcBef>
              <a:tabLst>
                <a:tab pos="615950" algn="l"/>
                <a:tab pos="744220" algn="l"/>
                <a:tab pos="899794" algn="l"/>
              </a:tabLst>
            </a:pP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Apabila	</a:t>
            </a:r>
            <a:r>
              <a:rPr sz="1200" spc="-15" dirty="0">
                <a:solidFill>
                  <a:srgbClr val="585858"/>
                </a:solidFill>
                <a:latin typeface="Calibri"/>
                <a:cs typeface="Calibri"/>
              </a:rPr>
              <a:t>pengajuan </a:t>
            </a: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5" dirty="0">
                <a:solidFill>
                  <a:srgbClr val="585858"/>
                </a:solidFill>
                <a:latin typeface="Calibri"/>
                <a:cs typeface="Calibri"/>
              </a:rPr>
              <a:t>d</a:t>
            </a: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1150" spc="5" dirty="0">
                <a:solidFill>
                  <a:srgbClr val="585858"/>
                </a:solidFill>
                <a:latin typeface="Calibri"/>
                <a:cs typeface="Calibri"/>
              </a:rPr>
              <a:t>s</a:t>
            </a:r>
            <a:r>
              <a:rPr sz="1150" spc="10" dirty="0">
                <a:solidFill>
                  <a:srgbClr val="585858"/>
                </a:solidFill>
                <a:latin typeface="Calibri"/>
                <a:cs typeface="Calibri"/>
              </a:rPr>
              <a:t>u</a:t>
            </a:r>
            <a:r>
              <a:rPr sz="1150" spc="40" dirty="0">
                <a:solidFill>
                  <a:srgbClr val="585858"/>
                </a:solidFill>
                <a:latin typeface="Calibri"/>
                <a:cs typeface="Calibri"/>
              </a:rPr>
              <a:t>b</a:t>
            </a: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mi</a:t>
            </a:r>
            <a:r>
              <a:rPr sz="1150" spc="10" dirty="0">
                <a:solidFill>
                  <a:srgbClr val="585858"/>
                </a:solidFill>
                <a:latin typeface="Calibri"/>
                <a:cs typeface="Calibri"/>
              </a:rPr>
              <a:t>t,</a:t>
            </a:r>
            <a:r>
              <a:rPr sz="1150" dirty="0">
                <a:solidFill>
                  <a:srgbClr val="585858"/>
                </a:solidFill>
                <a:latin typeface="Calibri"/>
                <a:cs typeface="Calibri"/>
              </a:rPr>
              <a:t>		</a:t>
            </a:r>
            <a:r>
              <a:rPr sz="1150" spc="5" dirty="0">
                <a:solidFill>
                  <a:srgbClr val="585858"/>
                </a:solidFill>
                <a:latin typeface="Calibri"/>
                <a:cs typeface="Calibri"/>
              </a:rPr>
              <a:t>do</a:t>
            </a:r>
            <a:r>
              <a:rPr sz="1150" spc="45" dirty="0">
                <a:solidFill>
                  <a:srgbClr val="585858"/>
                </a:solidFill>
                <a:latin typeface="Calibri"/>
                <a:cs typeface="Calibri"/>
              </a:rPr>
              <a:t>k</a:t>
            </a:r>
            <a:r>
              <a:rPr sz="1150" spc="5" dirty="0">
                <a:solidFill>
                  <a:srgbClr val="585858"/>
                </a:solidFill>
                <a:latin typeface="Calibri"/>
                <a:cs typeface="Calibri"/>
              </a:rPr>
              <a:t>u</a:t>
            </a:r>
            <a:r>
              <a:rPr sz="1150" spc="50" dirty="0">
                <a:solidFill>
                  <a:srgbClr val="585858"/>
                </a:solidFill>
                <a:latin typeface="Calibri"/>
                <a:cs typeface="Calibri"/>
              </a:rPr>
              <a:t>m</a:t>
            </a:r>
            <a:r>
              <a:rPr sz="1150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1150" spc="10" dirty="0">
                <a:solidFill>
                  <a:srgbClr val="585858"/>
                </a:solidFill>
                <a:latin typeface="Calibri"/>
                <a:cs typeface="Calibri"/>
              </a:rPr>
              <a:t>n  diverifikasi		</a:t>
            </a:r>
            <a:r>
              <a:rPr sz="1150" spc="20" dirty="0">
                <a:solidFill>
                  <a:srgbClr val="585858"/>
                </a:solidFill>
                <a:latin typeface="Calibri"/>
                <a:cs typeface="Calibri"/>
              </a:rPr>
              <a:t>oleh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935593" y="4203649"/>
            <a:ext cx="397510" cy="572770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 algn="just">
              <a:lnSpc>
                <a:spcPct val="104000"/>
              </a:lnSpc>
              <a:spcBef>
                <a:spcPts val="30"/>
              </a:spcBef>
            </a:pP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s</a:t>
            </a:r>
            <a:r>
              <a:rPr sz="1200" spc="-20" dirty="0">
                <a:solidFill>
                  <a:srgbClr val="585858"/>
                </a:solidFill>
                <a:latin typeface="Calibri"/>
                <a:cs typeface="Calibri"/>
              </a:rPr>
              <a:t>ud</a:t>
            </a:r>
            <a:r>
              <a:rPr sz="1200" spc="35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h  </a:t>
            </a: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akan </a:t>
            </a:r>
            <a:r>
              <a:rPr sz="1150" spc="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150" spc="5" dirty="0">
                <a:solidFill>
                  <a:srgbClr val="585858"/>
                </a:solidFill>
                <a:latin typeface="Calibri"/>
                <a:cs typeface="Calibri"/>
              </a:rPr>
              <a:t>D</a:t>
            </a:r>
            <a:r>
              <a:rPr sz="1150" spc="15" dirty="0">
                <a:solidFill>
                  <a:srgbClr val="585858"/>
                </a:solidFill>
                <a:latin typeface="Calibri"/>
                <a:cs typeface="Calibri"/>
              </a:rPr>
              <a:t>i</a:t>
            </a:r>
            <a:r>
              <a:rPr sz="1150" spc="25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1150" spc="5" dirty="0">
                <a:solidFill>
                  <a:srgbClr val="585858"/>
                </a:solidFill>
                <a:latin typeface="Calibri"/>
                <a:cs typeface="Calibri"/>
              </a:rPr>
              <a:t>j</a:t>
            </a:r>
            <a:r>
              <a:rPr sz="1150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1150" spc="20" dirty="0">
                <a:solidFill>
                  <a:srgbClr val="585858"/>
                </a:solidFill>
                <a:latin typeface="Calibri"/>
                <a:cs typeface="Calibri"/>
              </a:rPr>
              <a:t>n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545451" y="4752543"/>
            <a:ext cx="1421765" cy="207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terkait</a:t>
            </a:r>
            <a:r>
              <a:rPr sz="1200" spc="-15" dirty="0">
                <a:solidFill>
                  <a:srgbClr val="585858"/>
                </a:solidFill>
                <a:latin typeface="Calibri"/>
                <a:cs typeface="Calibri"/>
              </a:rPr>
              <a:t> untuk</a:t>
            </a:r>
            <a:r>
              <a:rPr sz="1200" spc="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disetujui.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6">
            <a:extLst>
              <a:ext uri="{FF2B5EF4-FFF2-40B4-BE49-F238E27FC236}">
                <a16:creationId xmlns:a16="http://schemas.microsoft.com/office/drawing/2014/main" id="{54C5072C-85A7-4299-B427-A644D0397DCD}"/>
              </a:ext>
            </a:extLst>
          </p:cNvPr>
          <p:cNvSpPr txBox="1">
            <a:spLocks/>
          </p:cNvSpPr>
          <p:nvPr/>
        </p:nvSpPr>
        <p:spPr>
          <a:xfrm>
            <a:off x="174497" y="36204"/>
            <a:ext cx="9478010" cy="504625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ID" sz="3200" b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Segoe UI Semibold"/>
              </a:rPr>
              <a:t>PROSES</a:t>
            </a:r>
            <a:r>
              <a:rPr lang="en-ID" sz="3200" b="1" spc="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Segoe UI Semibold"/>
              </a:rPr>
              <a:t> </a:t>
            </a:r>
            <a:r>
              <a:rPr lang="en-ID" sz="32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Segoe UI Semibold"/>
              </a:rPr>
              <a:t>PENGAJUAN</a:t>
            </a:r>
            <a:r>
              <a:rPr lang="en-ID" sz="3200" b="1" spc="5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Segoe UI Semibold"/>
              </a:rPr>
              <a:t> </a:t>
            </a:r>
            <a:r>
              <a:rPr lang="en-ID" sz="32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Segoe UI Semibold"/>
              </a:rPr>
              <a:t>TKDN</a:t>
            </a:r>
            <a:r>
              <a:rPr lang="en-ID" sz="32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Segoe UI Semibold"/>
              </a:rPr>
              <a:t> </a:t>
            </a:r>
            <a:r>
              <a:rPr lang="en-ID" sz="32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Segoe UI Semibold"/>
              </a:rPr>
              <a:t>MELALUI AKUN SIINAS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4271" y="955357"/>
            <a:ext cx="11155680" cy="4947285"/>
            <a:chOff x="585216" y="1211580"/>
            <a:chExt cx="11155680" cy="4947285"/>
          </a:xfrm>
        </p:grpSpPr>
        <p:sp>
          <p:nvSpPr>
            <p:cNvPr id="3" name="object 3"/>
            <p:cNvSpPr/>
            <p:nvPr/>
          </p:nvSpPr>
          <p:spPr>
            <a:xfrm>
              <a:off x="585216" y="1920240"/>
              <a:ext cx="178435" cy="1870075"/>
            </a:xfrm>
            <a:custGeom>
              <a:avLst/>
              <a:gdLst/>
              <a:ahLst/>
              <a:cxnLst/>
              <a:rect l="l" t="t" r="r" b="b"/>
              <a:pathLst>
                <a:path w="178434" h="1870075">
                  <a:moveTo>
                    <a:pt x="0" y="1869948"/>
                  </a:moveTo>
                  <a:lnTo>
                    <a:pt x="178308" y="1869948"/>
                  </a:lnTo>
                  <a:lnTo>
                    <a:pt x="178308" y="0"/>
                  </a:lnTo>
                  <a:lnTo>
                    <a:pt x="0" y="0"/>
                  </a:lnTo>
                  <a:lnTo>
                    <a:pt x="0" y="18699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63524" y="1796796"/>
              <a:ext cx="10977880" cy="4361815"/>
            </a:xfrm>
            <a:custGeom>
              <a:avLst/>
              <a:gdLst/>
              <a:ahLst/>
              <a:cxnLst/>
              <a:rect l="l" t="t" r="r" b="b"/>
              <a:pathLst>
                <a:path w="10977880" h="4361815">
                  <a:moveTo>
                    <a:pt x="10977372" y="0"/>
                  </a:moveTo>
                  <a:lnTo>
                    <a:pt x="0" y="0"/>
                  </a:lnTo>
                  <a:lnTo>
                    <a:pt x="0" y="4361688"/>
                  </a:lnTo>
                  <a:lnTo>
                    <a:pt x="10977372" y="4361688"/>
                  </a:lnTo>
                  <a:lnTo>
                    <a:pt x="10977372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63524" y="1211580"/>
              <a:ext cx="10977880" cy="558165"/>
            </a:xfrm>
            <a:custGeom>
              <a:avLst/>
              <a:gdLst/>
              <a:ahLst/>
              <a:cxnLst/>
              <a:rect l="l" t="t" r="r" b="b"/>
              <a:pathLst>
                <a:path w="10977880" h="558164">
                  <a:moveTo>
                    <a:pt x="10977372" y="0"/>
                  </a:moveTo>
                  <a:lnTo>
                    <a:pt x="0" y="0"/>
                  </a:lnTo>
                  <a:lnTo>
                    <a:pt x="0" y="557784"/>
                  </a:lnTo>
                  <a:lnTo>
                    <a:pt x="10977372" y="557784"/>
                  </a:lnTo>
                  <a:lnTo>
                    <a:pt x="10977372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715768" y="1316735"/>
              <a:ext cx="6323330" cy="398145"/>
            </a:xfrm>
            <a:custGeom>
              <a:avLst/>
              <a:gdLst/>
              <a:ahLst/>
              <a:cxnLst/>
              <a:rect l="l" t="t" r="r" b="b"/>
              <a:pathLst>
                <a:path w="6323330" h="398144">
                  <a:moveTo>
                    <a:pt x="3323844" y="66294"/>
                  </a:moveTo>
                  <a:lnTo>
                    <a:pt x="3318624" y="40513"/>
                  </a:lnTo>
                  <a:lnTo>
                    <a:pt x="3304413" y="19431"/>
                  </a:lnTo>
                  <a:lnTo>
                    <a:pt x="3283331" y="5219"/>
                  </a:lnTo>
                  <a:lnTo>
                    <a:pt x="3257550" y="0"/>
                  </a:lnTo>
                  <a:lnTo>
                    <a:pt x="66294" y="0"/>
                  </a:lnTo>
                  <a:lnTo>
                    <a:pt x="40500" y="5219"/>
                  </a:lnTo>
                  <a:lnTo>
                    <a:pt x="19431" y="19431"/>
                  </a:lnTo>
                  <a:lnTo>
                    <a:pt x="5207" y="40513"/>
                  </a:lnTo>
                  <a:lnTo>
                    <a:pt x="0" y="66294"/>
                  </a:lnTo>
                  <a:lnTo>
                    <a:pt x="0" y="331470"/>
                  </a:lnTo>
                  <a:lnTo>
                    <a:pt x="5207" y="357263"/>
                  </a:lnTo>
                  <a:lnTo>
                    <a:pt x="19431" y="378333"/>
                  </a:lnTo>
                  <a:lnTo>
                    <a:pt x="40500" y="392557"/>
                  </a:lnTo>
                  <a:lnTo>
                    <a:pt x="66294" y="397764"/>
                  </a:lnTo>
                  <a:lnTo>
                    <a:pt x="3257550" y="397764"/>
                  </a:lnTo>
                  <a:lnTo>
                    <a:pt x="3283331" y="392557"/>
                  </a:lnTo>
                  <a:lnTo>
                    <a:pt x="3304413" y="378333"/>
                  </a:lnTo>
                  <a:lnTo>
                    <a:pt x="3318624" y="357263"/>
                  </a:lnTo>
                  <a:lnTo>
                    <a:pt x="3323844" y="331470"/>
                  </a:lnTo>
                  <a:lnTo>
                    <a:pt x="3323844" y="66294"/>
                  </a:lnTo>
                  <a:close/>
                </a:path>
                <a:path w="6323330" h="398144">
                  <a:moveTo>
                    <a:pt x="6323076" y="62484"/>
                  </a:moveTo>
                  <a:lnTo>
                    <a:pt x="6318161" y="38150"/>
                  </a:lnTo>
                  <a:lnTo>
                    <a:pt x="6304788" y="18288"/>
                  </a:lnTo>
                  <a:lnTo>
                    <a:pt x="6284925" y="4914"/>
                  </a:lnTo>
                  <a:lnTo>
                    <a:pt x="6260592" y="0"/>
                  </a:lnTo>
                  <a:lnTo>
                    <a:pt x="3523488" y="0"/>
                  </a:lnTo>
                  <a:lnTo>
                    <a:pt x="3499142" y="4914"/>
                  </a:lnTo>
                  <a:lnTo>
                    <a:pt x="3479292" y="18288"/>
                  </a:lnTo>
                  <a:lnTo>
                    <a:pt x="3465906" y="38150"/>
                  </a:lnTo>
                  <a:lnTo>
                    <a:pt x="3461004" y="62484"/>
                  </a:lnTo>
                  <a:lnTo>
                    <a:pt x="3461004" y="312420"/>
                  </a:lnTo>
                  <a:lnTo>
                    <a:pt x="3465906" y="336765"/>
                  </a:lnTo>
                  <a:lnTo>
                    <a:pt x="3479292" y="356616"/>
                  </a:lnTo>
                  <a:lnTo>
                    <a:pt x="3499142" y="370001"/>
                  </a:lnTo>
                  <a:lnTo>
                    <a:pt x="3523488" y="374904"/>
                  </a:lnTo>
                  <a:lnTo>
                    <a:pt x="6260592" y="374904"/>
                  </a:lnTo>
                  <a:lnTo>
                    <a:pt x="6284925" y="370001"/>
                  </a:lnTo>
                  <a:lnTo>
                    <a:pt x="6304788" y="356616"/>
                  </a:lnTo>
                  <a:lnTo>
                    <a:pt x="6318161" y="336765"/>
                  </a:lnTo>
                  <a:lnTo>
                    <a:pt x="6323076" y="312420"/>
                  </a:lnTo>
                  <a:lnTo>
                    <a:pt x="6323076" y="62484"/>
                  </a:lnTo>
                  <a:close/>
                </a:path>
              </a:pathLst>
            </a:custGeom>
            <a:solidFill>
              <a:srgbClr val="009E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209676" y="1109661"/>
            <a:ext cx="2214245" cy="2508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50" b="1" spc="15" dirty="0">
                <a:solidFill>
                  <a:srgbClr val="FFFFFF"/>
                </a:solidFill>
                <a:latin typeface="Calibri"/>
                <a:cs typeface="Calibri"/>
              </a:rPr>
              <a:t>P3DN</a:t>
            </a:r>
            <a:r>
              <a:rPr sz="145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50" b="1" spc="5" dirty="0">
                <a:solidFill>
                  <a:srgbClr val="FFFFFF"/>
                </a:solidFill>
                <a:latin typeface="Calibri"/>
                <a:cs typeface="Calibri"/>
              </a:rPr>
              <a:t>Kepmenprind</a:t>
            </a:r>
            <a:r>
              <a:rPr sz="145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50" b="1" spc="10" dirty="0">
                <a:solidFill>
                  <a:srgbClr val="FFFFFF"/>
                </a:solidFill>
                <a:latin typeface="Calibri"/>
                <a:cs typeface="Calibri"/>
              </a:rPr>
              <a:t>website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985643" y="1060513"/>
            <a:ext cx="2002789" cy="411480"/>
          </a:xfrm>
          <a:custGeom>
            <a:avLst/>
            <a:gdLst/>
            <a:ahLst/>
            <a:cxnLst/>
            <a:rect l="l" t="t" r="r" b="b"/>
            <a:pathLst>
              <a:path w="2002790" h="411480">
                <a:moveTo>
                  <a:pt x="1933955" y="0"/>
                </a:moveTo>
                <a:lnTo>
                  <a:pt x="68579" y="0"/>
                </a:lnTo>
                <a:lnTo>
                  <a:pt x="41898" y="5393"/>
                </a:lnTo>
                <a:lnTo>
                  <a:pt x="20097" y="20097"/>
                </a:lnTo>
                <a:lnTo>
                  <a:pt x="5393" y="41898"/>
                </a:lnTo>
                <a:lnTo>
                  <a:pt x="0" y="68579"/>
                </a:lnTo>
                <a:lnTo>
                  <a:pt x="0" y="342900"/>
                </a:lnTo>
                <a:lnTo>
                  <a:pt x="5393" y="369581"/>
                </a:lnTo>
                <a:lnTo>
                  <a:pt x="20097" y="391382"/>
                </a:lnTo>
                <a:lnTo>
                  <a:pt x="41898" y="406086"/>
                </a:lnTo>
                <a:lnTo>
                  <a:pt x="68579" y="411479"/>
                </a:lnTo>
                <a:lnTo>
                  <a:pt x="1933955" y="411479"/>
                </a:lnTo>
                <a:lnTo>
                  <a:pt x="1960637" y="406086"/>
                </a:lnTo>
                <a:lnTo>
                  <a:pt x="1982438" y="391382"/>
                </a:lnTo>
                <a:lnTo>
                  <a:pt x="1997142" y="369581"/>
                </a:lnTo>
                <a:lnTo>
                  <a:pt x="2002535" y="342900"/>
                </a:lnTo>
                <a:lnTo>
                  <a:pt x="2002535" y="68579"/>
                </a:lnTo>
                <a:lnTo>
                  <a:pt x="1997142" y="41898"/>
                </a:lnTo>
                <a:lnTo>
                  <a:pt x="1982438" y="20097"/>
                </a:lnTo>
                <a:lnTo>
                  <a:pt x="1960637" y="5393"/>
                </a:lnTo>
                <a:lnTo>
                  <a:pt x="1933955" y="0"/>
                </a:lnTo>
                <a:close/>
              </a:path>
            </a:pathLst>
          </a:custGeom>
          <a:solidFill>
            <a:srgbClr val="009E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260089" y="1128026"/>
            <a:ext cx="1461770" cy="2508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50" b="1" spc="5" dirty="0">
                <a:solidFill>
                  <a:srgbClr val="FFFFFF"/>
                </a:solidFill>
                <a:latin typeface="Calibri"/>
                <a:cs typeface="Calibri"/>
              </a:rPr>
              <a:t>Optimalisasi</a:t>
            </a:r>
            <a:r>
              <a:rPr sz="145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50" b="1" spc="5" dirty="0">
                <a:solidFill>
                  <a:srgbClr val="FFFFFF"/>
                </a:solidFill>
                <a:latin typeface="Calibri"/>
                <a:cs typeface="Calibri"/>
              </a:rPr>
              <a:t>TKDN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23455" y="1581721"/>
            <a:ext cx="1175385" cy="836930"/>
          </a:xfrm>
          <a:custGeom>
            <a:avLst/>
            <a:gdLst/>
            <a:ahLst/>
            <a:cxnLst/>
            <a:rect l="l" t="t" r="r" b="b"/>
            <a:pathLst>
              <a:path w="1175385" h="836930">
                <a:moveTo>
                  <a:pt x="1035557" y="0"/>
                </a:moveTo>
                <a:lnTo>
                  <a:pt x="139446" y="0"/>
                </a:lnTo>
                <a:lnTo>
                  <a:pt x="95370" y="7114"/>
                </a:lnTo>
                <a:lnTo>
                  <a:pt x="57091" y="26919"/>
                </a:lnTo>
                <a:lnTo>
                  <a:pt x="26905" y="57113"/>
                </a:lnTo>
                <a:lnTo>
                  <a:pt x="7109" y="95390"/>
                </a:lnTo>
                <a:lnTo>
                  <a:pt x="0" y="139445"/>
                </a:lnTo>
                <a:lnTo>
                  <a:pt x="0" y="697229"/>
                </a:lnTo>
                <a:lnTo>
                  <a:pt x="7109" y="741285"/>
                </a:lnTo>
                <a:lnTo>
                  <a:pt x="26905" y="779562"/>
                </a:lnTo>
                <a:lnTo>
                  <a:pt x="57091" y="809756"/>
                </a:lnTo>
                <a:lnTo>
                  <a:pt x="95370" y="829561"/>
                </a:lnTo>
                <a:lnTo>
                  <a:pt x="139446" y="836676"/>
                </a:lnTo>
                <a:lnTo>
                  <a:pt x="1035557" y="836676"/>
                </a:lnTo>
                <a:lnTo>
                  <a:pt x="1079613" y="829561"/>
                </a:lnTo>
                <a:lnTo>
                  <a:pt x="1117890" y="809756"/>
                </a:lnTo>
                <a:lnTo>
                  <a:pt x="1148084" y="779562"/>
                </a:lnTo>
                <a:lnTo>
                  <a:pt x="1167889" y="741285"/>
                </a:lnTo>
                <a:lnTo>
                  <a:pt x="1175004" y="697229"/>
                </a:lnTo>
                <a:lnTo>
                  <a:pt x="1175004" y="139445"/>
                </a:lnTo>
                <a:lnTo>
                  <a:pt x="1167889" y="95390"/>
                </a:lnTo>
                <a:lnTo>
                  <a:pt x="1148084" y="57113"/>
                </a:lnTo>
                <a:lnTo>
                  <a:pt x="1117890" y="26919"/>
                </a:lnTo>
                <a:lnTo>
                  <a:pt x="1079613" y="7114"/>
                </a:lnTo>
                <a:lnTo>
                  <a:pt x="1035557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28661" y="1796046"/>
            <a:ext cx="558165" cy="3905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b="1" spc="-2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200" b="1" spc="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ng</a:t>
            </a:r>
            <a:endParaRPr sz="1200">
              <a:latin typeface="Calibri"/>
              <a:cs typeface="Calibri"/>
            </a:endParaRPr>
          </a:p>
          <a:p>
            <a:pPr marL="17145">
              <a:lnSpc>
                <a:spcPct val="100000"/>
              </a:lnSpc>
              <a:spcBef>
                <a:spcPts val="50"/>
              </a:spcBef>
            </a:pPr>
            <a:r>
              <a:rPr sz="1150" b="1" spc="15" dirty="0">
                <a:solidFill>
                  <a:srgbClr val="FFFFFF"/>
                </a:solidFill>
                <a:latin typeface="Calibri"/>
                <a:cs typeface="Calibri"/>
              </a:rPr>
              <a:t>Meeting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23455" y="2884741"/>
            <a:ext cx="1193800" cy="1308100"/>
          </a:xfrm>
          <a:custGeom>
            <a:avLst/>
            <a:gdLst/>
            <a:ahLst/>
            <a:cxnLst/>
            <a:rect l="l" t="t" r="r" b="b"/>
            <a:pathLst>
              <a:path w="1193800" h="1308100">
                <a:moveTo>
                  <a:pt x="994410" y="0"/>
                </a:moveTo>
                <a:lnTo>
                  <a:pt x="198881" y="0"/>
                </a:lnTo>
                <a:lnTo>
                  <a:pt x="153279" y="5251"/>
                </a:lnTo>
                <a:lnTo>
                  <a:pt x="111417" y="20211"/>
                </a:lnTo>
                <a:lnTo>
                  <a:pt x="74490" y="43687"/>
                </a:lnTo>
                <a:lnTo>
                  <a:pt x="43691" y="74484"/>
                </a:lnTo>
                <a:lnTo>
                  <a:pt x="20214" y="111411"/>
                </a:lnTo>
                <a:lnTo>
                  <a:pt x="5252" y="153275"/>
                </a:lnTo>
                <a:lnTo>
                  <a:pt x="0" y="198882"/>
                </a:lnTo>
                <a:lnTo>
                  <a:pt x="0" y="1108710"/>
                </a:lnTo>
                <a:lnTo>
                  <a:pt x="5252" y="1154316"/>
                </a:lnTo>
                <a:lnTo>
                  <a:pt x="20214" y="1196180"/>
                </a:lnTo>
                <a:lnTo>
                  <a:pt x="43691" y="1233107"/>
                </a:lnTo>
                <a:lnTo>
                  <a:pt x="74490" y="1263904"/>
                </a:lnTo>
                <a:lnTo>
                  <a:pt x="111417" y="1287380"/>
                </a:lnTo>
                <a:lnTo>
                  <a:pt x="153279" y="1302340"/>
                </a:lnTo>
                <a:lnTo>
                  <a:pt x="198881" y="1307592"/>
                </a:lnTo>
                <a:lnTo>
                  <a:pt x="994410" y="1307592"/>
                </a:lnTo>
                <a:lnTo>
                  <a:pt x="1040016" y="1302340"/>
                </a:lnTo>
                <a:lnTo>
                  <a:pt x="1081880" y="1287380"/>
                </a:lnTo>
                <a:lnTo>
                  <a:pt x="1118807" y="1263904"/>
                </a:lnTo>
                <a:lnTo>
                  <a:pt x="1149604" y="1233107"/>
                </a:lnTo>
                <a:lnTo>
                  <a:pt x="1173080" y="1196180"/>
                </a:lnTo>
                <a:lnTo>
                  <a:pt x="1188040" y="1154316"/>
                </a:lnTo>
                <a:lnTo>
                  <a:pt x="1193292" y="1108710"/>
                </a:lnTo>
                <a:lnTo>
                  <a:pt x="1193292" y="198882"/>
                </a:lnTo>
                <a:lnTo>
                  <a:pt x="1188040" y="153275"/>
                </a:lnTo>
                <a:lnTo>
                  <a:pt x="1173080" y="111411"/>
                </a:lnTo>
                <a:lnTo>
                  <a:pt x="1149604" y="74484"/>
                </a:lnTo>
                <a:lnTo>
                  <a:pt x="1118807" y="43687"/>
                </a:lnTo>
                <a:lnTo>
                  <a:pt x="1081880" y="20211"/>
                </a:lnTo>
                <a:lnTo>
                  <a:pt x="1040016" y="5251"/>
                </a:lnTo>
                <a:lnTo>
                  <a:pt x="99441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67727" y="2879025"/>
            <a:ext cx="901700" cy="1304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8255" algn="ctr">
              <a:lnSpc>
                <a:spcPct val="102899"/>
              </a:lnSpc>
              <a:spcBef>
                <a:spcPts val="95"/>
              </a:spcBef>
            </a:pPr>
            <a:r>
              <a:rPr sz="1150" b="1" spc="15" dirty="0">
                <a:solidFill>
                  <a:srgbClr val="FFFFFF"/>
                </a:solidFill>
                <a:latin typeface="Calibri"/>
                <a:cs typeface="Calibri"/>
              </a:rPr>
              <a:t>Self </a:t>
            </a:r>
            <a:r>
              <a:rPr sz="115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15" dirty="0">
                <a:solidFill>
                  <a:srgbClr val="FFFFFF"/>
                </a:solidFill>
                <a:latin typeface="Calibri"/>
                <a:cs typeface="Calibri"/>
              </a:rPr>
              <a:t>Assessment </a:t>
            </a:r>
            <a:r>
              <a:rPr sz="115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12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dokumen </a:t>
            </a:r>
            <a:r>
              <a:rPr sz="1200" b="1" spc="-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20" dirty="0">
                <a:solidFill>
                  <a:srgbClr val="FFFFFF"/>
                </a:solidFill>
                <a:latin typeface="Calibri"/>
                <a:cs typeface="Calibri"/>
              </a:rPr>
              <a:t>pendukung </a:t>
            </a:r>
            <a:r>
              <a:rPr sz="115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dan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5" dirty="0">
                <a:solidFill>
                  <a:srgbClr val="FFFFFF"/>
                </a:solidFill>
                <a:latin typeface="Calibri"/>
                <a:cs typeface="Calibri"/>
              </a:rPr>
              <a:t>pendaftaran </a:t>
            </a:r>
            <a:r>
              <a:rPr sz="115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20" dirty="0">
                <a:solidFill>
                  <a:srgbClr val="FFFFFF"/>
                </a:solidFill>
                <a:latin typeface="Calibri"/>
                <a:cs typeface="Calibri"/>
              </a:rPr>
              <a:t>SIINAS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424822" y="2953321"/>
            <a:ext cx="1170940" cy="736600"/>
          </a:xfrm>
          <a:custGeom>
            <a:avLst/>
            <a:gdLst/>
            <a:ahLst/>
            <a:cxnLst/>
            <a:rect l="l" t="t" r="r" b="b"/>
            <a:pathLst>
              <a:path w="1170939" h="736600">
                <a:moveTo>
                  <a:pt x="1047749" y="0"/>
                </a:moveTo>
                <a:lnTo>
                  <a:pt x="122681" y="0"/>
                </a:lnTo>
                <a:lnTo>
                  <a:pt x="74955" y="9650"/>
                </a:lnTo>
                <a:lnTo>
                  <a:pt x="35956" y="35956"/>
                </a:lnTo>
                <a:lnTo>
                  <a:pt x="9650" y="74955"/>
                </a:lnTo>
                <a:lnTo>
                  <a:pt x="0" y="122681"/>
                </a:lnTo>
                <a:lnTo>
                  <a:pt x="0" y="613409"/>
                </a:lnTo>
                <a:lnTo>
                  <a:pt x="9650" y="661136"/>
                </a:lnTo>
                <a:lnTo>
                  <a:pt x="35956" y="700135"/>
                </a:lnTo>
                <a:lnTo>
                  <a:pt x="74955" y="726441"/>
                </a:lnTo>
                <a:lnTo>
                  <a:pt x="122681" y="736091"/>
                </a:lnTo>
                <a:lnTo>
                  <a:pt x="1047749" y="736091"/>
                </a:lnTo>
                <a:lnTo>
                  <a:pt x="1095476" y="726441"/>
                </a:lnTo>
                <a:lnTo>
                  <a:pt x="1134475" y="700135"/>
                </a:lnTo>
                <a:lnTo>
                  <a:pt x="1160781" y="661136"/>
                </a:lnTo>
                <a:lnTo>
                  <a:pt x="1170432" y="613409"/>
                </a:lnTo>
                <a:lnTo>
                  <a:pt x="1170432" y="122681"/>
                </a:lnTo>
                <a:lnTo>
                  <a:pt x="1160781" y="74955"/>
                </a:lnTo>
                <a:lnTo>
                  <a:pt x="1134475" y="35956"/>
                </a:lnTo>
                <a:lnTo>
                  <a:pt x="1095476" y="9650"/>
                </a:lnTo>
                <a:lnTo>
                  <a:pt x="1047749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589796" y="3028759"/>
            <a:ext cx="834390" cy="5727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indent="5715" algn="ctr">
              <a:lnSpc>
                <a:spcPct val="102200"/>
              </a:lnSpc>
              <a:spcBef>
                <a:spcPts val="105"/>
              </a:spcBef>
            </a:pPr>
            <a:r>
              <a:rPr sz="1150" b="1" spc="5" dirty="0">
                <a:solidFill>
                  <a:srgbClr val="FFFFFF"/>
                </a:solidFill>
                <a:latin typeface="Calibri"/>
                <a:cs typeface="Calibri"/>
              </a:rPr>
              <a:t>Verifikasi </a:t>
            </a:r>
            <a:r>
              <a:rPr sz="115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lapangan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5" dirty="0">
                <a:solidFill>
                  <a:srgbClr val="FFFFFF"/>
                </a:solidFill>
                <a:latin typeface="Calibri"/>
                <a:cs typeface="Calibri"/>
              </a:rPr>
              <a:t>layer</a:t>
            </a:r>
            <a:r>
              <a:rPr sz="115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1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115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15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115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1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107319" y="1714309"/>
            <a:ext cx="1193800" cy="704215"/>
          </a:xfrm>
          <a:custGeom>
            <a:avLst/>
            <a:gdLst/>
            <a:ahLst/>
            <a:cxnLst/>
            <a:rect l="l" t="t" r="r" b="b"/>
            <a:pathLst>
              <a:path w="1193800" h="704214">
                <a:moveTo>
                  <a:pt x="1075944" y="0"/>
                </a:moveTo>
                <a:lnTo>
                  <a:pt x="117348" y="0"/>
                </a:lnTo>
                <a:lnTo>
                  <a:pt x="71687" y="9227"/>
                </a:lnTo>
                <a:lnTo>
                  <a:pt x="34385" y="34385"/>
                </a:lnTo>
                <a:lnTo>
                  <a:pt x="9227" y="71687"/>
                </a:lnTo>
                <a:lnTo>
                  <a:pt x="0" y="117347"/>
                </a:lnTo>
                <a:lnTo>
                  <a:pt x="0" y="586739"/>
                </a:lnTo>
                <a:lnTo>
                  <a:pt x="9227" y="632400"/>
                </a:lnTo>
                <a:lnTo>
                  <a:pt x="34385" y="669702"/>
                </a:lnTo>
                <a:lnTo>
                  <a:pt x="71687" y="694860"/>
                </a:lnTo>
                <a:lnTo>
                  <a:pt x="117348" y="704088"/>
                </a:lnTo>
                <a:lnTo>
                  <a:pt x="1075944" y="704088"/>
                </a:lnTo>
                <a:lnTo>
                  <a:pt x="1121604" y="694860"/>
                </a:lnTo>
                <a:lnTo>
                  <a:pt x="1158906" y="669702"/>
                </a:lnTo>
                <a:lnTo>
                  <a:pt x="1184064" y="632400"/>
                </a:lnTo>
                <a:lnTo>
                  <a:pt x="1193291" y="586739"/>
                </a:lnTo>
                <a:lnTo>
                  <a:pt x="1193291" y="117347"/>
                </a:lnTo>
                <a:lnTo>
                  <a:pt x="1184064" y="71687"/>
                </a:lnTo>
                <a:lnTo>
                  <a:pt x="1158906" y="34385"/>
                </a:lnTo>
                <a:lnTo>
                  <a:pt x="1121604" y="9227"/>
                </a:lnTo>
                <a:lnTo>
                  <a:pt x="1075944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296676" y="1770773"/>
            <a:ext cx="820419" cy="57340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065" marR="5080" algn="ctr">
              <a:lnSpc>
                <a:spcPct val="104000"/>
              </a:lnSpc>
              <a:spcBef>
                <a:spcPts val="3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Pro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b="1" spc="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3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200" b="1" spc="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l  </a:t>
            </a:r>
            <a:r>
              <a:rPr sz="1150" b="1" spc="15" dirty="0">
                <a:solidFill>
                  <a:srgbClr val="FFFFFF"/>
                </a:solidFill>
                <a:latin typeface="Calibri"/>
                <a:cs typeface="Calibri"/>
              </a:rPr>
              <a:t>dengan </a:t>
            </a:r>
            <a:r>
              <a:rPr sz="115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15" dirty="0">
                <a:solidFill>
                  <a:srgbClr val="FFFFFF"/>
                </a:solidFill>
                <a:latin typeface="Calibri"/>
                <a:cs typeface="Calibri"/>
              </a:rPr>
              <a:t>Kepmenprin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361314" y="1677732"/>
            <a:ext cx="1788160" cy="736600"/>
          </a:xfrm>
          <a:custGeom>
            <a:avLst/>
            <a:gdLst/>
            <a:ahLst/>
            <a:cxnLst/>
            <a:rect l="l" t="t" r="r" b="b"/>
            <a:pathLst>
              <a:path w="1788159" h="736600">
                <a:moveTo>
                  <a:pt x="1664970" y="0"/>
                </a:moveTo>
                <a:lnTo>
                  <a:pt x="122682" y="0"/>
                </a:lnTo>
                <a:lnTo>
                  <a:pt x="74955" y="9650"/>
                </a:lnTo>
                <a:lnTo>
                  <a:pt x="35956" y="35956"/>
                </a:lnTo>
                <a:lnTo>
                  <a:pt x="9650" y="74955"/>
                </a:lnTo>
                <a:lnTo>
                  <a:pt x="0" y="122682"/>
                </a:lnTo>
                <a:lnTo>
                  <a:pt x="0" y="613410"/>
                </a:lnTo>
                <a:lnTo>
                  <a:pt x="9650" y="661136"/>
                </a:lnTo>
                <a:lnTo>
                  <a:pt x="35956" y="700135"/>
                </a:lnTo>
                <a:lnTo>
                  <a:pt x="74955" y="726441"/>
                </a:lnTo>
                <a:lnTo>
                  <a:pt x="122682" y="736092"/>
                </a:lnTo>
                <a:lnTo>
                  <a:pt x="1664970" y="736092"/>
                </a:lnTo>
                <a:lnTo>
                  <a:pt x="1712696" y="726441"/>
                </a:lnTo>
                <a:lnTo>
                  <a:pt x="1751695" y="700135"/>
                </a:lnTo>
                <a:lnTo>
                  <a:pt x="1778001" y="661136"/>
                </a:lnTo>
                <a:lnTo>
                  <a:pt x="1787652" y="613410"/>
                </a:lnTo>
                <a:lnTo>
                  <a:pt x="1787652" y="122682"/>
                </a:lnTo>
                <a:lnTo>
                  <a:pt x="1778001" y="74955"/>
                </a:lnTo>
                <a:lnTo>
                  <a:pt x="1751695" y="35956"/>
                </a:lnTo>
                <a:lnTo>
                  <a:pt x="1712696" y="9650"/>
                </a:lnTo>
                <a:lnTo>
                  <a:pt x="166497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500380" y="1936050"/>
            <a:ext cx="1511935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50" b="1" spc="20" dirty="0">
                <a:solidFill>
                  <a:srgbClr val="FFFFFF"/>
                </a:solidFill>
                <a:latin typeface="Calibri"/>
                <a:cs typeface="Calibri"/>
              </a:rPr>
              <a:t>P3dn.kepmenprin.go.id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985643" y="1632012"/>
            <a:ext cx="1591310" cy="649605"/>
          </a:xfrm>
          <a:custGeom>
            <a:avLst/>
            <a:gdLst/>
            <a:ahLst/>
            <a:cxnLst/>
            <a:rect l="l" t="t" r="r" b="b"/>
            <a:pathLst>
              <a:path w="1591309" h="649605">
                <a:moveTo>
                  <a:pt x="1482852" y="0"/>
                </a:moveTo>
                <a:lnTo>
                  <a:pt x="108203" y="0"/>
                </a:lnTo>
                <a:lnTo>
                  <a:pt x="66061" y="8495"/>
                </a:lnTo>
                <a:lnTo>
                  <a:pt x="31670" y="31670"/>
                </a:lnTo>
                <a:lnTo>
                  <a:pt x="8495" y="66061"/>
                </a:lnTo>
                <a:lnTo>
                  <a:pt x="0" y="108203"/>
                </a:lnTo>
                <a:lnTo>
                  <a:pt x="0" y="541019"/>
                </a:lnTo>
                <a:lnTo>
                  <a:pt x="8495" y="583162"/>
                </a:lnTo>
                <a:lnTo>
                  <a:pt x="31670" y="617553"/>
                </a:lnTo>
                <a:lnTo>
                  <a:pt x="66061" y="640728"/>
                </a:lnTo>
                <a:lnTo>
                  <a:pt x="108203" y="649224"/>
                </a:lnTo>
                <a:lnTo>
                  <a:pt x="1482852" y="649224"/>
                </a:lnTo>
                <a:lnTo>
                  <a:pt x="1524994" y="640728"/>
                </a:lnTo>
                <a:lnTo>
                  <a:pt x="1559385" y="617553"/>
                </a:lnTo>
                <a:lnTo>
                  <a:pt x="1582560" y="583162"/>
                </a:lnTo>
                <a:lnTo>
                  <a:pt x="1591055" y="541019"/>
                </a:lnTo>
                <a:lnTo>
                  <a:pt x="1591055" y="108203"/>
                </a:lnTo>
                <a:lnTo>
                  <a:pt x="1582560" y="66061"/>
                </a:lnTo>
                <a:lnTo>
                  <a:pt x="1559385" y="31670"/>
                </a:lnTo>
                <a:lnTo>
                  <a:pt x="1524994" y="8495"/>
                </a:lnTo>
                <a:lnTo>
                  <a:pt x="148285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9216148" y="1860993"/>
            <a:ext cx="1131570" cy="1739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50" b="1" dirty="0">
                <a:solidFill>
                  <a:srgbClr val="FFFFFF"/>
                </a:solidFill>
                <a:latin typeface="Calibri"/>
                <a:cs typeface="Calibri"/>
              </a:rPr>
              <a:t>Pasar</a:t>
            </a:r>
            <a:r>
              <a:rPr sz="95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5" dirty="0">
                <a:solidFill>
                  <a:srgbClr val="FFFFFF"/>
                </a:solidFill>
                <a:latin typeface="Calibri"/>
                <a:cs typeface="Calibri"/>
              </a:rPr>
              <a:t>Digital</a:t>
            </a:r>
            <a:r>
              <a:rPr sz="9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1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95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20" dirty="0">
                <a:solidFill>
                  <a:srgbClr val="FFFFFF"/>
                </a:solidFill>
                <a:latin typeface="Calibri"/>
                <a:cs typeface="Calibri"/>
              </a:rPr>
              <a:t>BUMN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177666" y="6071424"/>
            <a:ext cx="1934210" cy="215265"/>
          </a:xfrm>
          <a:prstGeom prst="rect">
            <a:avLst/>
          </a:prstGeom>
          <a:solidFill>
            <a:srgbClr val="FAE4D5"/>
          </a:solidFill>
        </p:spPr>
        <p:txBody>
          <a:bodyPr vert="horz" wrap="square" lIns="0" tIns="635" rIns="0" bIns="0" rtlCol="0">
            <a:spAutoFit/>
          </a:bodyPr>
          <a:lstStyle/>
          <a:p>
            <a:pPr marL="146685">
              <a:lnSpc>
                <a:spcPct val="100000"/>
              </a:lnSpc>
              <a:spcBef>
                <a:spcPts val="5"/>
              </a:spcBef>
            </a:pPr>
            <a:r>
              <a:rPr sz="1300" i="1" spc="-35" dirty="0">
                <a:latin typeface="Calibri"/>
                <a:cs typeface="Calibri"/>
              </a:rPr>
              <a:t>K</a:t>
            </a:r>
            <a:r>
              <a:rPr sz="1300" i="1" spc="-15" dirty="0">
                <a:latin typeface="Calibri"/>
                <a:cs typeface="Calibri"/>
              </a:rPr>
              <a:t>e</a:t>
            </a:r>
            <a:r>
              <a:rPr sz="1300" i="1" spc="-25" dirty="0">
                <a:latin typeface="Calibri"/>
                <a:cs typeface="Calibri"/>
              </a:rPr>
              <a:t>m</a:t>
            </a:r>
            <a:r>
              <a:rPr sz="1300" i="1" spc="-15" dirty="0">
                <a:latin typeface="Calibri"/>
                <a:cs typeface="Calibri"/>
              </a:rPr>
              <a:t>e</a:t>
            </a:r>
            <a:r>
              <a:rPr sz="1300" i="1" spc="10" dirty="0">
                <a:latin typeface="Calibri"/>
                <a:cs typeface="Calibri"/>
              </a:rPr>
              <a:t>n</a:t>
            </a:r>
            <a:r>
              <a:rPr sz="1300" i="1" spc="-5" dirty="0">
                <a:latin typeface="Calibri"/>
                <a:cs typeface="Calibri"/>
              </a:rPr>
              <a:t>t</a:t>
            </a:r>
            <a:r>
              <a:rPr sz="1300" i="1" spc="-15" dirty="0">
                <a:latin typeface="Calibri"/>
                <a:cs typeface="Calibri"/>
              </a:rPr>
              <a:t>e</a:t>
            </a:r>
            <a:r>
              <a:rPr sz="1300" i="1" spc="-20" dirty="0">
                <a:latin typeface="Calibri"/>
                <a:cs typeface="Calibri"/>
              </a:rPr>
              <a:t>r</a:t>
            </a:r>
            <a:r>
              <a:rPr sz="1300" i="1" spc="-15" dirty="0">
                <a:latin typeface="Calibri"/>
                <a:cs typeface="Calibri"/>
              </a:rPr>
              <a:t>i</a:t>
            </a:r>
            <a:r>
              <a:rPr sz="1300" i="1" spc="10" dirty="0">
                <a:latin typeface="Calibri"/>
                <a:cs typeface="Calibri"/>
              </a:rPr>
              <a:t>a</a:t>
            </a:r>
            <a:r>
              <a:rPr sz="1300" i="1" spc="-5" dirty="0">
                <a:latin typeface="Calibri"/>
                <a:cs typeface="Calibri"/>
              </a:rPr>
              <a:t>n</a:t>
            </a:r>
            <a:r>
              <a:rPr sz="1300" i="1" spc="-65" dirty="0">
                <a:latin typeface="Calibri"/>
                <a:cs typeface="Calibri"/>
              </a:rPr>
              <a:t> </a:t>
            </a:r>
            <a:r>
              <a:rPr sz="1300" i="1" spc="-5" dirty="0">
                <a:latin typeface="Calibri"/>
                <a:cs typeface="Calibri"/>
              </a:rPr>
              <a:t>&amp;</a:t>
            </a:r>
            <a:r>
              <a:rPr sz="1300" i="1" spc="-30" dirty="0">
                <a:latin typeface="Calibri"/>
                <a:cs typeface="Calibri"/>
              </a:rPr>
              <a:t> </a:t>
            </a:r>
            <a:r>
              <a:rPr sz="1300" i="1" spc="-10" dirty="0">
                <a:latin typeface="Calibri"/>
                <a:cs typeface="Calibri"/>
              </a:rPr>
              <a:t>L</a:t>
            </a:r>
            <a:r>
              <a:rPr sz="1300" i="1" spc="-15" dirty="0">
                <a:latin typeface="Calibri"/>
                <a:cs typeface="Calibri"/>
              </a:rPr>
              <a:t>e</a:t>
            </a:r>
            <a:r>
              <a:rPr sz="1300" i="1" spc="-25" dirty="0">
                <a:latin typeface="Calibri"/>
                <a:cs typeface="Calibri"/>
              </a:rPr>
              <a:t>m</a:t>
            </a:r>
            <a:r>
              <a:rPr sz="1300" i="1" spc="10" dirty="0">
                <a:latin typeface="Calibri"/>
                <a:cs typeface="Calibri"/>
              </a:rPr>
              <a:t>bag</a:t>
            </a:r>
            <a:r>
              <a:rPr sz="1300" i="1" spc="-5" dirty="0">
                <a:latin typeface="Calibri"/>
                <a:cs typeface="Calibri"/>
              </a:rPr>
              <a:t>a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966863" y="1677732"/>
            <a:ext cx="7881620" cy="1160780"/>
            <a:chOff x="1257808" y="1933955"/>
            <a:chExt cx="7881620" cy="1160780"/>
          </a:xfrm>
        </p:grpSpPr>
        <p:sp>
          <p:nvSpPr>
            <p:cNvPr id="24" name="object 24"/>
            <p:cNvSpPr/>
            <p:nvPr/>
          </p:nvSpPr>
          <p:spPr>
            <a:xfrm>
              <a:off x="1264158" y="2731769"/>
              <a:ext cx="530860" cy="306705"/>
            </a:xfrm>
            <a:custGeom>
              <a:avLst/>
              <a:gdLst/>
              <a:ahLst/>
              <a:cxnLst/>
              <a:rect l="l" t="t" r="r" b="b"/>
              <a:pathLst>
                <a:path w="530860" h="306705">
                  <a:moveTo>
                    <a:pt x="397764" y="0"/>
                  </a:moveTo>
                  <a:lnTo>
                    <a:pt x="132587" y="0"/>
                  </a:lnTo>
                  <a:lnTo>
                    <a:pt x="132587" y="153162"/>
                  </a:lnTo>
                  <a:lnTo>
                    <a:pt x="0" y="153162"/>
                  </a:lnTo>
                  <a:lnTo>
                    <a:pt x="265175" y="306324"/>
                  </a:lnTo>
                  <a:lnTo>
                    <a:pt x="530352" y="153162"/>
                  </a:lnTo>
                  <a:lnTo>
                    <a:pt x="397764" y="153162"/>
                  </a:lnTo>
                  <a:lnTo>
                    <a:pt x="397764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264158" y="2731769"/>
              <a:ext cx="530860" cy="306705"/>
            </a:xfrm>
            <a:custGeom>
              <a:avLst/>
              <a:gdLst/>
              <a:ahLst/>
              <a:cxnLst/>
              <a:rect l="l" t="t" r="r" b="b"/>
              <a:pathLst>
                <a:path w="530860" h="306705">
                  <a:moveTo>
                    <a:pt x="0" y="153162"/>
                  </a:moveTo>
                  <a:lnTo>
                    <a:pt x="132587" y="153162"/>
                  </a:lnTo>
                  <a:lnTo>
                    <a:pt x="132587" y="0"/>
                  </a:lnTo>
                  <a:lnTo>
                    <a:pt x="397764" y="0"/>
                  </a:lnTo>
                  <a:lnTo>
                    <a:pt x="397764" y="153162"/>
                  </a:lnTo>
                  <a:lnTo>
                    <a:pt x="530352" y="153162"/>
                  </a:lnTo>
                  <a:lnTo>
                    <a:pt x="265175" y="306324"/>
                  </a:lnTo>
                  <a:lnTo>
                    <a:pt x="0" y="153162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789669" y="2059685"/>
              <a:ext cx="342900" cy="466725"/>
            </a:xfrm>
            <a:custGeom>
              <a:avLst/>
              <a:gdLst/>
              <a:ahLst/>
              <a:cxnLst/>
              <a:rect l="l" t="t" r="r" b="b"/>
              <a:pathLst>
                <a:path w="342900" h="466725">
                  <a:moveTo>
                    <a:pt x="171450" y="0"/>
                  </a:moveTo>
                  <a:lnTo>
                    <a:pt x="171450" y="116586"/>
                  </a:lnTo>
                  <a:lnTo>
                    <a:pt x="0" y="116586"/>
                  </a:lnTo>
                  <a:lnTo>
                    <a:pt x="0" y="349758"/>
                  </a:lnTo>
                  <a:lnTo>
                    <a:pt x="171450" y="349758"/>
                  </a:lnTo>
                  <a:lnTo>
                    <a:pt x="171450" y="466343"/>
                  </a:lnTo>
                  <a:lnTo>
                    <a:pt x="342900" y="233172"/>
                  </a:lnTo>
                  <a:lnTo>
                    <a:pt x="17145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789669" y="2059685"/>
              <a:ext cx="342900" cy="466725"/>
            </a:xfrm>
            <a:custGeom>
              <a:avLst/>
              <a:gdLst/>
              <a:ahLst/>
              <a:cxnLst/>
              <a:rect l="l" t="t" r="r" b="b"/>
              <a:pathLst>
                <a:path w="342900" h="466725">
                  <a:moveTo>
                    <a:pt x="0" y="116586"/>
                  </a:moveTo>
                  <a:lnTo>
                    <a:pt x="171450" y="116586"/>
                  </a:lnTo>
                  <a:lnTo>
                    <a:pt x="171450" y="0"/>
                  </a:lnTo>
                  <a:lnTo>
                    <a:pt x="342900" y="233172"/>
                  </a:lnTo>
                  <a:lnTo>
                    <a:pt x="171450" y="466343"/>
                  </a:lnTo>
                  <a:lnTo>
                    <a:pt x="171450" y="349758"/>
                  </a:lnTo>
                  <a:lnTo>
                    <a:pt x="0" y="349758"/>
                  </a:lnTo>
                  <a:lnTo>
                    <a:pt x="0" y="11658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097530" y="2782061"/>
              <a:ext cx="425450" cy="306705"/>
            </a:xfrm>
            <a:custGeom>
              <a:avLst/>
              <a:gdLst/>
              <a:ahLst/>
              <a:cxnLst/>
              <a:rect l="l" t="t" r="r" b="b"/>
              <a:pathLst>
                <a:path w="425450" h="306705">
                  <a:moveTo>
                    <a:pt x="212597" y="0"/>
                  </a:moveTo>
                  <a:lnTo>
                    <a:pt x="0" y="153162"/>
                  </a:lnTo>
                  <a:lnTo>
                    <a:pt x="106299" y="153162"/>
                  </a:lnTo>
                  <a:lnTo>
                    <a:pt x="106299" y="306324"/>
                  </a:lnTo>
                  <a:lnTo>
                    <a:pt x="318896" y="306324"/>
                  </a:lnTo>
                  <a:lnTo>
                    <a:pt x="318896" y="153162"/>
                  </a:lnTo>
                  <a:lnTo>
                    <a:pt x="425195" y="153162"/>
                  </a:lnTo>
                  <a:lnTo>
                    <a:pt x="212597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097530" y="2782061"/>
              <a:ext cx="425450" cy="306705"/>
            </a:xfrm>
            <a:custGeom>
              <a:avLst/>
              <a:gdLst/>
              <a:ahLst/>
              <a:cxnLst/>
              <a:rect l="l" t="t" r="r" b="b"/>
              <a:pathLst>
                <a:path w="425450" h="306705">
                  <a:moveTo>
                    <a:pt x="425195" y="153162"/>
                  </a:moveTo>
                  <a:lnTo>
                    <a:pt x="318896" y="153162"/>
                  </a:lnTo>
                  <a:lnTo>
                    <a:pt x="318896" y="306324"/>
                  </a:lnTo>
                  <a:lnTo>
                    <a:pt x="106299" y="306324"/>
                  </a:lnTo>
                  <a:lnTo>
                    <a:pt x="106299" y="153162"/>
                  </a:lnTo>
                  <a:lnTo>
                    <a:pt x="0" y="153162"/>
                  </a:lnTo>
                  <a:lnTo>
                    <a:pt x="212597" y="0"/>
                  </a:lnTo>
                  <a:lnTo>
                    <a:pt x="425195" y="153162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715768" y="1933955"/>
              <a:ext cx="1170940" cy="736600"/>
            </a:xfrm>
            <a:custGeom>
              <a:avLst/>
              <a:gdLst/>
              <a:ahLst/>
              <a:cxnLst/>
              <a:rect l="l" t="t" r="r" b="b"/>
              <a:pathLst>
                <a:path w="1170939" h="736600">
                  <a:moveTo>
                    <a:pt x="1047749" y="0"/>
                  </a:moveTo>
                  <a:lnTo>
                    <a:pt x="122681" y="0"/>
                  </a:lnTo>
                  <a:lnTo>
                    <a:pt x="74955" y="9650"/>
                  </a:lnTo>
                  <a:lnTo>
                    <a:pt x="35956" y="35956"/>
                  </a:lnTo>
                  <a:lnTo>
                    <a:pt x="9650" y="74955"/>
                  </a:lnTo>
                  <a:lnTo>
                    <a:pt x="0" y="122682"/>
                  </a:lnTo>
                  <a:lnTo>
                    <a:pt x="0" y="613410"/>
                  </a:lnTo>
                  <a:lnTo>
                    <a:pt x="9650" y="661136"/>
                  </a:lnTo>
                  <a:lnTo>
                    <a:pt x="35956" y="700135"/>
                  </a:lnTo>
                  <a:lnTo>
                    <a:pt x="74955" y="726441"/>
                  </a:lnTo>
                  <a:lnTo>
                    <a:pt x="122681" y="736092"/>
                  </a:lnTo>
                  <a:lnTo>
                    <a:pt x="1047749" y="736092"/>
                  </a:lnTo>
                  <a:lnTo>
                    <a:pt x="1095476" y="726441"/>
                  </a:lnTo>
                  <a:lnTo>
                    <a:pt x="1134475" y="700135"/>
                  </a:lnTo>
                  <a:lnTo>
                    <a:pt x="1160781" y="661136"/>
                  </a:lnTo>
                  <a:lnTo>
                    <a:pt x="1170432" y="613410"/>
                  </a:lnTo>
                  <a:lnTo>
                    <a:pt x="1170432" y="122682"/>
                  </a:lnTo>
                  <a:lnTo>
                    <a:pt x="1160781" y="74955"/>
                  </a:lnTo>
                  <a:lnTo>
                    <a:pt x="1134475" y="35956"/>
                  </a:lnTo>
                  <a:lnTo>
                    <a:pt x="1095476" y="9650"/>
                  </a:lnTo>
                  <a:lnTo>
                    <a:pt x="104774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2635897" y="1844610"/>
            <a:ext cx="746125" cy="38989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17475" marR="5080" indent="-105410">
              <a:lnSpc>
                <a:spcPct val="104299"/>
              </a:lnSpc>
              <a:spcBef>
                <a:spcPts val="75"/>
              </a:spcBef>
            </a:pPr>
            <a:r>
              <a:rPr sz="1150" b="1" spc="-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150" b="1" spc="2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150" b="1" spc="3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150" b="1" spc="25" dirty="0">
                <a:solidFill>
                  <a:srgbClr val="FFFFFF"/>
                </a:solidFill>
                <a:latin typeface="Calibri"/>
                <a:cs typeface="Calibri"/>
              </a:rPr>
              <a:t>bu</a:t>
            </a:r>
            <a:r>
              <a:rPr sz="115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150" b="1" spc="-1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15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150" b="1" spc="10" dirty="0">
                <a:solidFill>
                  <a:srgbClr val="FFFFFF"/>
                </a:solidFill>
                <a:latin typeface="Calibri"/>
                <a:cs typeface="Calibri"/>
              </a:rPr>
              <a:t>n  Laporan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3700919" y="1810828"/>
            <a:ext cx="1600200" cy="1814830"/>
            <a:chOff x="3991864" y="2067051"/>
            <a:chExt cx="1600200" cy="1814830"/>
          </a:xfrm>
        </p:grpSpPr>
        <p:sp>
          <p:nvSpPr>
            <p:cNvPr id="33" name="object 33"/>
            <p:cNvSpPr/>
            <p:nvPr/>
          </p:nvSpPr>
          <p:spPr>
            <a:xfrm>
              <a:off x="3998214" y="2073401"/>
              <a:ext cx="342900" cy="466725"/>
            </a:xfrm>
            <a:custGeom>
              <a:avLst/>
              <a:gdLst/>
              <a:ahLst/>
              <a:cxnLst/>
              <a:rect l="l" t="t" r="r" b="b"/>
              <a:pathLst>
                <a:path w="342900" h="466725">
                  <a:moveTo>
                    <a:pt x="171450" y="0"/>
                  </a:moveTo>
                  <a:lnTo>
                    <a:pt x="171450" y="116586"/>
                  </a:lnTo>
                  <a:lnTo>
                    <a:pt x="0" y="116586"/>
                  </a:lnTo>
                  <a:lnTo>
                    <a:pt x="0" y="349758"/>
                  </a:lnTo>
                  <a:lnTo>
                    <a:pt x="171450" y="349758"/>
                  </a:lnTo>
                  <a:lnTo>
                    <a:pt x="171450" y="466344"/>
                  </a:lnTo>
                  <a:lnTo>
                    <a:pt x="342900" y="233172"/>
                  </a:lnTo>
                  <a:lnTo>
                    <a:pt x="17145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998214" y="2073401"/>
              <a:ext cx="342900" cy="466725"/>
            </a:xfrm>
            <a:custGeom>
              <a:avLst/>
              <a:gdLst/>
              <a:ahLst/>
              <a:cxnLst/>
              <a:rect l="l" t="t" r="r" b="b"/>
              <a:pathLst>
                <a:path w="342900" h="466725">
                  <a:moveTo>
                    <a:pt x="0" y="116586"/>
                  </a:moveTo>
                  <a:lnTo>
                    <a:pt x="171450" y="116586"/>
                  </a:lnTo>
                  <a:lnTo>
                    <a:pt x="171450" y="0"/>
                  </a:lnTo>
                  <a:lnTo>
                    <a:pt x="342900" y="233172"/>
                  </a:lnTo>
                  <a:lnTo>
                    <a:pt x="171450" y="466344"/>
                  </a:lnTo>
                  <a:lnTo>
                    <a:pt x="171450" y="349758"/>
                  </a:lnTo>
                  <a:lnTo>
                    <a:pt x="0" y="349758"/>
                  </a:lnTo>
                  <a:lnTo>
                    <a:pt x="0" y="11658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398264" y="3177539"/>
              <a:ext cx="1193800" cy="704215"/>
            </a:xfrm>
            <a:custGeom>
              <a:avLst/>
              <a:gdLst/>
              <a:ahLst/>
              <a:cxnLst/>
              <a:rect l="l" t="t" r="r" b="b"/>
              <a:pathLst>
                <a:path w="1193800" h="704214">
                  <a:moveTo>
                    <a:pt x="1075944" y="0"/>
                  </a:moveTo>
                  <a:lnTo>
                    <a:pt x="117348" y="0"/>
                  </a:lnTo>
                  <a:lnTo>
                    <a:pt x="71687" y="9227"/>
                  </a:lnTo>
                  <a:lnTo>
                    <a:pt x="34385" y="34385"/>
                  </a:lnTo>
                  <a:lnTo>
                    <a:pt x="9227" y="71687"/>
                  </a:lnTo>
                  <a:lnTo>
                    <a:pt x="0" y="117348"/>
                  </a:lnTo>
                  <a:lnTo>
                    <a:pt x="0" y="586740"/>
                  </a:lnTo>
                  <a:lnTo>
                    <a:pt x="9227" y="632400"/>
                  </a:lnTo>
                  <a:lnTo>
                    <a:pt x="34385" y="669702"/>
                  </a:lnTo>
                  <a:lnTo>
                    <a:pt x="71687" y="694860"/>
                  </a:lnTo>
                  <a:lnTo>
                    <a:pt x="117348" y="704088"/>
                  </a:lnTo>
                  <a:lnTo>
                    <a:pt x="1075944" y="704088"/>
                  </a:lnTo>
                  <a:lnTo>
                    <a:pt x="1121604" y="694860"/>
                  </a:lnTo>
                  <a:lnTo>
                    <a:pt x="1158906" y="669702"/>
                  </a:lnTo>
                  <a:lnTo>
                    <a:pt x="1184064" y="632400"/>
                  </a:lnTo>
                  <a:lnTo>
                    <a:pt x="1193291" y="586740"/>
                  </a:lnTo>
                  <a:lnTo>
                    <a:pt x="1193291" y="117348"/>
                  </a:lnTo>
                  <a:lnTo>
                    <a:pt x="1184064" y="71687"/>
                  </a:lnTo>
                  <a:lnTo>
                    <a:pt x="1158906" y="34385"/>
                  </a:lnTo>
                  <a:lnTo>
                    <a:pt x="1121604" y="9227"/>
                  </a:lnTo>
                  <a:lnTo>
                    <a:pt x="107594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228095" y="3071685"/>
            <a:ext cx="955040" cy="3898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5"/>
              </a:spcBef>
            </a:pPr>
            <a:r>
              <a:rPr sz="1150" b="1" dirty="0">
                <a:solidFill>
                  <a:srgbClr val="FFFFFF"/>
                </a:solidFill>
                <a:latin typeface="Calibri"/>
                <a:cs typeface="Calibri"/>
              </a:rPr>
              <a:t>Draft</a:t>
            </a:r>
            <a:r>
              <a:rPr sz="115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b="1" spc="10" dirty="0">
                <a:solidFill>
                  <a:srgbClr val="FFFFFF"/>
                </a:solidFill>
                <a:latin typeface="Calibri"/>
                <a:cs typeface="Calibri"/>
              </a:rPr>
              <a:t>Sertifikat</a:t>
            </a:r>
            <a:endParaRPr sz="11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TKDN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4437010" y="2524060"/>
            <a:ext cx="3232150" cy="1097280"/>
            <a:chOff x="4727955" y="2780283"/>
            <a:chExt cx="3232150" cy="1097280"/>
          </a:xfrm>
        </p:grpSpPr>
        <p:sp>
          <p:nvSpPr>
            <p:cNvPr id="38" name="object 38"/>
            <p:cNvSpPr/>
            <p:nvPr/>
          </p:nvSpPr>
          <p:spPr>
            <a:xfrm>
              <a:off x="4734305" y="2786633"/>
              <a:ext cx="525780" cy="306705"/>
            </a:xfrm>
            <a:custGeom>
              <a:avLst/>
              <a:gdLst/>
              <a:ahLst/>
              <a:cxnLst/>
              <a:rect l="l" t="t" r="r" b="b"/>
              <a:pathLst>
                <a:path w="525779" h="306705">
                  <a:moveTo>
                    <a:pt x="394335" y="0"/>
                  </a:moveTo>
                  <a:lnTo>
                    <a:pt x="131445" y="0"/>
                  </a:lnTo>
                  <a:lnTo>
                    <a:pt x="131445" y="153162"/>
                  </a:lnTo>
                  <a:lnTo>
                    <a:pt x="0" y="153162"/>
                  </a:lnTo>
                  <a:lnTo>
                    <a:pt x="262890" y="306324"/>
                  </a:lnTo>
                  <a:lnTo>
                    <a:pt x="525780" y="153162"/>
                  </a:lnTo>
                  <a:lnTo>
                    <a:pt x="394335" y="153162"/>
                  </a:lnTo>
                  <a:lnTo>
                    <a:pt x="394335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734305" y="2786633"/>
              <a:ext cx="525780" cy="306705"/>
            </a:xfrm>
            <a:custGeom>
              <a:avLst/>
              <a:gdLst/>
              <a:ahLst/>
              <a:cxnLst/>
              <a:rect l="l" t="t" r="r" b="b"/>
              <a:pathLst>
                <a:path w="525779" h="306705">
                  <a:moveTo>
                    <a:pt x="0" y="153162"/>
                  </a:moveTo>
                  <a:lnTo>
                    <a:pt x="131445" y="153162"/>
                  </a:lnTo>
                  <a:lnTo>
                    <a:pt x="131445" y="0"/>
                  </a:lnTo>
                  <a:lnTo>
                    <a:pt x="394335" y="0"/>
                  </a:lnTo>
                  <a:lnTo>
                    <a:pt x="394335" y="153162"/>
                  </a:lnTo>
                  <a:lnTo>
                    <a:pt x="525780" y="153162"/>
                  </a:lnTo>
                  <a:lnTo>
                    <a:pt x="262890" y="306324"/>
                  </a:lnTo>
                  <a:lnTo>
                    <a:pt x="0" y="153162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766560" y="3168395"/>
              <a:ext cx="1193800" cy="708660"/>
            </a:xfrm>
            <a:custGeom>
              <a:avLst/>
              <a:gdLst/>
              <a:ahLst/>
              <a:cxnLst/>
              <a:rect l="l" t="t" r="r" b="b"/>
              <a:pathLst>
                <a:path w="1193800" h="708660">
                  <a:moveTo>
                    <a:pt x="1075182" y="0"/>
                  </a:moveTo>
                  <a:lnTo>
                    <a:pt x="118110" y="0"/>
                  </a:lnTo>
                  <a:lnTo>
                    <a:pt x="72116" y="9274"/>
                  </a:lnTo>
                  <a:lnTo>
                    <a:pt x="34575" y="34575"/>
                  </a:lnTo>
                  <a:lnTo>
                    <a:pt x="9274" y="72116"/>
                  </a:lnTo>
                  <a:lnTo>
                    <a:pt x="0" y="118109"/>
                  </a:lnTo>
                  <a:lnTo>
                    <a:pt x="0" y="590549"/>
                  </a:lnTo>
                  <a:lnTo>
                    <a:pt x="9274" y="636543"/>
                  </a:lnTo>
                  <a:lnTo>
                    <a:pt x="34575" y="674084"/>
                  </a:lnTo>
                  <a:lnTo>
                    <a:pt x="72116" y="699385"/>
                  </a:lnTo>
                  <a:lnTo>
                    <a:pt x="118110" y="708659"/>
                  </a:lnTo>
                  <a:lnTo>
                    <a:pt x="1075182" y="708659"/>
                  </a:lnTo>
                  <a:lnTo>
                    <a:pt x="1121175" y="699385"/>
                  </a:lnTo>
                  <a:lnTo>
                    <a:pt x="1158716" y="674084"/>
                  </a:lnTo>
                  <a:lnTo>
                    <a:pt x="1184017" y="636543"/>
                  </a:lnTo>
                  <a:lnTo>
                    <a:pt x="1193292" y="590549"/>
                  </a:lnTo>
                  <a:lnTo>
                    <a:pt x="1193292" y="118109"/>
                  </a:lnTo>
                  <a:lnTo>
                    <a:pt x="1184017" y="72116"/>
                  </a:lnTo>
                  <a:lnTo>
                    <a:pt x="1158716" y="34575"/>
                  </a:lnTo>
                  <a:lnTo>
                    <a:pt x="1121175" y="9274"/>
                  </a:lnTo>
                  <a:lnTo>
                    <a:pt x="107518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6773811" y="3064395"/>
            <a:ext cx="598805" cy="389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Sertifikat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sz="1150" b="1" spc="15" dirty="0">
                <a:solidFill>
                  <a:srgbClr val="FFFFFF"/>
                </a:solidFill>
                <a:latin typeface="Calibri"/>
                <a:cs typeface="Calibri"/>
              </a:rPr>
              <a:t>TKDN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5401702" y="2501200"/>
            <a:ext cx="5175250" cy="1014094"/>
            <a:chOff x="5692647" y="2757423"/>
            <a:chExt cx="5175250" cy="1014094"/>
          </a:xfrm>
        </p:grpSpPr>
        <p:sp>
          <p:nvSpPr>
            <p:cNvPr id="43" name="object 43"/>
            <p:cNvSpPr/>
            <p:nvPr/>
          </p:nvSpPr>
          <p:spPr>
            <a:xfrm>
              <a:off x="5698997" y="3298697"/>
              <a:ext cx="955675" cy="466725"/>
            </a:xfrm>
            <a:custGeom>
              <a:avLst/>
              <a:gdLst/>
              <a:ahLst/>
              <a:cxnLst/>
              <a:rect l="l" t="t" r="r" b="b"/>
              <a:pathLst>
                <a:path w="955675" h="466725">
                  <a:moveTo>
                    <a:pt x="722376" y="0"/>
                  </a:moveTo>
                  <a:lnTo>
                    <a:pt x="722376" y="116586"/>
                  </a:lnTo>
                  <a:lnTo>
                    <a:pt x="0" y="116586"/>
                  </a:lnTo>
                  <a:lnTo>
                    <a:pt x="0" y="349757"/>
                  </a:lnTo>
                  <a:lnTo>
                    <a:pt x="722376" y="349757"/>
                  </a:lnTo>
                  <a:lnTo>
                    <a:pt x="722376" y="466344"/>
                  </a:lnTo>
                  <a:lnTo>
                    <a:pt x="955548" y="233172"/>
                  </a:lnTo>
                  <a:lnTo>
                    <a:pt x="722376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698997" y="3298697"/>
              <a:ext cx="955675" cy="466725"/>
            </a:xfrm>
            <a:custGeom>
              <a:avLst/>
              <a:gdLst/>
              <a:ahLst/>
              <a:cxnLst/>
              <a:rect l="l" t="t" r="r" b="b"/>
              <a:pathLst>
                <a:path w="955675" h="466725">
                  <a:moveTo>
                    <a:pt x="0" y="116586"/>
                  </a:moveTo>
                  <a:lnTo>
                    <a:pt x="722376" y="116586"/>
                  </a:lnTo>
                  <a:lnTo>
                    <a:pt x="722376" y="0"/>
                  </a:lnTo>
                  <a:lnTo>
                    <a:pt x="955548" y="233172"/>
                  </a:lnTo>
                  <a:lnTo>
                    <a:pt x="722376" y="466344"/>
                  </a:lnTo>
                  <a:lnTo>
                    <a:pt x="722376" y="349757"/>
                  </a:lnTo>
                  <a:lnTo>
                    <a:pt x="0" y="349757"/>
                  </a:lnTo>
                  <a:lnTo>
                    <a:pt x="0" y="116586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184897" y="2763773"/>
              <a:ext cx="425450" cy="306705"/>
            </a:xfrm>
            <a:custGeom>
              <a:avLst/>
              <a:gdLst/>
              <a:ahLst/>
              <a:cxnLst/>
              <a:rect l="l" t="t" r="r" b="b"/>
              <a:pathLst>
                <a:path w="425450" h="306705">
                  <a:moveTo>
                    <a:pt x="212598" y="0"/>
                  </a:moveTo>
                  <a:lnTo>
                    <a:pt x="0" y="153162"/>
                  </a:lnTo>
                  <a:lnTo>
                    <a:pt x="106299" y="153162"/>
                  </a:lnTo>
                  <a:lnTo>
                    <a:pt x="106299" y="306324"/>
                  </a:lnTo>
                  <a:lnTo>
                    <a:pt x="318897" y="306324"/>
                  </a:lnTo>
                  <a:lnTo>
                    <a:pt x="318897" y="153162"/>
                  </a:lnTo>
                  <a:lnTo>
                    <a:pt x="425196" y="153162"/>
                  </a:lnTo>
                  <a:lnTo>
                    <a:pt x="212598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184897" y="2763773"/>
              <a:ext cx="425450" cy="306705"/>
            </a:xfrm>
            <a:custGeom>
              <a:avLst/>
              <a:gdLst/>
              <a:ahLst/>
              <a:cxnLst/>
              <a:rect l="l" t="t" r="r" b="b"/>
              <a:pathLst>
                <a:path w="425450" h="306705">
                  <a:moveTo>
                    <a:pt x="425196" y="153162"/>
                  </a:moveTo>
                  <a:lnTo>
                    <a:pt x="318897" y="153162"/>
                  </a:lnTo>
                  <a:lnTo>
                    <a:pt x="318897" y="306324"/>
                  </a:lnTo>
                  <a:lnTo>
                    <a:pt x="106299" y="306324"/>
                  </a:lnTo>
                  <a:lnTo>
                    <a:pt x="106299" y="153162"/>
                  </a:lnTo>
                  <a:lnTo>
                    <a:pt x="0" y="153162"/>
                  </a:lnTo>
                  <a:lnTo>
                    <a:pt x="212598" y="0"/>
                  </a:lnTo>
                  <a:lnTo>
                    <a:pt x="425196" y="153162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789669" y="2887217"/>
              <a:ext cx="342900" cy="462280"/>
            </a:xfrm>
            <a:custGeom>
              <a:avLst/>
              <a:gdLst/>
              <a:ahLst/>
              <a:cxnLst/>
              <a:rect l="l" t="t" r="r" b="b"/>
              <a:pathLst>
                <a:path w="342900" h="462279">
                  <a:moveTo>
                    <a:pt x="171450" y="0"/>
                  </a:moveTo>
                  <a:lnTo>
                    <a:pt x="171450" y="115443"/>
                  </a:lnTo>
                  <a:lnTo>
                    <a:pt x="0" y="115443"/>
                  </a:lnTo>
                  <a:lnTo>
                    <a:pt x="0" y="346329"/>
                  </a:lnTo>
                  <a:lnTo>
                    <a:pt x="171450" y="346329"/>
                  </a:lnTo>
                  <a:lnTo>
                    <a:pt x="171450" y="461772"/>
                  </a:lnTo>
                  <a:lnTo>
                    <a:pt x="342900" y="230886"/>
                  </a:lnTo>
                  <a:lnTo>
                    <a:pt x="17145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8789669" y="2887217"/>
              <a:ext cx="342900" cy="462280"/>
            </a:xfrm>
            <a:custGeom>
              <a:avLst/>
              <a:gdLst/>
              <a:ahLst/>
              <a:cxnLst/>
              <a:rect l="l" t="t" r="r" b="b"/>
              <a:pathLst>
                <a:path w="342900" h="462279">
                  <a:moveTo>
                    <a:pt x="0" y="115443"/>
                  </a:moveTo>
                  <a:lnTo>
                    <a:pt x="171450" y="115443"/>
                  </a:lnTo>
                  <a:lnTo>
                    <a:pt x="171450" y="0"/>
                  </a:lnTo>
                  <a:lnTo>
                    <a:pt x="342900" y="230886"/>
                  </a:lnTo>
                  <a:lnTo>
                    <a:pt x="171450" y="461772"/>
                  </a:lnTo>
                  <a:lnTo>
                    <a:pt x="171450" y="346329"/>
                  </a:lnTo>
                  <a:lnTo>
                    <a:pt x="0" y="346329"/>
                  </a:lnTo>
                  <a:lnTo>
                    <a:pt x="0" y="115443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9317735" y="2761487"/>
              <a:ext cx="1550035" cy="649605"/>
            </a:xfrm>
            <a:custGeom>
              <a:avLst/>
              <a:gdLst/>
              <a:ahLst/>
              <a:cxnLst/>
              <a:rect l="l" t="t" r="r" b="b"/>
              <a:pathLst>
                <a:path w="1550034" h="649604">
                  <a:moveTo>
                    <a:pt x="1441704" y="0"/>
                  </a:moveTo>
                  <a:lnTo>
                    <a:pt x="108204" y="0"/>
                  </a:lnTo>
                  <a:lnTo>
                    <a:pt x="66061" y="8495"/>
                  </a:lnTo>
                  <a:lnTo>
                    <a:pt x="31670" y="31670"/>
                  </a:lnTo>
                  <a:lnTo>
                    <a:pt x="8495" y="66061"/>
                  </a:lnTo>
                  <a:lnTo>
                    <a:pt x="0" y="108203"/>
                  </a:lnTo>
                  <a:lnTo>
                    <a:pt x="0" y="541020"/>
                  </a:lnTo>
                  <a:lnTo>
                    <a:pt x="8495" y="583162"/>
                  </a:lnTo>
                  <a:lnTo>
                    <a:pt x="31670" y="617553"/>
                  </a:lnTo>
                  <a:lnTo>
                    <a:pt x="66061" y="640728"/>
                  </a:lnTo>
                  <a:lnTo>
                    <a:pt x="108204" y="649224"/>
                  </a:lnTo>
                  <a:lnTo>
                    <a:pt x="1441704" y="649224"/>
                  </a:lnTo>
                  <a:lnTo>
                    <a:pt x="1483846" y="640728"/>
                  </a:lnTo>
                  <a:lnTo>
                    <a:pt x="1518237" y="617553"/>
                  </a:lnTo>
                  <a:lnTo>
                    <a:pt x="1541412" y="583162"/>
                  </a:lnTo>
                  <a:lnTo>
                    <a:pt x="1549908" y="541020"/>
                  </a:lnTo>
                  <a:lnTo>
                    <a:pt x="1549908" y="108203"/>
                  </a:lnTo>
                  <a:lnTo>
                    <a:pt x="1541412" y="66061"/>
                  </a:lnTo>
                  <a:lnTo>
                    <a:pt x="1518237" y="31670"/>
                  </a:lnTo>
                  <a:lnTo>
                    <a:pt x="1483846" y="8495"/>
                  </a:lnTo>
                  <a:lnTo>
                    <a:pt x="144170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9384169" y="2735135"/>
            <a:ext cx="845819" cy="1739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50" b="1" spc="1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95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5" dirty="0">
                <a:solidFill>
                  <a:srgbClr val="FFFFFF"/>
                </a:solidFill>
                <a:latin typeface="Calibri"/>
                <a:cs typeface="Calibri"/>
              </a:rPr>
              <a:t>Catalog</a:t>
            </a:r>
            <a:r>
              <a:rPr sz="95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5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950" b="1" dirty="0">
                <a:solidFill>
                  <a:srgbClr val="FFFFFF"/>
                </a:solidFill>
                <a:latin typeface="Calibri"/>
                <a:cs typeface="Calibri"/>
              </a:rPr>
              <a:t> LKPP</a:t>
            </a:r>
            <a:endParaRPr sz="950">
              <a:latin typeface="Calibri"/>
              <a:cs typeface="Calibri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8492374" y="3364800"/>
            <a:ext cx="2084705" cy="649605"/>
            <a:chOff x="8783319" y="3621023"/>
            <a:chExt cx="2084705" cy="649605"/>
          </a:xfrm>
        </p:grpSpPr>
        <p:sp>
          <p:nvSpPr>
            <p:cNvPr id="52" name="object 52"/>
            <p:cNvSpPr/>
            <p:nvPr/>
          </p:nvSpPr>
          <p:spPr>
            <a:xfrm>
              <a:off x="8789669" y="3765041"/>
              <a:ext cx="342900" cy="466725"/>
            </a:xfrm>
            <a:custGeom>
              <a:avLst/>
              <a:gdLst/>
              <a:ahLst/>
              <a:cxnLst/>
              <a:rect l="l" t="t" r="r" b="b"/>
              <a:pathLst>
                <a:path w="342900" h="466725">
                  <a:moveTo>
                    <a:pt x="171450" y="0"/>
                  </a:moveTo>
                  <a:lnTo>
                    <a:pt x="171450" y="116585"/>
                  </a:lnTo>
                  <a:lnTo>
                    <a:pt x="0" y="116585"/>
                  </a:lnTo>
                  <a:lnTo>
                    <a:pt x="0" y="349757"/>
                  </a:lnTo>
                  <a:lnTo>
                    <a:pt x="171450" y="349757"/>
                  </a:lnTo>
                  <a:lnTo>
                    <a:pt x="171450" y="466343"/>
                  </a:lnTo>
                  <a:lnTo>
                    <a:pt x="342900" y="233171"/>
                  </a:lnTo>
                  <a:lnTo>
                    <a:pt x="17145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8789669" y="3765041"/>
              <a:ext cx="342900" cy="466725"/>
            </a:xfrm>
            <a:custGeom>
              <a:avLst/>
              <a:gdLst/>
              <a:ahLst/>
              <a:cxnLst/>
              <a:rect l="l" t="t" r="r" b="b"/>
              <a:pathLst>
                <a:path w="342900" h="466725">
                  <a:moveTo>
                    <a:pt x="0" y="116585"/>
                  </a:moveTo>
                  <a:lnTo>
                    <a:pt x="171450" y="116585"/>
                  </a:lnTo>
                  <a:lnTo>
                    <a:pt x="171450" y="0"/>
                  </a:lnTo>
                  <a:lnTo>
                    <a:pt x="342900" y="233171"/>
                  </a:lnTo>
                  <a:lnTo>
                    <a:pt x="171450" y="466343"/>
                  </a:lnTo>
                  <a:lnTo>
                    <a:pt x="171450" y="349757"/>
                  </a:lnTo>
                  <a:lnTo>
                    <a:pt x="0" y="349757"/>
                  </a:lnTo>
                  <a:lnTo>
                    <a:pt x="0" y="116585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9345167" y="3621023"/>
              <a:ext cx="1522730" cy="649605"/>
            </a:xfrm>
            <a:custGeom>
              <a:avLst/>
              <a:gdLst/>
              <a:ahLst/>
              <a:cxnLst/>
              <a:rect l="l" t="t" r="r" b="b"/>
              <a:pathLst>
                <a:path w="1522729" h="649604">
                  <a:moveTo>
                    <a:pt x="1414272" y="0"/>
                  </a:moveTo>
                  <a:lnTo>
                    <a:pt x="108203" y="0"/>
                  </a:lnTo>
                  <a:lnTo>
                    <a:pt x="66061" y="8495"/>
                  </a:lnTo>
                  <a:lnTo>
                    <a:pt x="31670" y="31670"/>
                  </a:lnTo>
                  <a:lnTo>
                    <a:pt x="8495" y="66061"/>
                  </a:lnTo>
                  <a:lnTo>
                    <a:pt x="0" y="108203"/>
                  </a:lnTo>
                  <a:lnTo>
                    <a:pt x="0" y="541019"/>
                  </a:lnTo>
                  <a:lnTo>
                    <a:pt x="8495" y="583162"/>
                  </a:lnTo>
                  <a:lnTo>
                    <a:pt x="31670" y="617553"/>
                  </a:lnTo>
                  <a:lnTo>
                    <a:pt x="66061" y="640728"/>
                  </a:lnTo>
                  <a:lnTo>
                    <a:pt x="108203" y="649224"/>
                  </a:lnTo>
                  <a:lnTo>
                    <a:pt x="1414272" y="649224"/>
                  </a:lnTo>
                  <a:lnTo>
                    <a:pt x="1456414" y="640728"/>
                  </a:lnTo>
                  <a:lnTo>
                    <a:pt x="1490805" y="617553"/>
                  </a:lnTo>
                  <a:lnTo>
                    <a:pt x="1513980" y="583162"/>
                  </a:lnTo>
                  <a:lnTo>
                    <a:pt x="1522476" y="541019"/>
                  </a:lnTo>
                  <a:lnTo>
                    <a:pt x="1522476" y="108203"/>
                  </a:lnTo>
                  <a:lnTo>
                    <a:pt x="1513980" y="66061"/>
                  </a:lnTo>
                  <a:lnTo>
                    <a:pt x="1490805" y="31670"/>
                  </a:lnTo>
                  <a:lnTo>
                    <a:pt x="1456414" y="8495"/>
                  </a:lnTo>
                  <a:lnTo>
                    <a:pt x="141427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9266186" y="3596830"/>
            <a:ext cx="1098550" cy="1739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50" b="1" dirty="0">
                <a:solidFill>
                  <a:srgbClr val="FFFFFF"/>
                </a:solidFill>
                <a:latin typeface="Calibri"/>
                <a:cs typeface="Calibri"/>
              </a:rPr>
              <a:t>APDN</a:t>
            </a:r>
            <a:r>
              <a:rPr sz="950" b="1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1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95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5" dirty="0">
                <a:solidFill>
                  <a:srgbClr val="FFFFFF"/>
                </a:solidFill>
                <a:latin typeface="Calibri"/>
                <a:cs typeface="Calibri"/>
              </a:rPr>
              <a:t>Ditjen</a:t>
            </a:r>
            <a:r>
              <a:rPr sz="950" b="1" spc="10" dirty="0">
                <a:solidFill>
                  <a:srgbClr val="FFFFFF"/>
                </a:solidFill>
                <a:latin typeface="Calibri"/>
                <a:cs typeface="Calibri"/>
              </a:rPr>
              <a:t> Migas</a:t>
            </a:r>
            <a:endParaRPr sz="950">
              <a:latin typeface="Calibri"/>
              <a:cs typeface="Calibri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8492374" y="4192332"/>
            <a:ext cx="2098040" cy="1371600"/>
            <a:chOff x="8783319" y="4448555"/>
            <a:chExt cx="2098040" cy="1371600"/>
          </a:xfrm>
        </p:grpSpPr>
        <p:sp>
          <p:nvSpPr>
            <p:cNvPr id="57" name="object 57"/>
            <p:cNvSpPr/>
            <p:nvPr/>
          </p:nvSpPr>
          <p:spPr>
            <a:xfrm>
              <a:off x="8789669" y="5346953"/>
              <a:ext cx="342900" cy="466725"/>
            </a:xfrm>
            <a:custGeom>
              <a:avLst/>
              <a:gdLst/>
              <a:ahLst/>
              <a:cxnLst/>
              <a:rect l="l" t="t" r="r" b="b"/>
              <a:pathLst>
                <a:path w="342900" h="466725">
                  <a:moveTo>
                    <a:pt x="171450" y="0"/>
                  </a:moveTo>
                  <a:lnTo>
                    <a:pt x="171450" y="116586"/>
                  </a:lnTo>
                  <a:lnTo>
                    <a:pt x="0" y="116586"/>
                  </a:lnTo>
                  <a:lnTo>
                    <a:pt x="0" y="349758"/>
                  </a:lnTo>
                  <a:lnTo>
                    <a:pt x="171450" y="349758"/>
                  </a:lnTo>
                  <a:lnTo>
                    <a:pt x="171450" y="466344"/>
                  </a:lnTo>
                  <a:lnTo>
                    <a:pt x="342900" y="233172"/>
                  </a:lnTo>
                  <a:lnTo>
                    <a:pt x="17145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8789669" y="5346953"/>
              <a:ext cx="342900" cy="466725"/>
            </a:xfrm>
            <a:custGeom>
              <a:avLst/>
              <a:gdLst/>
              <a:ahLst/>
              <a:cxnLst/>
              <a:rect l="l" t="t" r="r" b="b"/>
              <a:pathLst>
                <a:path w="342900" h="466725">
                  <a:moveTo>
                    <a:pt x="0" y="116586"/>
                  </a:moveTo>
                  <a:lnTo>
                    <a:pt x="171450" y="116586"/>
                  </a:lnTo>
                  <a:lnTo>
                    <a:pt x="171450" y="0"/>
                  </a:lnTo>
                  <a:lnTo>
                    <a:pt x="342900" y="233172"/>
                  </a:lnTo>
                  <a:lnTo>
                    <a:pt x="171450" y="466344"/>
                  </a:lnTo>
                  <a:lnTo>
                    <a:pt x="171450" y="349758"/>
                  </a:lnTo>
                  <a:lnTo>
                    <a:pt x="0" y="349758"/>
                  </a:lnTo>
                  <a:lnTo>
                    <a:pt x="0" y="116586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8789669" y="4473701"/>
              <a:ext cx="342900" cy="466725"/>
            </a:xfrm>
            <a:custGeom>
              <a:avLst/>
              <a:gdLst/>
              <a:ahLst/>
              <a:cxnLst/>
              <a:rect l="l" t="t" r="r" b="b"/>
              <a:pathLst>
                <a:path w="342900" h="466725">
                  <a:moveTo>
                    <a:pt x="171450" y="0"/>
                  </a:moveTo>
                  <a:lnTo>
                    <a:pt x="171450" y="116586"/>
                  </a:lnTo>
                  <a:lnTo>
                    <a:pt x="0" y="116586"/>
                  </a:lnTo>
                  <a:lnTo>
                    <a:pt x="0" y="349758"/>
                  </a:lnTo>
                  <a:lnTo>
                    <a:pt x="171450" y="349758"/>
                  </a:lnTo>
                  <a:lnTo>
                    <a:pt x="171450" y="466344"/>
                  </a:lnTo>
                  <a:lnTo>
                    <a:pt x="342900" y="233172"/>
                  </a:lnTo>
                  <a:lnTo>
                    <a:pt x="17145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8789669" y="4473701"/>
              <a:ext cx="342900" cy="466725"/>
            </a:xfrm>
            <a:custGeom>
              <a:avLst/>
              <a:gdLst/>
              <a:ahLst/>
              <a:cxnLst/>
              <a:rect l="l" t="t" r="r" b="b"/>
              <a:pathLst>
                <a:path w="342900" h="466725">
                  <a:moveTo>
                    <a:pt x="0" y="116586"/>
                  </a:moveTo>
                  <a:lnTo>
                    <a:pt x="171450" y="116586"/>
                  </a:lnTo>
                  <a:lnTo>
                    <a:pt x="171450" y="0"/>
                  </a:lnTo>
                  <a:lnTo>
                    <a:pt x="342900" y="233172"/>
                  </a:lnTo>
                  <a:lnTo>
                    <a:pt x="171450" y="466344"/>
                  </a:lnTo>
                  <a:lnTo>
                    <a:pt x="171450" y="349758"/>
                  </a:lnTo>
                  <a:lnTo>
                    <a:pt x="0" y="349758"/>
                  </a:lnTo>
                  <a:lnTo>
                    <a:pt x="0" y="116586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9390887" y="4448555"/>
              <a:ext cx="1490980" cy="649605"/>
            </a:xfrm>
            <a:custGeom>
              <a:avLst/>
              <a:gdLst/>
              <a:ahLst/>
              <a:cxnLst/>
              <a:rect l="l" t="t" r="r" b="b"/>
              <a:pathLst>
                <a:path w="1490979" h="649604">
                  <a:moveTo>
                    <a:pt x="1382267" y="0"/>
                  </a:moveTo>
                  <a:lnTo>
                    <a:pt x="108203" y="0"/>
                  </a:lnTo>
                  <a:lnTo>
                    <a:pt x="66061" y="8495"/>
                  </a:lnTo>
                  <a:lnTo>
                    <a:pt x="31670" y="31670"/>
                  </a:lnTo>
                  <a:lnTo>
                    <a:pt x="8495" y="66061"/>
                  </a:lnTo>
                  <a:lnTo>
                    <a:pt x="0" y="108204"/>
                  </a:lnTo>
                  <a:lnTo>
                    <a:pt x="0" y="541020"/>
                  </a:lnTo>
                  <a:lnTo>
                    <a:pt x="8495" y="583162"/>
                  </a:lnTo>
                  <a:lnTo>
                    <a:pt x="31670" y="617553"/>
                  </a:lnTo>
                  <a:lnTo>
                    <a:pt x="66061" y="640728"/>
                  </a:lnTo>
                  <a:lnTo>
                    <a:pt x="108203" y="649224"/>
                  </a:lnTo>
                  <a:lnTo>
                    <a:pt x="1382267" y="649224"/>
                  </a:lnTo>
                  <a:lnTo>
                    <a:pt x="1424410" y="640728"/>
                  </a:lnTo>
                  <a:lnTo>
                    <a:pt x="1458801" y="617553"/>
                  </a:lnTo>
                  <a:lnTo>
                    <a:pt x="1481976" y="583162"/>
                  </a:lnTo>
                  <a:lnTo>
                    <a:pt x="1490471" y="541020"/>
                  </a:lnTo>
                  <a:lnTo>
                    <a:pt x="1490471" y="108204"/>
                  </a:lnTo>
                  <a:lnTo>
                    <a:pt x="1481976" y="66061"/>
                  </a:lnTo>
                  <a:lnTo>
                    <a:pt x="1458801" y="31670"/>
                  </a:lnTo>
                  <a:lnTo>
                    <a:pt x="1424410" y="8495"/>
                  </a:lnTo>
                  <a:lnTo>
                    <a:pt x="138226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9239261" y="4199444"/>
            <a:ext cx="1215390" cy="62230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sz="950" b="1" dirty="0">
                <a:solidFill>
                  <a:srgbClr val="FFFFFF"/>
                </a:solidFill>
                <a:latin typeface="Calibri"/>
                <a:cs typeface="Calibri"/>
              </a:rPr>
              <a:t>Pengadaan</a:t>
            </a:r>
            <a:r>
              <a:rPr sz="950" b="1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5" dirty="0">
                <a:solidFill>
                  <a:srgbClr val="FFFFFF"/>
                </a:solidFill>
                <a:latin typeface="Calibri"/>
                <a:cs typeface="Calibri"/>
              </a:rPr>
              <a:t>barang/jasa</a:t>
            </a:r>
            <a:endParaRPr sz="9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sz="950" b="1" spc="1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endParaRPr sz="950">
              <a:latin typeface="Calibri"/>
              <a:cs typeface="Calibri"/>
            </a:endParaRPr>
          </a:p>
          <a:p>
            <a:pPr algn="ctr">
              <a:lnSpc>
                <a:spcPct val="101099"/>
              </a:lnSpc>
              <a:spcBef>
                <a:spcPts val="35"/>
              </a:spcBef>
            </a:pPr>
            <a:r>
              <a:rPr sz="950" b="1" spc="15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950" b="1" spc="2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950" b="1" spc="1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950" b="1" spc="2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950" b="1" spc="-10" dirty="0">
                <a:solidFill>
                  <a:srgbClr val="FFFFFF"/>
                </a:solidFill>
                <a:latin typeface="Calibri"/>
                <a:cs typeface="Calibri"/>
              </a:rPr>
              <a:t>nt</a:t>
            </a:r>
            <a:r>
              <a:rPr sz="950" b="1" spc="15" dirty="0">
                <a:solidFill>
                  <a:srgbClr val="FFFFFF"/>
                </a:solidFill>
                <a:latin typeface="Calibri"/>
                <a:cs typeface="Calibri"/>
              </a:rPr>
              <a:t>eri</a:t>
            </a:r>
            <a:r>
              <a:rPr sz="950" b="1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950" b="1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950" b="1" spc="15" dirty="0">
                <a:solidFill>
                  <a:srgbClr val="FFFFFF"/>
                </a:solidFill>
                <a:latin typeface="Calibri"/>
                <a:cs typeface="Calibri"/>
              </a:rPr>
              <a:t>/le</a:t>
            </a:r>
            <a:r>
              <a:rPr sz="950" b="1" spc="1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950" b="1" spc="-10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950" b="1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950" b="1" spc="15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950" b="1" spc="5" dirty="0">
                <a:solidFill>
                  <a:srgbClr val="FFFFFF"/>
                </a:solidFill>
                <a:latin typeface="Calibri"/>
                <a:cs typeface="Calibri"/>
              </a:rPr>
              <a:t>a/  </a:t>
            </a:r>
            <a:r>
              <a:rPr sz="950" b="1" dirty="0">
                <a:solidFill>
                  <a:srgbClr val="FFFFFF"/>
                </a:solidFill>
                <a:latin typeface="Calibri"/>
                <a:cs typeface="Calibri"/>
              </a:rPr>
              <a:t>Dinas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9067938" y="5070156"/>
            <a:ext cx="1522730" cy="649605"/>
          </a:xfrm>
          <a:custGeom>
            <a:avLst/>
            <a:gdLst/>
            <a:ahLst/>
            <a:cxnLst/>
            <a:rect l="l" t="t" r="r" b="b"/>
            <a:pathLst>
              <a:path w="1522729" h="649604">
                <a:moveTo>
                  <a:pt x="1414272" y="0"/>
                </a:moveTo>
                <a:lnTo>
                  <a:pt x="108204" y="0"/>
                </a:lnTo>
                <a:lnTo>
                  <a:pt x="66061" y="8495"/>
                </a:lnTo>
                <a:lnTo>
                  <a:pt x="31670" y="31670"/>
                </a:lnTo>
                <a:lnTo>
                  <a:pt x="8495" y="66061"/>
                </a:lnTo>
                <a:lnTo>
                  <a:pt x="0" y="108204"/>
                </a:lnTo>
                <a:lnTo>
                  <a:pt x="0" y="541020"/>
                </a:lnTo>
                <a:lnTo>
                  <a:pt x="8495" y="583135"/>
                </a:lnTo>
                <a:lnTo>
                  <a:pt x="31670" y="617529"/>
                </a:lnTo>
                <a:lnTo>
                  <a:pt x="66061" y="640719"/>
                </a:lnTo>
                <a:lnTo>
                  <a:pt x="108204" y="649224"/>
                </a:lnTo>
                <a:lnTo>
                  <a:pt x="1414272" y="649224"/>
                </a:lnTo>
                <a:lnTo>
                  <a:pt x="1456414" y="640719"/>
                </a:lnTo>
                <a:lnTo>
                  <a:pt x="1490805" y="617529"/>
                </a:lnTo>
                <a:lnTo>
                  <a:pt x="1513980" y="583135"/>
                </a:lnTo>
                <a:lnTo>
                  <a:pt x="1522476" y="541020"/>
                </a:lnTo>
                <a:lnTo>
                  <a:pt x="1522476" y="108204"/>
                </a:lnTo>
                <a:lnTo>
                  <a:pt x="1513980" y="66061"/>
                </a:lnTo>
                <a:lnTo>
                  <a:pt x="1490805" y="31670"/>
                </a:lnTo>
                <a:lnTo>
                  <a:pt x="1456414" y="8495"/>
                </a:lnTo>
                <a:lnTo>
                  <a:pt x="141427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9234816" y="5228144"/>
            <a:ext cx="1188720" cy="32448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40335" marR="5080" indent="-128270">
              <a:lnSpc>
                <a:spcPct val="104200"/>
              </a:lnSpc>
              <a:spcBef>
                <a:spcPts val="75"/>
              </a:spcBef>
            </a:pPr>
            <a:r>
              <a:rPr sz="950" b="1" spc="5" dirty="0">
                <a:solidFill>
                  <a:srgbClr val="FFFFFF"/>
                </a:solidFill>
                <a:latin typeface="Calibri"/>
                <a:cs typeface="Calibri"/>
              </a:rPr>
              <a:t>Persyaratan </a:t>
            </a:r>
            <a:r>
              <a:rPr sz="950" b="1" spc="10" dirty="0">
                <a:solidFill>
                  <a:srgbClr val="FFFFFF"/>
                </a:solidFill>
                <a:latin typeface="Calibri"/>
                <a:cs typeface="Calibri"/>
              </a:rPr>
              <a:t>Sertifikasi </a:t>
            </a:r>
            <a:r>
              <a:rPr sz="950" b="1" spc="-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5" dirty="0">
                <a:solidFill>
                  <a:srgbClr val="FFFFFF"/>
                </a:solidFill>
                <a:latin typeface="Calibri"/>
                <a:cs typeface="Calibri"/>
              </a:rPr>
              <a:t>Produk</a:t>
            </a:r>
            <a:r>
              <a:rPr sz="95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5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95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10" dirty="0">
                <a:solidFill>
                  <a:srgbClr val="FFFFFF"/>
                </a:solidFill>
                <a:latin typeface="Calibri"/>
                <a:cs typeface="Calibri"/>
              </a:rPr>
              <a:t>Kominfo</a:t>
            </a:r>
            <a:endParaRPr sz="950">
              <a:latin typeface="Calibri"/>
              <a:cs typeface="Calibri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623455" y="1051368"/>
            <a:ext cx="1677670" cy="2463800"/>
            <a:chOff x="914400" y="1307591"/>
            <a:chExt cx="1677670" cy="2463800"/>
          </a:xfrm>
        </p:grpSpPr>
        <p:sp>
          <p:nvSpPr>
            <p:cNvPr id="66" name="object 66"/>
            <p:cNvSpPr/>
            <p:nvPr/>
          </p:nvSpPr>
          <p:spPr>
            <a:xfrm>
              <a:off x="2242566" y="3298697"/>
              <a:ext cx="342900" cy="466725"/>
            </a:xfrm>
            <a:custGeom>
              <a:avLst/>
              <a:gdLst/>
              <a:ahLst/>
              <a:cxnLst/>
              <a:rect l="l" t="t" r="r" b="b"/>
              <a:pathLst>
                <a:path w="342900" h="466725">
                  <a:moveTo>
                    <a:pt x="171450" y="0"/>
                  </a:moveTo>
                  <a:lnTo>
                    <a:pt x="171450" y="116586"/>
                  </a:lnTo>
                  <a:lnTo>
                    <a:pt x="0" y="116586"/>
                  </a:lnTo>
                  <a:lnTo>
                    <a:pt x="0" y="349757"/>
                  </a:lnTo>
                  <a:lnTo>
                    <a:pt x="171450" y="349757"/>
                  </a:lnTo>
                  <a:lnTo>
                    <a:pt x="171450" y="466344"/>
                  </a:lnTo>
                  <a:lnTo>
                    <a:pt x="342900" y="233172"/>
                  </a:lnTo>
                  <a:lnTo>
                    <a:pt x="17145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242566" y="3298697"/>
              <a:ext cx="342900" cy="466725"/>
            </a:xfrm>
            <a:custGeom>
              <a:avLst/>
              <a:gdLst/>
              <a:ahLst/>
              <a:cxnLst/>
              <a:rect l="l" t="t" r="r" b="b"/>
              <a:pathLst>
                <a:path w="342900" h="466725">
                  <a:moveTo>
                    <a:pt x="0" y="116586"/>
                  </a:moveTo>
                  <a:lnTo>
                    <a:pt x="171450" y="116586"/>
                  </a:lnTo>
                  <a:lnTo>
                    <a:pt x="171450" y="0"/>
                  </a:lnTo>
                  <a:lnTo>
                    <a:pt x="342900" y="233172"/>
                  </a:lnTo>
                  <a:lnTo>
                    <a:pt x="171450" y="466344"/>
                  </a:lnTo>
                  <a:lnTo>
                    <a:pt x="171450" y="349757"/>
                  </a:lnTo>
                  <a:lnTo>
                    <a:pt x="0" y="349757"/>
                  </a:lnTo>
                  <a:lnTo>
                    <a:pt x="0" y="116586"/>
                  </a:lnTo>
                  <a:close/>
                </a:path>
              </a:pathLst>
            </a:custGeom>
            <a:ln w="126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914400" y="1307591"/>
              <a:ext cx="1193800" cy="398145"/>
            </a:xfrm>
            <a:custGeom>
              <a:avLst/>
              <a:gdLst/>
              <a:ahLst/>
              <a:cxnLst/>
              <a:rect l="l" t="t" r="r" b="b"/>
              <a:pathLst>
                <a:path w="1193800" h="398144">
                  <a:moveTo>
                    <a:pt x="1126998" y="0"/>
                  </a:moveTo>
                  <a:lnTo>
                    <a:pt x="66293" y="0"/>
                  </a:lnTo>
                  <a:lnTo>
                    <a:pt x="40488" y="5214"/>
                  </a:lnTo>
                  <a:lnTo>
                    <a:pt x="19416" y="19431"/>
                  </a:lnTo>
                  <a:lnTo>
                    <a:pt x="5209" y="40505"/>
                  </a:lnTo>
                  <a:lnTo>
                    <a:pt x="0" y="66294"/>
                  </a:lnTo>
                  <a:lnTo>
                    <a:pt x="0" y="331470"/>
                  </a:lnTo>
                  <a:lnTo>
                    <a:pt x="5209" y="357258"/>
                  </a:lnTo>
                  <a:lnTo>
                    <a:pt x="19416" y="378333"/>
                  </a:lnTo>
                  <a:lnTo>
                    <a:pt x="40488" y="392549"/>
                  </a:lnTo>
                  <a:lnTo>
                    <a:pt x="66293" y="397763"/>
                  </a:lnTo>
                  <a:lnTo>
                    <a:pt x="1126998" y="397763"/>
                  </a:lnTo>
                  <a:lnTo>
                    <a:pt x="1152786" y="392549"/>
                  </a:lnTo>
                  <a:lnTo>
                    <a:pt x="1173861" y="378333"/>
                  </a:lnTo>
                  <a:lnTo>
                    <a:pt x="1188077" y="357258"/>
                  </a:lnTo>
                  <a:lnTo>
                    <a:pt x="1193292" y="331470"/>
                  </a:lnTo>
                  <a:lnTo>
                    <a:pt x="1193292" y="66294"/>
                  </a:lnTo>
                  <a:lnTo>
                    <a:pt x="1188077" y="40505"/>
                  </a:lnTo>
                  <a:lnTo>
                    <a:pt x="1173861" y="19430"/>
                  </a:lnTo>
                  <a:lnTo>
                    <a:pt x="1152786" y="5214"/>
                  </a:lnTo>
                  <a:lnTo>
                    <a:pt x="1126998" y="0"/>
                  </a:lnTo>
                  <a:close/>
                </a:path>
              </a:pathLst>
            </a:custGeom>
            <a:solidFill>
              <a:srgbClr val="009E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751877" y="1120406"/>
            <a:ext cx="4225925" cy="2508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451735" algn="l"/>
              </a:tabLst>
            </a:pPr>
            <a:r>
              <a:rPr sz="2175" b="1" spc="7" baseline="1915" dirty="0">
                <a:solidFill>
                  <a:srgbClr val="FFFFFF"/>
                </a:solidFill>
                <a:latin typeface="Calibri"/>
                <a:cs typeface="Calibri"/>
              </a:rPr>
              <a:t>Perusahaan	</a:t>
            </a:r>
            <a:r>
              <a:rPr sz="1450" b="1" spc="-30" dirty="0">
                <a:solidFill>
                  <a:srgbClr val="FFFFFF"/>
                </a:solidFill>
                <a:latin typeface="Calibri"/>
                <a:cs typeface="Calibri"/>
              </a:rPr>
              <a:t>PT. </a:t>
            </a:r>
            <a:r>
              <a:rPr sz="1450" b="1" spc="5" dirty="0">
                <a:solidFill>
                  <a:srgbClr val="FFFFFF"/>
                </a:solidFill>
                <a:latin typeface="Calibri"/>
                <a:cs typeface="Calibri"/>
              </a:rPr>
              <a:t>Surveyor</a:t>
            </a:r>
            <a:r>
              <a:rPr sz="145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50" b="1" spc="10" dirty="0">
                <a:solidFill>
                  <a:srgbClr val="FFFFFF"/>
                </a:solidFill>
                <a:latin typeface="Calibri"/>
                <a:cs typeface="Calibri"/>
              </a:rPr>
              <a:t>Indonesia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73" name="object 6">
            <a:extLst>
              <a:ext uri="{FF2B5EF4-FFF2-40B4-BE49-F238E27FC236}">
                <a16:creationId xmlns:a16="http://schemas.microsoft.com/office/drawing/2014/main" id="{A459ED02-DCCD-4BD8-A751-6847E34D11A9}"/>
              </a:ext>
            </a:extLst>
          </p:cNvPr>
          <p:cNvSpPr txBox="1">
            <a:spLocks/>
          </p:cNvSpPr>
          <p:nvPr/>
        </p:nvSpPr>
        <p:spPr>
          <a:xfrm>
            <a:off x="174497" y="36204"/>
            <a:ext cx="8958072" cy="504625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ID" sz="3200" b="1" spc="25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A</a:t>
            </a:r>
            <a:r>
              <a:rPr lang="en-ID" sz="3200" b="1" spc="-75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L</a:t>
            </a:r>
            <a:r>
              <a:rPr lang="en-ID" sz="3200" b="1" spc="95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U</a:t>
            </a:r>
            <a:r>
              <a:rPr lang="en-ID" sz="3200" b="1" spc="5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R</a:t>
            </a:r>
            <a:r>
              <a:rPr lang="en-ID" sz="3200" b="1" spc="-175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</a:t>
            </a:r>
            <a:r>
              <a:rPr lang="en-ID" sz="3200" b="1" spc="3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P</a:t>
            </a:r>
            <a:r>
              <a:rPr lang="en-ID" sz="3200" b="1" spc="25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R</a:t>
            </a:r>
            <a:r>
              <a:rPr lang="en-ID" sz="3200" b="1" spc="6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O</a:t>
            </a:r>
            <a:r>
              <a:rPr lang="en-ID" sz="3200" b="1" spc="3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S</a:t>
            </a:r>
            <a:r>
              <a:rPr lang="en-ID" sz="3200" b="1" spc="-5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E</a:t>
            </a:r>
            <a:r>
              <a:rPr lang="en-ID" sz="3200" b="1" spc="1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S</a:t>
            </a:r>
            <a:r>
              <a:rPr lang="en-ID" sz="3200" b="1" spc="-175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</a:t>
            </a:r>
            <a:r>
              <a:rPr lang="en-ID" sz="3200" b="1" spc="3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SE</a:t>
            </a:r>
            <a:r>
              <a:rPr lang="en-ID" sz="3200" b="1" spc="-8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R</a:t>
            </a:r>
            <a:r>
              <a:rPr lang="en-ID" sz="3200" b="1" spc="75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T</a:t>
            </a:r>
            <a:r>
              <a:rPr lang="en-ID" sz="3200" b="1" spc="1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I</a:t>
            </a:r>
            <a:r>
              <a:rPr lang="en-ID" sz="3200" b="1" spc="5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F</a:t>
            </a:r>
            <a:r>
              <a:rPr lang="en-ID" sz="3200" b="1" spc="5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I</a:t>
            </a:r>
            <a:r>
              <a:rPr lang="en-ID" sz="3200" b="1" spc="6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K</a:t>
            </a:r>
            <a:r>
              <a:rPr lang="en-ID" sz="3200" b="1" spc="-1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A</a:t>
            </a:r>
            <a:r>
              <a:rPr lang="en-ID" sz="3200" b="1" spc="-5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S</a:t>
            </a:r>
            <a:r>
              <a:rPr lang="en-ID" sz="3200" b="1" spc="75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I</a:t>
            </a:r>
            <a:r>
              <a:rPr lang="en-ID" sz="3200" b="1" spc="-185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</a:t>
            </a:r>
            <a:r>
              <a:rPr lang="en-ID" sz="3200" b="1" spc="65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T</a:t>
            </a:r>
            <a:r>
              <a:rPr lang="en-ID" sz="3200" b="1" spc="6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KD</a:t>
            </a:r>
            <a:r>
              <a:rPr lang="en-ID" sz="3200" b="1" spc="85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N</a:t>
            </a:r>
            <a:endParaRPr lang="en-ID" sz="3200" b="1" u="sng" spc="-5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Segoe UI Semi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object 6">
            <a:extLst>
              <a:ext uri="{FF2B5EF4-FFF2-40B4-BE49-F238E27FC236}">
                <a16:creationId xmlns:a16="http://schemas.microsoft.com/office/drawing/2014/main" id="{A459ED02-DCCD-4BD8-A751-6847E34D11A9}"/>
              </a:ext>
            </a:extLst>
          </p:cNvPr>
          <p:cNvSpPr txBox="1">
            <a:spLocks/>
          </p:cNvSpPr>
          <p:nvPr/>
        </p:nvSpPr>
        <p:spPr>
          <a:xfrm>
            <a:off x="188351" y="49796"/>
            <a:ext cx="4452921" cy="381515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ID" sz="2400" b="1" spc="25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LINGKUP PEKERJAAN</a:t>
            </a:r>
            <a:endParaRPr lang="en-ID" sz="2400" b="1" spc="-5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Segoe UI Semibold"/>
            </a:endParaRPr>
          </a:p>
        </p:txBody>
      </p:sp>
      <p:sp>
        <p:nvSpPr>
          <p:cNvPr id="71" name="object 13">
            <a:extLst>
              <a:ext uri="{FF2B5EF4-FFF2-40B4-BE49-F238E27FC236}">
                <a16:creationId xmlns:a16="http://schemas.microsoft.com/office/drawing/2014/main" id="{BB767521-2621-4769-BB1D-43C21A4537B1}"/>
              </a:ext>
            </a:extLst>
          </p:cNvPr>
          <p:cNvSpPr txBox="1"/>
          <p:nvPr/>
        </p:nvSpPr>
        <p:spPr>
          <a:xfrm>
            <a:off x="188353" y="515431"/>
            <a:ext cx="11588012" cy="238020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55600" marR="5080" indent="-342900" algn="just">
              <a:lnSpc>
                <a:spcPct val="104400"/>
              </a:lnSpc>
              <a:spcBef>
                <a:spcPts val="75"/>
              </a:spcBef>
              <a:buAutoNum type="alphaLcPeriod"/>
            </a:pPr>
            <a:r>
              <a:rPr lang="fi-FI" spc="15" dirty="0">
                <a:solidFill>
                  <a:schemeClr val="tx1">
                    <a:lumMod val="95000"/>
                    <a:lumOff val="5000"/>
                  </a:schemeClr>
                </a:solidFill>
                <a:cs typeface="Calibri"/>
              </a:rPr>
              <a:t>Membuat Akun SIINAS untuk aplikasi TKDN</a:t>
            </a:r>
          </a:p>
          <a:p>
            <a:pPr marL="355600" marR="5080" indent="-342900" algn="just">
              <a:lnSpc>
                <a:spcPct val="104400"/>
              </a:lnSpc>
              <a:spcBef>
                <a:spcPts val="75"/>
              </a:spcBef>
              <a:buFontTx/>
              <a:buAutoNum type="alphaLcPeriod"/>
            </a:pPr>
            <a:r>
              <a:rPr lang="fi-FI" spc="15" dirty="0">
                <a:solidFill>
                  <a:schemeClr val="tx1">
                    <a:lumMod val="95000"/>
                    <a:lumOff val="5000"/>
                  </a:schemeClr>
                </a:solidFill>
                <a:cs typeface="Calibri"/>
              </a:rPr>
              <a:t>Memberikan Informasi mengenai Dokumen - dokumen pendukung yang harus dipersiapkan untuk Verifikasi TKDN</a:t>
            </a:r>
          </a:p>
          <a:p>
            <a:pPr marL="355600" marR="5080" indent="-342900" algn="just">
              <a:lnSpc>
                <a:spcPct val="104400"/>
              </a:lnSpc>
              <a:spcBef>
                <a:spcPts val="75"/>
              </a:spcBef>
              <a:buFontTx/>
              <a:buAutoNum type="alphaLcPeriod"/>
            </a:pPr>
            <a:r>
              <a:rPr lang="fi-FI" spc="15" dirty="0">
                <a:solidFill>
                  <a:schemeClr val="tx1">
                    <a:lumMod val="95000"/>
                    <a:lumOff val="5000"/>
                  </a:schemeClr>
                </a:solidFill>
                <a:cs typeface="Calibri"/>
              </a:rPr>
              <a:t>Mendampingi Perusahaan dalam melakukan perhitungan TKDN</a:t>
            </a:r>
          </a:p>
          <a:p>
            <a:pPr marL="355600" marR="5080" indent="-342900" algn="just">
              <a:lnSpc>
                <a:spcPct val="104400"/>
              </a:lnSpc>
              <a:spcBef>
                <a:spcPts val="75"/>
              </a:spcBef>
              <a:buFontTx/>
              <a:buAutoNum type="alphaLcPeriod"/>
            </a:pPr>
            <a:r>
              <a:rPr lang="fi-FI" spc="15" dirty="0">
                <a:solidFill>
                  <a:schemeClr val="tx1">
                    <a:lumMod val="95000"/>
                    <a:lumOff val="5000"/>
                  </a:schemeClr>
                </a:solidFill>
                <a:cs typeface="Calibri"/>
              </a:rPr>
              <a:t>Menginput data Self Assesment (SA) yang terdiri dari 9 item self assesment.</a:t>
            </a:r>
          </a:p>
          <a:p>
            <a:pPr marL="355600" marR="5080" indent="-342900" algn="just">
              <a:lnSpc>
                <a:spcPct val="104400"/>
              </a:lnSpc>
              <a:spcBef>
                <a:spcPts val="75"/>
              </a:spcBef>
              <a:buFontTx/>
              <a:buAutoNum type="alphaLcPeriod"/>
            </a:pPr>
            <a:r>
              <a:rPr lang="fi-FI" spc="15" dirty="0">
                <a:solidFill>
                  <a:schemeClr val="tx1">
                    <a:lumMod val="95000"/>
                    <a:lumOff val="5000"/>
                  </a:schemeClr>
                </a:solidFill>
                <a:cs typeface="Calibri"/>
              </a:rPr>
              <a:t>Mendampingi perusahaan pada saat input dokumen sebelum Verifikasi oleh Surveyor Indonesia hingga keluar hasil Self Assesment (SA) awal.</a:t>
            </a:r>
          </a:p>
          <a:p>
            <a:pPr marL="355600" marR="5080" indent="-342900" algn="just">
              <a:lnSpc>
                <a:spcPct val="104400"/>
              </a:lnSpc>
              <a:spcBef>
                <a:spcPts val="75"/>
              </a:spcBef>
              <a:buFontTx/>
              <a:buAutoNum type="alphaLcPeriod"/>
            </a:pPr>
            <a:r>
              <a:rPr lang="fi-FI" spc="15" dirty="0">
                <a:solidFill>
                  <a:schemeClr val="tx1">
                    <a:lumMod val="95000"/>
                    <a:lumOff val="5000"/>
                  </a:schemeClr>
                </a:solidFill>
                <a:cs typeface="Calibri"/>
              </a:rPr>
              <a:t>Mendampingi Perusahaan selama dilakukan proses verifikasi oleh Surveyor Indonesia</a:t>
            </a:r>
          </a:p>
          <a:p>
            <a:pPr marL="355600" marR="5080" indent="-342900" algn="just">
              <a:lnSpc>
                <a:spcPct val="104400"/>
              </a:lnSpc>
              <a:spcBef>
                <a:spcPts val="75"/>
              </a:spcBef>
              <a:buFontTx/>
              <a:buAutoNum type="alphaLcPeriod"/>
            </a:pPr>
            <a:r>
              <a:rPr lang="fi-FI" spc="15" dirty="0">
                <a:solidFill>
                  <a:schemeClr val="tx1">
                    <a:lumMod val="95000"/>
                    <a:lumOff val="5000"/>
                  </a:schemeClr>
                </a:solidFill>
                <a:cs typeface="Calibri"/>
              </a:rPr>
              <a:t>Monitoring penerbitan sertifikat TKDN di Kementrian Perindustrian RI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74" name="object 6">
            <a:extLst>
              <a:ext uri="{FF2B5EF4-FFF2-40B4-BE49-F238E27FC236}">
                <a16:creationId xmlns:a16="http://schemas.microsoft.com/office/drawing/2014/main" id="{7FEC9E7D-8F67-44C0-9D2C-CB15148F6739}"/>
              </a:ext>
            </a:extLst>
          </p:cNvPr>
          <p:cNvSpPr txBox="1">
            <a:spLocks/>
          </p:cNvSpPr>
          <p:nvPr/>
        </p:nvSpPr>
        <p:spPr>
          <a:xfrm>
            <a:off x="163445" y="3045927"/>
            <a:ext cx="4452921" cy="381515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ID" sz="2400" b="1" spc="25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OUTPUT / HASIL KELUARAN</a:t>
            </a:r>
            <a:endParaRPr lang="en-ID" sz="2400" b="1" spc="-5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Segoe UI Semibold"/>
            </a:endParaRPr>
          </a:p>
        </p:txBody>
      </p:sp>
      <p:sp>
        <p:nvSpPr>
          <p:cNvPr id="75" name="object 13">
            <a:extLst>
              <a:ext uri="{FF2B5EF4-FFF2-40B4-BE49-F238E27FC236}">
                <a16:creationId xmlns:a16="http://schemas.microsoft.com/office/drawing/2014/main" id="{08C8B188-E996-4166-93A1-9373ECE37DBD}"/>
              </a:ext>
            </a:extLst>
          </p:cNvPr>
          <p:cNvSpPr txBox="1"/>
          <p:nvPr/>
        </p:nvSpPr>
        <p:spPr>
          <a:xfrm>
            <a:off x="232721" y="3507353"/>
            <a:ext cx="11726557" cy="117654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55600" marR="5080" indent="-342900" algn="just">
              <a:lnSpc>
                <a:spcPct val="104400"/>
              </a:lnSpc>
              <a:spcBef>
                <a:spcPts val="75"/>
              </a:spcBef>
              <a:buAutoNum type="alphaLcPeriod"/>
            </a:pPr>
            <a:r>
              <a:rPr lang="fi-FI" spc="15" dirty="0">
                <a:solidFill>
                  <a:schemeClr val="tx1">
                    <a:lumMod val="95000"/>
                    <a:lumOff val="5000"/>
                  </a:schemeClr>
                </a:solidFill>
                <a:cs typeface="Calibri"/>
              </a:rPr>
              <a:t>Nilai TKDN Assement Awal (SA)</a:t>
            </a:r>
          </a:p>
          <a:p>
            <a:pPr marL="355600" marR="5080" indent="-342900" algn="just">
              <a:lnSpc>
                <a:spcPct val="104400"/>
              </a:lnSpc>
              <a:spcBef>
                <a:spcPts val="75"/>
              </a:spcBef>
              <a:buAutoNum type="alphaLcPeriod"/>
            </a:pPr>
            <a:r>
              <a:rPr lang="fi-FI" spc="15" dirty="0">
                <a:solidFill>
                  <a:schemeClr val="tx1">
                    <a:lumMod val="95000"/>
                    <a:lumOff val="5000"/>
                  </a:schemeClr>
                </a:solidFill>
                <a:cs typeface="Calibri"/>
              </a:rPr>
              <a:t>Sertifikat TKDN Kementrian Perindustrian</a:t>
            </a:r>
          </a:p>
          <a:p>
            <a:pPr marL="355600" marR="5080" indent="-342900" algn="just">
              <a:lnSpc>
                <a:spcPct val="104400"/>
              </a:lnSpc>
              <a:spcBef>
                <a:spcPts val="75"/>
              </a:spcBef>
              <a:buAutoNum type="alphaLcPeriod"/>
            </a:pPr>
            <a:r>
              <a:rPr lang="fi-FI" spc="15" dirty="0">
                <a:solidFill>
                  <a:schemeClr val="tx1">
                    <a:lumMod val="95000"/>
                    <a:lumOff val="5000"/>
                  </a:schemeClr>
                </a:solidFill>
                <a:cs typeface="Calibri"/>
              </a:rPr>
              <a:t>Nilai TKDN produk tercantum dalam database TKDN Menteri Perindustrian (Daftar Inventaris Barang/Jasa Produksi Dalam Negeri P3DN) </a:t>
            </a:r>
          </a:p>
        </p:txBody>
      </p:sp>
      <p:sp>
        <p:nvSpPr>
          <p:cNvPr id="76" name="object 6">
            <a:extLst>
              <a:ext uri="{FF2B5EF4-FFF2-40B4-BE49-F238E27FC236}">
                <a16:creationId xmlns:a16="http://schemas.microsoft.com/office/drawing/2014/main" id="{08F8ACC5-D419-4736-87A4-6D52D6C6681F}"/>
              </a:ext>
            </a:extLst>
          </p:cNvPr>
          <p:cNvSpPr txBox="1">
            <a:spLocks/>
          </p:cNvSpPr>
          <p:nvPr/>
        </p:nvSpPr>
        <p:spPr>
          <a:xfrm>
            <a:off x="188350" y="4962209"/>
            <a:ext cx="4452921" cy="381515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ID" sz="2400" b="1" spc="25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BIAYA - BIAYA</a:t>
            </a:r>
            <a:endParaRPr lang="en-ID" sz="2400" b="1" spc="-5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Segoe UI Semibold"/>
            </a:endParaRPr>
          </a:p>
        </p:txBody>
      </p:sp>
      <p:sp>
        <p:nvSpPr>
          <p:cNvPr id="78" name="object 13">
            <a:extLst>
              <a:ext uri="{FF2B5EF4-FFF2-40B4-BE49-F238E27FC236}">
                <a16:creationId xmlns:a16="http://schemas.microsoft.com/office/drawing/2014/main" id="{C4F847DB-A3D6-4EA7-A61F-56BD3BDCF808}"/>
              </a:ext>
            </a:extLst>
          </p:cNvPr>
          <p:cNvSpPr txBox="1"/>
          <p:nvPr/>
        </p:nvSpPr>
        <p:spPr>
          <a:xfrm>
            <a:off x="188350" y="5438927"/>
            <a:ext cx="11454901" cy="118936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55600" marR="5080" indent="-342900" algn="just">
              <a:lnSpc>
                <a:spcPct val="104400"/>
              </a:lnSpc>
              <a:spcBef>
                <a:spcPts val="75"/>
              </a:spcBef>
              <a:buAutoNum type="alphaLcPeriod"/>
            </a:pPr>
            <a:r>
              <a:rPr lang="fi-FI" spc="15" dirty="0">
                <a:solidFill>
                  <a:schemeClr val="tx1">
                    <a:lumMod val="95000"/>
                    <a:lumOff val="5000"/>
                  </a:schemeClr>
                </a:solidFill>
                <a:cs typeface="Calibri"/>
              </a:rPr>
              <a:t>Biaya Konsultasi awal </a:t>
            </a:r>
            <a:r>
              <a:rPr lang="fi-FI" b="1" i="1" spc="15" dirty="0">
                <a:solidFill>
                  <a:schemeClr val="tx1">
                    <a:lumMod val="95000"/>
                    <a:lumOff val="5000"/>
                  </a:schemeClr>
                </a:solidFill>
                <a:cs typeface="Calibri"/>
              </a:rPr>
              <a:t>Rp.45.000.000,- per 1 tipe </a:t>
            </a:r>
            <a:r>
              <a:rPr lang="fi-FI" spc="15" dirty="0">
                <a:solidFill>
                  <a:schemeClr val="tx1">
                    <a:lumMod val="95000"/>
                    <a:lumOff val="5000"/>
                  </a:schemeClr>
                </a:solidFill>
                <a:cs typeface="Calibri"/>
              </a:rPr>
              <a:t>dan penambahan </a:t>
            </a:r>
            <a:r>
              <a:rPr lang="fi-FI" b="1" i="1" spc="15" dirty="0">
                <a:solidFill>
                  <a:schemeClr val="tx1">
                    <a:lumMod val="95000"/>
                    <a:lumOff val="5000"/>
                  </a:schemeClr>
                </a:solidFill>
                <a:cs typeface="Calibri"/>
              </a:rPr>
              <a:t>Rp. 10.000.000,- per tipe </a:t>
            </a:r>
            <a:r>
              <a:rPr lang="fi-FI" spc="15" dirty="0">
                <a:solidFill>
                  <a:schemeClr val="tx1">
                    <a:lumMod val="95000"/>
                    <a:lumOff val="5000"/>
                  </a:schemeClr>
                </a:solidFill>
                <a:cs typeface="Calibri"/>
              </a:rPr>
              <a:t>dalam 1 aplikasi.</a:t>
            </a:r>
          </a:p>
          <a:p>
            <a:pPr marL="355600" marR="5080" indent="-342900" algn="just">
              <a:lnSpc>
                <a:spcPct val="104400"/>
              </a:lnSpc>
              <a:spcBef>
                <a:spcPts val="75"/>
              </a:spcBef>
              <a:buAutoNum type="alphaLcPeriod"/>
            </a:pPr>
            <a:r>
              <a:rPr lang="fi-FI" spc="15" dirty="0">
                <a:solidFill>
                  <a:schemeClr val="tx1">
                    <a:lumMod val="95000"/>
                    <a:lumOff val="5000"/>
                  </a:schemeClr>
                </a:solidFill>
                <a:cs typeface="Calibri"/>
              </a:rPr>
              <a:t>Jika ada visit keluar Jabodetabek dikenakan biaya tambahan Rp. 5.000.000 / visit</a:t>
            </a:r>
          </a:p>
          <a:p>
            <a:pPr marL="355600" marR="5080" indent="-342900" algn="just">
              <a:lnSpc>
                <a:spcPct val="104400"/>
              </a:lnSpc>
              <a:spcBef>
                <a:spcPts val="75"/>
              </a:spcBef>
              <a:buAutoNum type="alphaLcPeriod"/>
            </a:pPr>
            <a:r>
              <a:rPr lang="fi-FI" b="1" spc="15" dirty="0">
                <a:solidFill>
                  <a:schemeClr val="tx1">
                    <a:lumMod val="95000"/>
                    <a:lumOff val="5000"/>
                  </a:schemeClr>
                </a:solidFill>
                <a:cs typeface="Calibri"/>
              </a:rPr>
              <a:t>Belum termasuk </a:t>
            </a:r>
            <a:r>
              <a:rPr lang="fi-FI" spc="15" dirty="0">
                <a:solidFill>
                  <a:schemeClr val="tx1">
                    <a:lumMod val="95000"/>
                    <a:lumOff val="5000"/>
                  </a:schemeClr>
                </a:solidFill>
                <a:cs typeface="Calibri"/>
              </a:rPr>
              <a:t>Biaya Resmi Verifikasi oleh Surveyor Indonesia (Rp. 40.000.000 – Rp. 60.000.000 /tipe)</a:t>
            </a:r>
          </a:p>
          <a:p>
            <a:pPr marL="355600" marR="5080" indent="-342900" algn="just">
              <a:lnSpc>
                <a:spcPct val="104400"/>
              </a:lnSpc>
              <a:spcBef>
                <a:spcPts val="75"/>
              </a:spcBef>
              <a:buAutoNum type="alphaLcPeriod"/>
            </a:pPr>
            <a:r>
              <a:rPr lang="fi-FI" spc="15" dirty="0">
                <a:solidFill>
                  <a:schemeClr val="tx1">
                    <a:lumMod val="95000"/>
                    <a:lumOff val="5000"/>
                  </a:schemeClr>
                </a:solidFill>
                <a:cs typeface="Calibri"/>
              </a:rPr>
              <a:t>Harga belum termasuk PPN</a:t>
            </a:r>
          </a:p>
        </p:txBody>
      </p:sp>
    </p:spTree>
    <p:extLst>
      <p:ext uri="{BB962C8B-B14F-4D97-AF65-F5344CB8AC3E}">
        <p14:creationId xmlns:p14="http://schemas.microsoft.com/office/powerpoint/2010/main" val="125171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22523</TotalTime>
  <Words>349</Words>
  <Application>Microsoft Office PowerPoint</Application>
  <PresentationFormat>Widescreen</PresentationFormat>
  <Paragraphs>70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Cambria</vt:lpstr>
      <vt:lpstr>Segoe UI Semibold</vt:lpstr>
      <vt:lpstr>Office Theme</vt:lpstr>
      <vt:lpstr>PowerPoint Presentation</vt:lpstr>
      <vt:lpstr>Akun SIINas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Riyad Ali Asad</dc:creator>
  <cp:lastModifiedBy>Riyad Ali Asad</cp:lastModifiedBy>
  <cp:revision>5</cp:revision>
  <dcterms:created xsi:type="dcterms:W3CDTF">2023-03-07T15:24:49Z</dcterms:created>
  <dcterms:modified xsi:type="dcterms:W3CDTF">2023-03-23T06:47:51Z</dcterms:modified>
</cp:coreProperties>
</file>