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12192000" cy="6858000"/>
  <p:embeddedFontLst>
    <p:embeddedFont>
      <p:font typeface="Bookman Old Style" panose="02050604050505020204" pitchFamily="18" charset="0"/>
      <p:regular r:id="rId21"/>
      <p:bold r:id="rId22"/>
      <p:italic r:id="rId23"/>
      <p:boldItalic r:id="rId24"/>
    </p:embeddedFont>
    <p:embeddedFont>
      <p:font typeface="Dancing Script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Lx8HxvnFel9EPlwZVNPYJTYeV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9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0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2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3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4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5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6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7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18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32400" y="514350"/>
            <a:ext cx="81284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 txBox="1"/>
          <p:nvPr/>
        </p:nvSpPr>
        <p:spPr>
          <a:xfrm>
            <a:off x="292100" y="2795927"/>
            <a:ext cx="931023" cy="380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TATA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" name="Google Shape;13;p1"/>
          <p:cNvSpPr txBox="1"/>
          <p:nvPr/>
        </p:nvSpPr>
        <p:spPr>
          <a:xfrm>
            <a:off x="1355245" y="2795927"/>
            <a:ext cx="931023" cy="380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CARA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" name="Google Shape;14;p1"/>
          <p:cNvSpPr txBox="1"/>
          <p:nvPr/>
        </p:nvSpPr>
        <p:spPr>
          <a:xfrm>
            <a:off x="2418390" y="2795927"/>
            <a:ext cx="2635785" cy="380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PENGHITUNGAN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" name="Google Shape;15;p1"/>
          <p:cNvSpPr txBox="1"/>
          <p:nvPr/>
        </p:nvSpPr>
        <p:spPr>
          <a:xfrm>
            <a:off x="5182071" y="2795927"/>
            <a:ext cx="931023" cy="380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TKDN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6458272" y="2795927"/>
            <a:ext cx="1357809" cy="380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PRODUK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292100" y="3222423"/>
            <a:ext cx="1999261" cy="807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KENDARAAN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2700" marR="53308" lvl="0" indent="0" algn="l" rtl="0">
              <a:lnSpc>
                <a:spcPct val="94401"/>
              </a:lnSpc>
              <a:spcBef>
                <a:spcPts val="4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BATERAI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2419658" y="3222423"/>
            <a:ext cx="1785867" cy="380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BERMOTOR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4333856" y="3222423"/>
            <a:ext cx="1572472" cy="380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LISTRIK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6036116" y="3222423"/>
            <a:ext cx="1785867" cy="380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000" rIns="0" bIns="0" anchor="t" anchorCtr="0">
            <a:noAutofit/>
          </a:bodyPr>
          <a:lstStyle/>
          <a:p>
            <a:pPr marL="12700" marR="0" lvl="0" indent="0" algn="l" rtl="0">
              <a:lnSpc>
                <a:spcPct val="106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416C"/>
                </a:solidFill>
                <a:latin typeface="Courier New"/>
                <a:ea typeface="Courier New"/>
                <a:cs typeface="Courier New"/>
                <a:sym typeface="Courier New"/>
              </a:rPr>
              <a:t>BERBASIS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1" name="Google Shape;21;p1"/>
          <p:cNvSpPr txBox="1"/>
          <p:nvPr/>
        </p:nvSpPr>
        <p:spPr>
          <a:xfrm>
            <a:off x="292100" y="4101433"/>
            <a:ext cx="6028690" cy="497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475" rIns="0" bIns="0" anchor="t" anchorCtr="0">
            <a:noAutofit/>
          </a:bodyPr>
          <a:lstStyle/>
          <a:p>
            <a:pPr marL="12700" marR="0" lvl="0" indent="0" algn="l" rtl="0">
              <a:lnSpc>
                <a:spcPct val="10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A6F88"/>
                </a:solidFill>
                <a:latin typeface="Courier New"/>
                <a:ea typeface="Courier New"/>
                <a:cs typeface="Courier New"/>
                <a:sym typeface="Courier New"/>
              </a:rPr>
              <a:t>Peraturan</a:t>
            </a:r>
            <a:r>
              <a:rPr lang="en-US" sz="1800" dirty="0">
                <a:solidFill>
                  <a:srgbClr val="1A6F88"/>
                </a:solidFill>
                <a:latin typeface="Courier New"/>
                <a:ea typeface="Courier New"/>
                <a:cs typeface="Courier New"/>
                <a:sym typeface="Courier New"/>
              </a:rPr>
              <a:t> Menteri Perindustrian </a:t>
            </a:r>
            <a:r>
              <a:rPr lang="en-US" sz="1800" dirty="0" err="1">
                <a:solidFill>
                  <a:srgbClr val="1A6F88"/>
                </a:solidFill>
                <a:latin typeface="Courier New"/>
                <a:ea typeface="Courier New"/>
                <a:cs typeface="Courier New"/>
                <a:sym typeface="Courier New"/>
              </a:rPr>
              <a:t>Nomor</a:t>
            </a:r>
            <a:r>
              <a:rPr lang="en-US" sz="1800" dirty="0">
                <a:solidFill>
                  <a:srgbClr val="1A6F88"/>
                </a:solidFill>
                <a:latin typeface="Courier New"/>
                <a:ea typeface="Courier New"/>
                <a:cs typeface="Courier New"/>
                <a:sym typeface="Courier New"/>
              </a:rPr>
              <a:t> 28</a:t>
            </a:r>
            <a:endParaRPr sz="1800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2700" marR="34289" lvl="0" indent="0" algn="l" rtl="0">
              <a:lnSpc>
                <a:spcPct val="106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rgbClr val="1A6F88"/>
                </a:solidFill>
                <a:latin typeface="Courier New"/>
                <a:ea typeface="Courier New"/>
                <a:cs typeface="Courier New"/>
                <a:sym typeface="Courier New"/>
              </a:rPr>
              <a:t>Tahun</a:t>
            </a:r>
            <a:r>
              <a:rPr lang="en-US" sz="1800" dirty="0">
                <a:solidFill>
                  <a:srgbClr val="1A6F88"/>
                </a:solidFill>
                <a:latin typeface="Courier New"/>
                <a:ea typeface="Courier New"/>
                <a:cs typeface="Courier New"/>
                <a:sym typeface="Courier New"/>
              </a:rPr>
              <a:t> 2023</a:t>
            </a:r>
            <a:endParaRPr sz="1800" dirty="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572969" y="1924939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915047" y="1073658"/>
            <a:ext cx="1852536" cy="375665"/>
          </a:xfrm>
          <a:custGeom>
            <a:avLst/>
            <a:gdLst/>
            <a:ahLst/>
            <a:cxnLst/>
            <a:rect l="l" t="t" r="r" b="b"/>
            <a:pathLst>
              <a:path w="1852536" h="375665" extrusionOk="0">
                <a:moveTo>
                  <a:pt x="202731" y="290687"/>
                </a:moveTo>
                <a:lnTo>
                  <a:pt x="188328" y="291718"/>
                </a:lnTo>
                <a:lnTo>
                  <a:pt x="177302" y="291078"/>
                </a:lnTo>
                <a:lnTo>
                  <a:pt x="164212" y="288364"/>
                </a:lnTo>
                <a:lnTo>
                  <a:pt x="152415" y="283535"/>
                </a:lnTo>
                <a:lnTo>
                  <a:pt x="141911" y="276605"/>
                </a:lnTo>
                <a:lnTo>
                  <a:pt x="132702" y="267588"/>
                </a:lnTo>
                <a:lnTo>
                  <a:pt x="130087" y="264278"/>
                </a:lnTo>
                <a:lnTo>
                  <a:pt x="124639" y="255422"/>
                </a:lnTo>
                <a:lnTo>
                  <a:pt x="120182" y="245066"/>
                </a:lnTo>
                <a:lnTo>
                  <a:pt x="116714" y="233209"/>
                </a:lnTo>
                <a:lnTo>
                  <a:pt x="114237" y="219846"/>
                </a:lnTo>
                <a:lnTo>
                  <a:pt x="113099" y="365101"/>
                </a:lnTo>
                <a:lnTo>
                  <a:pt x="136869" y="370978"/>
                </a:lnTo>
                <a:lnTo>
                  <a:pt x="149708" y="373031"/>
                </a:lnTo>
                <a:lnTo>
                  <a:pt x="163185" y="374495"/>
                </a:lnTo>
                <a:lnTo>
                  <a:pt x="177299" y="375373"/>
                </a:lnTo>
                <a:lnTo>
                  <a:pt x="192049" y="375665"/>
                </a:lnTo>
                <a:lnTo>
                  <a:pt x="194268" y="375658"/>
                </a:lnTo>
                <a:lnTo>
                  <a:pt x="208715" y="375211"/>
                </a:lnTo>
                <a:lnTo>
                  <a:pt x="222561" y="374077"/>
                </a:lnTo>
                <a:lnTo>
                  <a:pt x="235807" y="372258"/>
                </a:lnTo>
                <a:lnTo>
                  <a:pt x="248452" y="369755"/>
                </a:lnTo>
                <a:lnTo>
                  <a:pt x="271940" y="362703"/>
                </a:lnTo>
                <a:lnTo>
                  <a:pt x="293027" y="352932"/>
                </a:lnTo>
                <a:lnTo>
                  <a:pt x="303998" y="346233"/>
                </a:lnTo>
                <a:lnTo>
                  <a:pt x="314455" y="338646"/>
                </a:lnTo>
                <a:lnTo>
                  <a:pt x="324126" y="330318"/>
                </a:lnTo>
                <a:lnTo>
                  <a:pt x="333012" y="321248"/>
                </a:lnTo>
                <a:lnTo>
                  <a:pt x="341112" y="311433"/>
                </a:lnTo>
                <a:lnTo>
                  <a:pt x="348425" y="300871"/>
                </a:lnTo>
                <a:lnTo>
                  <a:pt x="354952" y="289559"/>
                </a:lnTo>
                <a:lnTo>
                  <a:pt x="361531" y="275320"/>
                </a:lnTo>
                <a:lnTo>
                  <a:pt x="368832" y="252792"/>
                </a:lnTo>
                <a:lnTo>
                  <a:pt x="371565" y="240550"/>
                </a:lnTo>
                <a:lnTo>
                  <a:pt x="373689" y="227656"/>
                </a:lnTo>
                <a:lnTo>
                  <a:pt x="375204" y="214106"/>
                </a:lnTo>
                <a:lnTo>
                  <a:pt x="376112" y="199901"/>
                </a:lnTo>
                <a:lnTo>
                  <a:pt x="376415" y="185038"/>
                </a:lnTo>
                <a:lnTo>
                  <a:pt x="376350" y="178734"/>
                </a:lnTo>
                <a:lnTo>
                  <a:pt x="375661" y="163924"/>
                </a:lnTo>
                <a:lnTo>
                  <a:pt x="374217" y="149711"/>
                </a:lnTo>
                <a:lnTo>
                  <a:pt x="372020" y="136094"/>
                </a:lnTo>
                <a:lnTo>
                  <a:pt x="369069" y="123075"/>
                </a:lnTo>
                <a:lnTo>
                  <a:pt x="365365" y="110651"/>
                </a:lnTo>
                <a:lnTo>
                  <a:pt x="360908" y="98825"/>
                </a:lnTo>
                <a:lnTo>
                  <a:pt x="349737" y="76961"/>
                </a:lnTo>
                <a:lnTo>
                  <a:pt x="335559" y="57484"/>
                </a:lnTo>
                <a:lnTo>
                  <a:pt x="321726" y="43360"/>
                </a:lnTo>
                <a:lnTo>
                  <a:pt x="302860" y="29039"/>
                </a:lnTo>
                <a:lnTo>
                  <a:pt x="281539" y="17574"/>
                </a:lnTo>
                <a:lnTo>
                  <a:pt x="257764" y="8970"/>
                </a:lnTo>
                <a:lnTo>
                  <a:pt x="244957" y="5742"/>
                </a:lnTo>
                <a:lnTo>
                  <a:pt x="231535" y="3230"/>
                </a:lnTo>
                <a:lnTo>
                  <a:pt x="217501" y="1436"/>
                </a:lnTo>
                <a:lnTo>
                  <a:pt x="202853" y="359"/>
                </a:lnTo>
                <a:lnTo>
                  <a:pt x="187591" y="0"/>
                </a:lnTo>
                <a:lnTo>
                  <a:pt x="179303" y="110"/>
                </a:lnTo>
                <a:lnTo>
                  <a:pt x="164590" y="888"/>
                </a:lnTo>
                <a:lnTo>
                  <a:pt x="150460" y="2409"/>
                </a:lnTo>
                <a:lnTo>
                  <a:pt x="136915" y="4672"/>
                </a:lnTo>
                <a:lnTo>
                  <a:pt x="123953" y="7679"/>
                </a:lnTo>
                <a:lnTo>
                  <a:pt x="111575" y="11429"/>
                </a:lnTo>
                <a:lnTo>
                  <a:pt x="113323" y="164897"/>
                </a:lnTo>
                <a:lnTo>
                  <a:pt x="115262" y="150717"/>
                </a:lnTo>
                <a:lnTo>
                  <a:pt x="118182" y="138042"/>
                </a:lnTo>
                <a:lnTo>
                  <a:pt x="122083" y="126864"/>
                </a:lnTo>
                <a:lnTo>
                  <a:pt x="126965" y="117175"/>
                </a:lnTo>
                <a:lnTo>
                  <a:pt x="132829" y="108965"/>
                </a:lnTo>
                <a:lnTo>
                  <a:pt x="139165" y="102424"/>
                </a:lnTo>
                <a:lnTo>
                  <a:pt x="149381" y="94785"/>
                </a:lnTo>
                <a:lnTo>
                  <a:pt x="160816" y="89328"/>
                </a:lnTo>
                <a:lnTo>
                  <a:pt x="173468" y="86054"/>
                </a:lnTo>
                <a:lnTo>
                  <a:pt x="187337" y="84962"/>
                </a:lnTo>
                <a:lnTo>
                  <a:pt x="198731" y="85618"/>
                </a:lnTo>
                <a:lnTo>
                  <a:pt x="211834" y="88289"/>
                </a:lnTo>
                <a:lnTo>
                  <a:pt x="223658" y="93024"/>
                </a:lnTo>
                <a:lnTo>
                  <a:pt x="234203" y="99829"/>
                </a:lnTo>
                <a:lnTo>
                  <a:pt x="243471" y="108712"/>
                </a:lnTo>
                <a:lnTo>
                  <a:pt x="250354" y="118294"/>
                </a:lnTo>
                <a:lnTo>
                  <a:pt x="255324" y="128415"/>
                </a:lnTo>
                <a:lnTo>
                  <a:pt x="259189" y="140013"/>
                </a:lnTo>
                <a:lnTo>
                  <a:pt x="261951" y="153086"/>
                </a:lnTo>
                <a:lnTo>
                  <a:pt x="263607" y="167630"/>
                </a:lnTo>
                <a:lnTo>
                  <a:pt x="264159" y="183641"/>
                </a:lnTo>
                <a:lnTo>
                  <a:pt x="263866" y="197917"/>
                </a:lnTo>
                <a:lnTo>
                  <a:pt x="262734" y="213634"/>
                </a:lnTo>
                <a:lnTo>
                  <a:pt x="260752" y="227745"/>
                </a:lnTo>
                <a:lnTo>
                  <a:pt x="257921" y="240250"/>
                </a:lnTo>
                <a:lnTo>
                  <a:pt x="254241" y="251145"/>
                </a:lnTo>
                <a:lnTo>
                  <a:pt x="249712" y="260428"/>
                </a:lnTo>
                <a:lnTo>
                  <a:pt x="244335" y="268096"/>
                </a:lnTo>
                <a:lnTo>
                  <a:pt x="237379" y="275220"/>
                </a:lnTo>
                <a:lnTo>
                  <a:pt x="227257" y="282438"/>
                </a:lnTo>
                <a:lnTo>
                  <a:pt x="215707" y="287594"/>
                </a:lnTo>
                <a:lnTo>
                  <a:pt x="202731" y="290687"/>
                </a:lnTo>
                <a:close/>
              </a:path>
              <a:path w="1852536" h="375665" extrusionOk="0">
                <a:moveTo>
                  <a:pt x="25031" y="294131"/>
                </a:moveTo>
                <a:lnTo>
                  <a:pt x="33077" y="306588"/>
                </a:lnTo>
                <a:lnTo>
                  <a:pt x="41103" y="317096"/>
                </a:lnTo>
                <a:lnTo>
                  <a:pt x="49735" y="326706"/>
                </a:lnTo>
                <a:lnTo>
                  <a:pt x="58974" y="335413"/>
                </a:lnTo>
                <a:lnTo>
                  <a:pt x="68818" y="343218"/>
                </a:lnTo>
                <a:lnTo>
                  <a:pt x="79267" y="350117"/>
                </a:lnTo>
                <a:lnTo>
                  <a:pt x="90322" y="356107"/>
                </a:lnTo>
                <a:lnTo>
                  <a:pt x="102170" y="361274"/>
                </a:lnTo>
                <a:lnTo>
                  <a:pt x="113099" y="365101"/>
                </a:lnTo>
                <a:lnTo>
                  <a:pt x="114237" y="219846"/>
                </a:lnTo>
                <a:lnTo>
                  <a:pt x="112750" y="204976"/>
                </a:lnTo>
                <a:lnTo>
                  <a:pt x="112255" y="188594"/>
                </a:lnTo>
                <a:lnTo>
                  <a:pt x="112366" y="180591"/>
                </a:lnTo>
                <a:lnTo>
                  <a:pt x="113323" y="164897"/>
                </a:lnTo>
                <a:lnTo>
                  <a:pt x="111575" y="11429"/>
                </a:lnTo>
                <a:lnTo>
                  <a:pt x="99780" y="15921"/>
                </a:lnTo>
                <a:lnTo>
                  <a:pt x="88570" y="21157"/>
                </a:lnTo>
                <a:lnTo>
                  <a:pt x="77943" y="27136"/>
                </a:lnTo>
                <a:lnTo>
                  <a:pt x="67901" y="33857"/>
                </a:lnTo>
                <a:lnTo>
                  <a:pt x="58442" y="41322"/>
                </a:lnTo>
                <a:lnTo>
                  <a:pt x="49568" y="49529"/>
                </a:lnTo>
                <a:lnTo>
                  <a:pt x="36919" y="63841"/>
                </a:lnTo>
                <a:lnTo>
                  <a:pt x="29904" y="73621"/>
                </a:lnTo>
                <a:lnTo>
                  <a:pt x="23628" y="83990"/>
                </a:lnTo>
                <a:lnTo>
                  <a:pt x="18090" y="94948"/>
                </a:lnTo>
                <a:lnTo>
                  <a:pt x="13290" y="106493"/>
                </a:lnTo>
                <a:lnTo>
                  <a:pt x="9229" y="118626"/>
                </a:lnTo>
                <a:lnTo>
                  <a:pt x="5907" y="131346"/>
                </a:lnTo>
                <a:lnTo>
                  <a:pt x="3322" y="144653"/>
                </a:lnTo>
                <a:lnTo>
                  <a:pt x="1476" y="158545"/>
                </a:lnTo>
                <a:lnTo>
                  <a:pt x="369" y="173023"/>
                </a:lnTo>
                <a:lnTo>
                  <a:pt x="0" y="188087"/>
                </a:lnTo>
                <a:lnTo>
                  <a:pt x="114" y="196586"/>
                </a:lnTo>
                <a:lnTo>
                  <a:pt x="848" y="210802"/>
                </a:lnTo>
                <a:lnTo>
                  <a:pt x="2262" y="224445"/>
                </a:lnTo>
                <a:lnTo>
                  <a:pt x="4357" y="237513"/>
                </a:lnTo>
                <a:lnTo>
                  <a:pt x="7131" y="250002"/>
                </a:lnTo>
                <a:lnTo>
                  <a:pt x="10586" y="261911"/>
                </a:lnTo>
                <a:lnTo>
                  <a:pt x="14721" y="273237"/>
                </a:lnTo>
                <a:lnTo>
                  <a:pt x="19536" y="283978"/>
                </a:lnTo>
                <a:lnTo>
                  <a:pt x="25031" y="294131"/>
                </a:lnTo>
                <a:close/>
              </a:path>
              <a:path w="1852536" h="375665" extrusionOk="0">
                <a:moveTo>
                  <a:pt x="511670" y="106299"/>
                </a:moveTo>
                <a:lnTo>
                  <a:pt x="410324" y="106299"/>
                </a:lnTo>
                <a:lnTo>
                  <a:pt x="410384" y="278988"/>
                </a:lnTo>
                <a:lnTo>
                  <a:pt x="411354" y="294276"/>
                </a:lnTo>
                <a:lnTo>
                  <a:pt x="413507" y="308214"/>
                </a:lnTo>
                <a:lnTo>
                  <a:pt x="416842" y="320804"/>
                </a:lnTo>
                <a:lnTo>
                  <a:pt x="421361" y="332050"/>
                </a:lnTo>
                <a:lnTo>
                  <a:pt x="427062" y="341954"/>
                </a:lnTo>
                <a:lnTo>
                  <a:pt x="433946" y="350519"/>
                </a:lnTo>
                <a:lnTo>
                  <a:pt x="448193" y="362269"/>
                </a:lnTo>
                <a:lnTo>
                  <a:pt x="459181" y="368026"/>
                </a:lnTo>
                <a:lnTo>
                  <a:pt x="471355" y="372132"/>
                </a:lnTo>
                <a:lnTo>
                  <a:pt x="484706" y="374592"/>
                </a:lnTo>
                <a:lnTo>
                  <a:pt x="499224" y="375412"/>
                </a:lnTo>
                <a:lnTo>
                  <a:pt x="502760" y="375375"/>
                </a:lnTo>
                <a:lnTo>
                  <a:pt x="516675" y="374461"/>
                </a:lnTo>
                <a:lnTo>
                  <a:pt x="529501" y="372306"/>
                </a:lnTo>
                <a:lnTo>
                  <a:pt x="541249" y="368901"/>
                </a:lnTo>
                <a:lnTo>
                  <a:pt x="551929" y="364236"/>
                </a:lnTo>
                <a:lnTo>
                  <a:pt x="565875" y="355355"/>
                </a:lnTo>
                <a:lnTo>
                  <a:pt x="575432" y="347370"/>
                </a:lnTo>
                <a:lnTo>
                  <a:pt x="584968" y="337875"/>
                </a:lnTo>
                <a:lnTo>
                  <a:pt x="594474" y="326897"/>
                </a:lnTo>
                <a:lnTo>
                  <a:pt x="594474" y="369442"/>
                </a:lnTo>
                <a:lnTo>
                  <a:pt x="688581" y="369442"/>
                </a:lnTo>
                <a:lnTo>
                  <a:pt x="688581" y="106299"/>
                </a:lnTo>
                <a:lnTo>
                  <a:pt x="587743" y="106299"/>
                </a:lnTo>
                <a:lnTo>
                  <a:pt x="587742" y="233350"/>
                </a:lnTo>
                <a:lnTo>
                  <a:pt x="587000" y="249793"/>
                </a:lnTo>
                <a:lnTo>
                  <a:pt x="584835" y="263484"/>
                </a:lnTo>
                <a:lnTo>
                  <a:pt x="581234" y="274445"/>
                </a:lnTo>
                <a:lnTo>
                  <a:pt x="576186" y="282701"/>
                </a:lnTo>
                <a:lnTo>
                  <a:pt x="570728" y="288237"/>
                </a:lnTo>
                <a:lnTo>
                  <a:pt x="559659" y="294556"/>
                </a:lnTo>
                <a:lnTo>
                  <a:pt x="546595" y="296671"/>
                </a:lnTo>
                <a:lnTo>
                  <a:pt x="543782" y="296592"/>
                </a:lnTo>
                <a:lnTo>
                  <a:pt x="530745" y="293564"/>
                </a:lnTo>
                <a:lnTo>
                  <a:pt x="520814" y="286257"/>
                </a:lnTo>
                <a:lnTo>
                  <a:pt x="516135" y="278664"/>
                </a:lnTo>
                <a:lnTo>
                  <a:pt x="512786" y="266622"/>
                </a:lnTo>
                <a:lnTo>
                  <a:pt x="511670" y="251078"/>
                </a:lnTo>
                <a:lnTo>
                  <a:pt x="511670" y="106299"/>
                </a:lnTo>
                <a:close/>
              </a:path>
              <a:path w="1852536" h="375665" extrusionOk="0">
                <a:moveTo>
                  <a:pt x="860764" y="374792"/>
                </a:moveTo>
                <a:lnTo>
                  <a:pt x="873151" y="373719"/>
                </a:lnTo>
                <a:lnTo>
                  <a:pt x="885863" y="372113"/>
                </a:lnTo>
                <a:lnTo>
                  <a:pt x="898892" y="369970"/>
                </a:lnTo>
                <a:lnTo>
                  <a:pt x="912228" y="367283"/>
                </a:lnTo>
                <a:lnTo>
                  <a:pt x="904735" y="297561"/>
                </a:lnTo>
                <a:lnTo>
                  <a:pt x="897056" y="299901"/>
                </a:lnTo>
                <a:lnTo>
                  <a:pt x="883902" y="303003"/>
                </a:lnTo>
                <a:lnTo>
                  <a:pt x="873620" y="304038"/>
                </a:lnTo>
                <a:lnTo>
                  <a:pt x="865365" y="304038"/>
                </a:lnTo>
                <a:lnTo>
                  <a:pt x="859523" y="301243"/>
                </a:lnTo>
                <a:lnTo>
                  <a:pt x="856221" y="295655"/>
                </a:lnTo>
                <a:lnTo>
                  <a:pt x="854062" y="291972"/>
                </a:lnTo>
                <a:lnTo>
                  <a:pt x="853046" y="284606"/>
                </a:lnTo>
                <a:lnTo>
                  <a:pt x="853046" y="180086"/>
                </a:lnTo>
                <a:lnTo>
                  <a:pt x="908545" y="180086"/>
                </a:lnTo>
                <a:lnTo>
                  <a:pt x="908545" y="106299"/>
                </a:lnTo>
                <a:lnTo>
                  <a:pt x="853046" y="106299"/>
                </a:lnTo>
                <a:lnTo>
                  <a:pt x="853046" y="6222"/>
                </a:lnTo>
                <a:lnTo>
                  <a:pt x="751954" y="58038"/>
                </a:lnTo>
                <a:lnTo>
                  <a:pt x="751954" y="106299"/>
                </a:lnTo>
                <a:lnTo>
                  <a:pt x="714743" y="106299"/>
                </a:lnTo>
                <a:lnTo>
                  <a:pt x="714743" y="180086"/>
                </a:lnTo>
                <a:lnTo>
                  <a:pt x="751954" y="180086"/>
                </a:lnTo>
                <a:lnTo>
                  <a:pt x="751955" y="273790"/>
                </a:lnTo>
                <a:lnTo>
                  <a:pt x="752325" y="290155"/>
                </a:lnTo>
                <a:lnTo>
                  <a:pt x="753355" y="304594"/>
                </a:lnTo>
                <a:lnTo>
                  <a:pt x="755051" y="317115"/>
                </a:lnTo>
                <a:lnTo>
                  <a:pt x="757418" y="327722"/>
                </a:lnTo>
                <a:lnTo>
                  <a:pt x="760463" y="336422"/>
                </a:lnTo>
                <a:lnTo>
                  <a:pt x="767745" y="349157"/>
                </a:lnTo>
                <a:lnTo>
                  <a:pt x="776339" y="358483"/>
                </a:lnTo>
                <a:lnTo>
                  <a:pt x="786879" y="365759"/>
                </a:lnTo>
                <a:lnTo>
                  <a:pt x="790553" y="367572"/>
                </a:lnTo>
                <a:lnTo>
                  <a:pt x="800458" y="371015"/>
                </a:lnTo>
                <a:lnTo>
                  <a:pt x="812403" y="373463"/>
                </a:lnTo>
                <a:lnTo>
                  <a:pt x="826379" y="374926"/>
                </a:lnTo>
                <a:lnTo>
                  <a:pt x="842378" y="375412"/>
                </a:lnTo>
                <a:lnTo>
                  <a:pt x="848711" y="375336"/>
                </a:lnTo>
                <a:lnTo>
                  <a:pt x="860764" y="374792"/>
                </a:lnTo>
                <a:close/>
              </a:path>
              <a:path w="1852536" h="375665" extrusionOk="0">
                <a:moveTo>
                  <a:pt x="942073" y="6222"/>
                </a:moveTo>
                <a:lnTo>
                  <a:pt x="942073" y="369442"/>
                </a:lnTo>
                <a:lnTo>
                  <a:pt x="1043165" y="369442"/>
                </a:lnTo>
                <a:lnTo>
                  <a:pt x="1043165" y="6222"/>
                </a:lnTo>
                <a:lnTo>
                  <a:pt x="942073" y="6222"/>
                </a:lnTo>
                <a:close/>
              </a:path>
              <a:path w="1852536" h="375665" extrusionOk="0">
                <a:moveTo>
                  <a:pt x="1093203" y="6222"/>
                </a:moveTo>
                <a:lnTo>
                  <a:pt x="1093203" y="74802"/>
                </a:lnTo>
                <a:lnTo>
                  <a:pt x="1194041" y="74802"/>
                </a:lnTo>
                <a:lnTo>
                  <a:pt x="1194041" y="6222"/>
                </a:lnTo>
                <a:lnTo>
                  <a:pt x="1093203" y="6222"/>
                </a:lnTo>
                <a:close/>
              </a:path>
              <a:path w="1852536" h="375665" extrusionOk="0">
                <a:moveTo>
                  <a:pt x="1093203" y="106299"/>
                </a:moveTo>
                <a:lnTo>
                  <a:pt x="1093203" y="369442"/>
                </a:lnTo>
                <a:lnTo>
                  <a:pt x="1194041" y="369442"/>
                </a:lnTo>
                <a:lnTo>
                  <a:pt x="1194041" y="106299"/>
                </a:lnTo>
                <a:lnTo>
                  <a:pt x="1093203" y="106299"/>
                </a:lnTo>
                <a:close/>
              </a:path>
              <a:path w="1852536" h="375665" extrusionOk="0">
                <a:moveTo>
                  <a:pt x="1696453" y="100329"/>
                </a:moveTo>
                <a:lnTo>
                  <a:pt x="1694750" y="100335"/>
                </a:lnTo>
                <a:lnTo>
                  <a:pt x="1679895" y="100897"/>
                </a:lnTo>
                <a:lnTo>
                  <a:pt x="1665771" y="102377"/>
                </a:lnTo>
                <a:lnTo>
                  <a:pt x="1662290" y="179196"/>
                </a:lnTo>
                <a:lnTo>
                  <a:pt x="1665599" y="175181"/>
                </a:lnTo>
                <a:lnTo>
                  <a:pt x="1675576" y="166784"/>
                </a:lnTo>
                <a:lnTo>
                  <a:pt x="1687265" y="161717"/>
                </a:lnTo>
                <a:lnTo>
                  <a:pt x="1700644" y="160019"/>
                </a:lnTo>
                <a:lnTo>
                  <a:pt x="1712071" y="161114"/>
                </a:lnTo>
                <a:lnTo>
                  <a:pt x="1724126" y="165353"/>
                </a:lnTo>
                <a:lnTo>
                  <a:pt x="1734172" y="172719"/>
                </a:lnTo>
                <a:lnTo>
                  <a:pt x="1726177" y="101671"/>
                </a:lnTo>
                <a:lnTo>
                  <a:pt x="1711773" y="100665"/>
                </a:lnTo>
                <a:lnTo>
                  <a:pt x="1696453" y="100329"/>
                </a:lnTo>
                <a:close/>
              </a:path>
              <a:path w="1852536" h="375665" extrusionOk="0">
                <a:moveTo>
                  <a:pt x="1657284" y="289599"/>
                </a:moveTo>
                <a:lnTo>
                  <a:pt x="1652974" y="277613"/>
                </a:lnTo>
                <a:lnTo>
                  <a:pt x="1650352" y="262889"/>
                </a:lnTo>
                <a:lnTo>
                  <a:pt x="1852536" y="262889"/>
                </a:lnTo>
                <a:lnTo>
                  <a:pt x="1852536" y="251459"/>
                </a:lnTo>
                <a:lnTo>
                  <a:pt x="1852306" y="239677"/>
                </a:lnTo>
                <a:lnTo>
                  <a:pt x="1851349" y="225436"/>
                </a:lnTo>
                <a:lnTo>
                  <a:pt x="1849646" y="212043"/>
                </a:lnTo>
                <a:lnTo>
                  <a:pt x="1847200" y="199501"/>
                </a:lnTo>
                <a:lnTo>
                  <a:pt x="1844008" y="187813"/>
                </a:lnTo>
                <a:lnTo>
                  <a:pt x="1840072" y="176980"/>
                </a:lnTo>
                <a:lnTo>
                  <a:pt x="1835391" y="167004"/>
                </a:lnTo>
                <a:lnTo>
                  <a:pt x="1831997" y="160941"/>
                </a:lnTo>
                <a:lnTo>
                  <a:pt x="1824789" y="150254"/>
                </a:lnTo>
                <a:lnTo>
                  <a:pt x="1816542" y="140564"/>
                </a:lnTo>
                <a:lnTo>
                  <a:pt x="1807260" y="131871"/>
                </a:lnTo>
                <a:lnTo>
                  <a:pt x="1796946" y="124174"/>
                </a:lnTo>
                <a:lnTo>
                  <a:pt x="1785607" y="117475"/>
                </a:lnTo>
                <a:lnTo>
                  <a:pt x="1774510" y="112407"/>
                </a:lnTo>
                <a:lnTo>
                  <a:pt x="1763832" y="108717"/>
                </a:lnTo>
                <a:lnTo>
                  <a:pt x="1752213" y="105697"/>
                </a:lnTo>
                <a:lnTo>
                  <a:pt x="1739659" y="103349"/>
                </a:lnTo>
                <a:lnTo>
                  <a:pt x="1726177" y="101671"/>
                </a:lnTo>
                <a:lnTo>
                  <a:pt x="1734172" y="172719"/>
                </a:lnTo>
                <a:lnTo>
                  <a:pt x="1737763" y="176839"/>
                </a:lnTo>
                <a:lnTo>
                  <a:pt x="1743413" y="186738"/>
                </a:lnTo>
                <a:lnTo>
                  <a:pt x="1747477" y="199335"/>
                </a:lnTo>
                <a:lnTo>
                  <a:pt x="1749920" y="214629"/>
                </a:lnTo>
                <a:lnTo>
                  <a:pt x="1650606" y="214629"/>
                </a:lnTo>
                <a:lnTo>
                  <a:pt x="1652855" y="200752"/>
                </a:lnTo>
                <a:lnTo>
                  <a:pt x="1656764" y="188606"/>
                </a:lnTo>
                <a:lnTo>
                  <a:pt x="1662290" y="179196"/>
                </a:lnTo>
                <a:lnTo>
                  <a:pt x="1665771" y="102377"/>
                </a:lnTo>
                <a:lnTo>
                  <a:pt x="1652377" y="104778"/>
                </a:lnTo>
                <a:lnTo>
                  <a:pt x="1639712" y="108099"/>
                </a:lnTo>
                <a:lnTo>
                  <a:pt x="1627772" y="112343"/>
                </a:lnTo>
                <a:lnTo>
                  <a:pt x="1616556" y="117509"/>
                </a:lnTo>
                <a:lnTo>
                  <a:pt x="1606062" y="123600"/>
                </a:lnTo>
                <a:lnTo>
                  <a:pt x="1596289" y="130615"/>
                </a:lnTo>
                <a:lnTo>
                  <a:pt x="1587233" y="138556"/>
                </a:lnTo>
                <a:lnTo>
                  <a:pt x="1574837" y="152352"/>
                </a:lnTo>
                <a:lnTo>
                  <a:pt x="1567654" y="162658"/>
                </a:lnTo>
                <a:lnTo>
                  <a:pt x="1561573" y="173625"/>
                </a:lnTo>
                <a:lnTo>
                  <a:pt x="1556595" y="185253"/>
                </a:lnTo>
                <a:lnTo>
                  <a:pt x="1552721" y="197543"/>
                </a:lnTo>
                <a:lnTo>
                  <a:pt x="1549952" y="210493"/>
                </a:lnTo>
                <a:lnTo>
                  <a:pt x="1548290" y="224105"/>
                </a:lnTo>
                <a:lnTo>
                  <a:pt x="1547736" y="238378"/>
                </a:lnTo>
                <a:lnTo>
                  <a:pt x="1547746" y="240338"/>
                </a:lnTo>
                <a:lnTo>
                  <a:pt x="1548417" y="254101"/>
                </a:lnTo>
                <a:lnTo>
                  <a:pt x="1550136" y="267257"/>
                </a:lnTo>
                <a:lnTo>
                  <a:pt x="1552898" y="279807"/>
                </a:lnTo>
                <a:lnTo>
                  <a:pt x="1556703" y="291750"/>
                </a:lnTo>
                <a:lnTo>
                  <a:pt x="1561544" y="303087"/>
                </a:lnTo>
                <a:lnTo>
                  <a:pt x="1567421" y="313816"/>
                </a:lnTo>
                <a:lnTo>
                  <a:pt x="1578215" y="329151"/>
                </a:lnTo>
                <a:lnTo>
                  <a:pt x="1586880" y="338852"/>
                </a:lnTo>
                <a:lnTo>
                  <a:pt x="1596243" y="347341"/>
                </a:lnTo>
                <a:lnTo>
                  <a:pt x="1606307" y="354616"/>
                </a:lnTo>
                <a:lnTo>
                  <a:pt x="1617078" y="360679"/>
                </a:lnTo>
                <a:lnTo>
                  <a:pt x="1632831" y="366895"/>
                </a:lnTo>
                <a:lnTo>
                  <a:pt x="1644100" y="369954"/>
                </a:lnTo>
                <a:lnTo>
                  <a:pt x="1656389" y="372338"/>
                </a:lnTo>
                <a:lnTo>
                  <a:pt x="1669697" y="374044"/>
                </a:lnTo>
                <a:lnTo>
                  <a:pt x="1684026" y="375069"/>
                </a:lnTo>
                <a:lnTo>
                  <a:pt x="1699374" y="375412"/>
                </a:lnTo>
                <a:lnTo>
                  <a:pt x="1705890" y="375360"/>
                </a:lnTo>
                <a:lnTo>
                  <a:pt x="1721227" y="374793"/>
                </a:lnTo>
                <a:lnTo>
                  <a:pt x="1735547" y="373598"/>
                </a:lnTo>
                <a:lnTo>
                  <a:pt x="1748848" y="371773"/>
                </a:lnTo>
                <a:lnTo>
                  <a:pt x="1761129" y="369317"/>
                </a:lnTo>
                <a:lnTo>
                  <a:pt x="1772388" y="366227"/>
                </a:lnTo>
                <a:lnTo>
                  <a:pt x="1782622" y="362502"/>
                </a:lnTo>
                <a:lnTo>
                  <a:pt x="1791830" y="358139"/>
                </a:lnTo>
                <a:lnTo>
                  <a:pt x="1804132" y="350530"/>
                </a:lnTo>
                <a:lnTo>
                  <a:pt x="1813655" y="343020"/>
                </a:lnTo>
                <a:lnTo>
                  <a:pt x="1822691" y="334349"/>
                </a:lnTo>
                <a:lnTo>
                  <a:pt x="1831235" y="324517"/>
                </a:lnTo>
                <a:lnTo>
                  <a:pt x="1839281" y="313524"/>
                </a:lnTo>
                <a:lnTo>
                  <a:pt x="1846821" y="301370"/>
                </a:lnTo>
                <a:lnTo>
                  <a:pt x="1747507" y="292100"/>
                </a:lnTo>
                <a:lnTo>
                  <a:pt x="1741157" y="300100"/>
                </a:lnTo>
                <a:lnTo>
                  <a:pt x="1735315" y="305562"/>
                </a:lnTo>
                <a:lnTo>
                  <a:pt x="1729854" y="308737"/>
                </a:lnTo>
                <a:lnTo>
                  <a:pt x="1726379" y="310537"/>
                </a:lnTo>
                <a:lnTo>
                  <a:pt x="1714308" y="314796"/>
                </a:lnTo>
                <a:lnTo>
                  <a:pt x="1701660" y="316229"/>
                </a:lnTo>
                <a:lnTo>
                  <a:pt x="1697454" y="316089"/>
                </a:lnTo>
                <a:lnTo>
                  <a:pt x="1684468" y="313572"/>
                </a:lnTo>
                <a:lnTo>
                  <a:pt x="1673135" y="307903"/>
                </a:lnTo>
                <a:lnTo>
                  <a:pt x="1663433" y="299084"/>
                </a:lnTo>
                <a:lnTo>
                  <a:pt x="1663227" y="298846"/>
                </a:lnTo>
                <a:lnTo>
                  <a:pt x="1657284" y="289599"/>
                </a:lnTo>
                <a:close/>
              </a:path>
              <a:path w="1852536" h="375665" extrusionOk="0">
                <a:moveTo>
                  <a:pt x="1341234" y="369442"/>
                </a:moveTo>
                <a:lnTo>
                  <a:pt x="1341234" y="242684"/>
                </a:lnTo>
                <a:lnTo>
                  <a:pt x="1341972" y="226227"/>
                </a:lnTo>
                <a:lnTo>
                  <a:pt x="1344123" y="212525"/>
                </a:lnTo>
                <a:lnTo>
                  <a:pt x="1347687" y="201555"/>
                </a:lnTo>
                <a:lnTo>
                  <a:pt x="1352664" y="193293"/>
                </a:lnTo>
                <a:lnTo>
                  <a:pt x="1358094" y="187743"/>
                </a:lnTo>
                <a:lnTo>
                  <a:pt x="1369152" y="181516"/>
                </a:lnTo>
                <a:lnTo>
                  <a:pt x="1382382" y="179450"/>
                </a:lnTo>
                <a:lnTo>
                  <a:pt x="1385142" y="179525"/>
                </a:lnTo>
                <a:lnTo>
                  <a:pt x="1398161" y="182478"/>
                </a:lnTo>
                <a:lnTo>
                  <a:pt x="1408163" y="189737"/>
                </a:lnTo>
                <a:lnTo>
                  <a:pt x="1412811" y="197178"/>
                </a:lnTo>
                <a:lnTo>
                  <a:pt x="1416183" y="209204"/>
                </a:lnTo>
                <a:lnTo>
                  <a:pt x="1417307" y="224789"/>
                </a:lnTo>
                <a:lnTo>
                  <a:pt x="1417307" y="369442"/>
                </a:lnTo>
                <a:lnTo>
                  <a:pt x="1518653" y="369442"/>
                </a:lnTo>
                <a:lnTo>
                  <a:pt x="1518584" y="196654"/>
                </a:lnTo>
                <a:lnTo>
                  <a:pt x="1517594" y="181385"/>
                </a:lnTo>
                <a:lnTo>
                  <a:pt x="1515425" y="167462"/>
                </a:lnTo>
                <a:lnTo>
                  <a:pt x="1512075" y="154884"/>
                </a:lnTo>
                <a:lnTo>
                  <a:pt x="1507540" y="143652"/>
                </a:lnTo>
                <a:lnTo>
                  <a:pt x="1501817" y="133764"/>
                </a:lnTo>
                <a:lnTo>
                  <a:pt x="1494904" y="125221"/>
                </a:lnTo>
                <a:lnTo>
                  <a:pt x="1480510" y="113438"/>
                </a:lnTo>
                <a:lnTo>
                  <a:pt x="1469526" y="107717"/>
                </a:lnTo>
                <a:lnTo>
                  <a:pt x="1457342" y="103619"/>
                </a:lnTo>
                <a:lnTo>
                  <a:pt x="1443957" y="101153"/>
                </a:lnTo>
                <a:lnTo>
                  <a:pt x="1429372" y="100329"/>
                </a:lnTo>
                <a:lnTo>
                  <a:pt x="1426113" y="100362"/>
                </a:lnTo>
                <a:lnTo>
                  <a:pt x="1412250" y="101287"/>
                </a:lnTo>
                <a:lnTo>
                  <a:pt x="1399423" y="103481"/>
                </a:lnTo>
                <a:lnTo>
                  <a:pt x="1387643" y="106932"/>
                </a:lnTo>
                <a:lnTo>
                  <a:pt x="1376921" y="111632"/>
                </a:lnTo>
                <a:lnTo>
                  <a:pt x="1362753" y="120707"/>
                </a:lnTo>
                <a:lnTo>
                  <a:pt x="1353214" y="128716"/>
                </a:lnTo>
                <a:lnTo>
                  <a:pt x="1343712" y="138225"/>
                </a:lnTo>
                <a:lnTo>
                  <a:pt x="1334249" y="149225"/>
                </a:lnTo>
                <a:lnTo>
                  <a:pt x="1334249" y="106299"/>
                </a:lnTo>
                <a:lnTo>
                  <a:pt x="1240396" y="106299"/>
                </a:lnTo>
                <a:lnTo>
                  <a:pt x="1240396" y="369442"/>
                </a:lnTo>
                <a:lnTo>
                  <a:pt x="1341234" y="369442"/>
                </a:lnTo>
                <a:close/>
              </a:path>
            </a:pathLst>
          </a:custGeom>
          <a:solidFill>
            <a:srgbClr val="136EB9">
              <a:alpha val="90196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1857120" y="1079880"/>
            <a:ext cx="101092" cy="363220"/>
          </a:xfrm>
          <a:custGeom>
            <a:avLst/>
            <a:gdLst/>
            <a:ahLst/>
            <a:cxnLst/>
            <a:rect l="l" t="t" r="r" b="b"/>
            <a:pathLst>
              <a:path w="101092" h="363220" extrusionOk="0">
                <a:moveTo>
                  <a:pt x="0" y="0"/>
                </a:moveTo>
                <a:lnTo>
                  <a:pt x="0" y="363220"/>
                </a:lnTo>
                <a:lnTo>
                  <a:pt x="101092" y="363220"/>
                </a:lnTo>
                <a:lnTo>
                  <a:pt x="101092" y="0"/>
                </a:lnTo>
                <a:lnTo>
                  <a:pt x="0" y="0"/>
                </a:lnTo>
                <a:close/>
              </a:path>
            </a:pathLst>
          </a:custGeom>
          <a:solidFill>
            <a:srgbClr val="136EB9">
              <a:alpha val="90196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2008251" y="1079880"/>
            <a:ext cx="100837" cy="68580"/>
          </a:xfrm>
          <a:custGeom>
            <a:avLst/>
            <a:gdLst/>
            <a:ahLst/>
            <a:cxnLst/>
            <a:rect l="l" t="t" r="r" b="b"/>
            <a:pathLst>
              <a:path w="100837" h="68580" extrusionOk="0">
                <a:moveTo>
                  <a:pt x="0" y="0"/>
                </a:moveTo>
                <a:lnTo>
                  <a:pt x="0" y="68580"/>
                </a:lnTo>
                <a:lnTo>
                  <a:pt x="100837" y="68580"/>
                </a:lnTo>
                <a:lnTo>
                  <a:pt x="100837" y="0"/>
                </a:lnTo>
                <a:lnTo>
                  <a:pt x="0" y="0"/>
                </a:lnTo>
                <a:close/>
              </a:path>
            </a:pathLst>
          </a:custGeom>
          <a:solidFill>
            <a:srgbClr val="136EB9">
              <a:alpha val="90196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2008251" y="1179957"/>
            <a:ext cx="100837" cy="263143"/>
          </a:xfrm>
          <a:custGeom>
            <a:avLst/>
            <a:gdLst/>
            <a:ahLst/>
            <a:cxnLst/>
            <a:rect l="l" t="t" r="r" b="b"/>
            <a:pathLst>
              <a:path w="100837" h="263143" extrusionOk="0">
                <a:moveTo>
                  <a:pt x="0" y="0"/>
                </a:moveTo>
                <a:lnTo>
                  <a:pt x="0" y="263143"/>
                </a:lnTo>
                <a:lnTo>
                  <a:pt x="100837" y="263143"/>
                </a:lnTo>
                <a:lnTo>
                  <a:pt x="100837" y="0"/>
                </a:lnTo>
                <a:lnTo>
                  <a:pt x="0" y="0"/>
                </a:lnTo>
                <a:close/>
              </a:path>
            </a:pathLst>
          </a:custGeom>
          <a:solidFill>
            <a:srgbClr val="136EB9">
              <a:alpha val="90196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3132746" y="1836941"/>
            <a:ext cx="796912" cy="7771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3132746" y="2530361"/>
            <a:ext cx="796912" cy="7771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3147986" y="3193301"/>
            <a:ext cx="796912" cy="7771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1021080" y="1847088"/>
            <a:ext cx="1696212" cy="1696212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4047527" y="2048256"/>
            <a:ext cx="1773152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2D75B6"/>
                </a:solidFill>
                <a:latin typeface="Calibri"/>
                <a:ea typeface="Calibri"/>
                <a:cs typeface="Calibri"/>
                <a:sym typeface="Calibri"/>
              </a:rPr>
              <a:t>Dasar Hukum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3430687" y="2067561"/>
            <a:ext cx="258637" cy="1074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375" rIns="0" bIns="0" anchor="t" anchorCtr="0">
            <a:noAutofit/>
          </a:bodyPr>
          <a:lstStyle/>
          <a:p>
            <a:pPr marL="12700" marR="0" lvl="0" indent="0" algn="l" rtl="0">
              <a:lnSpc>
                <a:spcPct val="1033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0" lvl="0" indent="0" algn="l" rtl="0">
              <a:lnSpc>
                <a:spcPct val="101725"/>
              </a:lnSpc>
              <a:spcBef>
                <a:spcPts val="1899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 txBox="1"/>
          <p:nvPr/>
        </p:nvSpPr>
        <p:spPr>
          <a:xfrm>
            <a:off x="4047527" y="2764537"/>
            <a:ext cx="3590738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2D75B6"/>
                </a:solidFill>
                <a:latin typeface="Calibri"/>
                <a:ea typeface="Calibri"/>
                <a:cs typeface="Calibri"/>
                <a:sym typeface="Calibri"/>
              </a:rPr>
              <a:t>Konsep Penghitungan TKDN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 txBox="1"/>
          <p:nvPr/>
        </p:nvSpPr>
        <p:spPr>
          <a:xfrm>
            <a:off x="3445547" y="3425444"/>
            <a:ext cx="258637" cy="38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375" rIns="0" bIns="0" anchor="t" anchorCtr="0">
            <a:noAutofit/>
          </a:bodyPr>
          <a:lstStyle/>
          <a:p>
            <a:pPr marL="12700" marR="0" lvl="0" indent="0" algn="l" rtl="0">
              <a:lnSpc>
                <a:spcPct val="1033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4047527" y="3481071"/>
            <a:ext cx="4930091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2D75B6"/>
                </a:solidFill>
                <a:latin typeface="Calibri"/>
                <a:ea typeface="Calibri"/>
                <a:cs typeface="Calibri"/>
                <a:sym typeface="Calibri"/>
              </a:rPr>
              <a:t>Bobot Komponen KBL Berbasis Baterai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3420617" y="3238627"/>
            <a:ext cx="258637" cy="38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375" rIns="0" bIns="0" anchor="t" anchorCtr="0">
            <a:noAutofit/>
          </a:bodyPr>
          <a:lstStyle/>
          <a:p>
            <a:pPr marL="12700" marR="0" lvl="0" indent="0" algn="l" rtl="0">
              <a:lnSpc>
                <a:spcPct val="10339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3450716" y="3944620"/>
            <a:ext cx="258637" cy="380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375" rIns="0" bIns="0" anchor="t" anchorCtr="0">
            <a:noAutofit/>
          </a:bodyPr>
          <a:lstStyle/>
          <a:p>
            <a:pPr marL="12700" marR="0" lvl="0" indent="0" algn="l" rtl="0">
              <a:lnSpc>
                <a:spcPct val="1033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11882755" y="6475958"/>
            <a:ext cx="158535" cy="2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 txBox="1"/>
          <p:nvPr/>
        </p:nvSpPr>
        <p:spPr>
          <a:xfrm>
            <a:off x="2008251" y="1079880"/>
            <a:ext cx="100837" cy="84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75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 txBox="1"/>
          <p:nvPr/>
        </p:nvSpPr>
        <p:spPr>
          <a:xfrm>
            <a:off x="2008251" y="1164209"/>
            <a:ext cx="100837" cy="278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1857120" y="1079880"/>
            <a:ext cx="101092" cy="36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4671822" y="2905505"/>
            <a:ext cx="935989" cy="1571625"/>
          </a:xfrm>
          <a:custGeom>
            <a:avLst/>
            <a:gdLst/>
            <a:ahLst/>
            <a:cxnLst/>
            <a:rect l="l" t="t" r="r" b="b"/>
            <a:pathLst>
              <a:path w="935989" h="1571625" extrusionOk="0">
                <a:moveTo>
                  <a:pt x="0" y="1571625"/>
                </a:moveTo>
                <a:lnTo>
                  <a:pt x="935989" y="1571625"/>
                </a:lnTo>
                <a:lnTo>
                  <a:pt x="935989" y="0"/>
                </a:lnTo>
                <a:lnTo>
                  <a:pt x="0" y="0"/>
                </a:lnTo>
                <a:lnTo>
                  <a:pt x="0" y="1571625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5607812" y="2905505"/>
            <a:ext cx="0" cy="1571625"/>
          </a:xfrm>
          <a:custGeom>
            <a:avLst/>
            <a:gdLst/>
            <a:ahLst/>
            <a:cxnLst/>
            <a:rect l="l" t="t" r="r" b="b"/>
            <a:pathLst>
              <a:path w="120000" h="1571625" extrusionOk="0">
                <a:moveTo>
                  <a:pt x="0" y="0"/>
                </a:moveTo>
                <a:lnTo>
                  <a:pt x="0" y="1571625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3802379" y="3493008"/>
            <a:ext cx="784860" cy="71780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3825240" y="2743200"/>
            <a:ext cx="685800" cy="67513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 txBox="1"/>
          <p:nvPr/>
        </p:nvSpPr>
        <p:spPr>
          <a:xfrm>
            <a:off x="5687314" y="2921886"/>
            <a:ext cx="5701122" cy="1041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950" rIns="0" bIns="0" anchor="t" anchorCtr="0">
            <a:noAutofit/>
          </a:bodyPr>
          <a:lstStyle/>
          <a:p>
            <a:pPr marL="12700" marR="0" lvl="0" indent="0" algn="l" rtl="0">
              <a:lnSpc>
                <a:spcPct val="100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REGULASI &amp; KEBIJAKAN TKDN</a:t>
            </a:r>
            <a:endParaRPr sz="4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11882755" y="6475958"/>
            <a:ext cx="158535" cy="2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4671822" y="2905505"/>
            <a:ext cx="935989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6351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6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7232015" y="6275616"/>
            <a:ext cx="473709" cy="582380"/>
          </a:xfrm>
          <a:custGeom>
            <a:avLst/>
            <a:gdLst/>
            <a:ahLst/>
            <a:cxnLst/>
            <a:rect l="l" t="t" r="r" b="b"/>
            <a:pathLst>
              <a:path w="473709" h="582380" extrusionOk="0">
                <a:moveTo>
                  <a:pt x="473709" y="582380"/>
                </a:moveTo>
                <a:lnTo>
                  <a:pt x="473709" y="0"/>
                </a:lnTo>
                <a:lnTo>
                  <a:pt x="0" y="0"/>
                </a:lnTo>
                <a:lnTo>
                  <a:pt x="0" y="582380"/>
                </a:lnTo>
                <a:lnTo>
                  <a:pt x="473709" y="582380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7705725" y="6269266"/>
            <a:ext cx="1" cy="588730"/>
          </a:xfrm>
          <a:custGeom>
            <a:avLst/>
            <a:gdLst/>
            <a:ahLst/>
            <a:cxnLst/>
            <a:rect l="l" t="t" r="r" b="b"/>
            <a:pathLst>
              <a:path w="1" h="588730" extrusionOk="0">
                <a:moveTo>
                  <a:pt x="0" y="588730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128016" y="4539996"/>
            <a:ext cx="1874520" cy="163525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4652010" y="744474"/>
            <a:ext cx="4079747" cy="1143000"/>
          </a:xfrm>
          <a:custGeom>
            <a:avLst/>
            <a:gdLst/>
            <a:ahLst/>
            <a:cxnLst/>
            <a:rect l="l" t="t" r="r" b="b"/>
            <a:pathLst>
              <a:path w="4079747" h="1143000" extrusionOk="0">
                <a:moveTo>
                  <a:pt x="0" y="1143000"/>
                </a:moveTo>
                <a:lnTo>
                  <a:pt x="4079747" y="1143000"/>
                </a:lnTo>
                <a:lnTo>
                  <a:pt x="4079747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3A383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150114" y="745998"/>
            <a:ext cx="3587496" cy="1141476"/>
          </a:xfrm>
          <a:custGeom>
            <a:avLst/>
            <a:gdLst/>
            <a:ahLst/>
            <a:cxnLst/>
            <a:rect l="l" t="t" r="r" b="b"/>
            <a:pathLst>
              <a:path w="3587496" h="1141476" extrusionOk="0">
                <a:moveTo>
                  <a:pt x="0" y="1141476"/>
                </a:moveTo>
                <a:lnTo>
                  <a:pt x="3587496" y="1141476"/>
                </a:lnTo>
                <a:lnTo>
                  <a:pt x="3587496" y="0"/>
                </a:lnTo>
                <a:lnTo>
                  <a:pt x="0" y="0"/>
                </a:lnTo>
                <a:lnTo>
                  <a:pt x="0" y="114147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/>
          <p:nvPr/>
        </p:nvSpPr>
        <p:spPr>
          <a:xfrm>
            <a:off x="4549902" y="3737610"/>
            <a:ext cx="2179320" cy="1016507"/>
          </a:xfrm>
          <a:custGeom>
            <a:avLst/>
            <a:gdLst/>
            <a:ahLst/>
            <a:cxnLst/>
            <a:rect l="l" t="t" r="r" b="b"/>
            <a:pathLst>
              <a:path w="2179320" h="1016508" extrusionOk="0">
                <a:moveTo>
                  <a:pt x="0" y="1016507"/>
                </a:moveTo>
                <a:lnTo>
                  <a:pt x="2179320" y="1016507"/>
                </a:lnTo>
                <a:lnTo>
                  <a:pt x="217932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4549902" y="3737610"/>
            <a:ext cx="2179320" cy="1016507"/>
          </a:xfrm>
          <a:custGeom>
            <a:avLst/>
            <a:gdLst/>
            <a:ahLst/>
            <a:cxnLst/>
            <a:rect l="l" t="t" r="r" b="b"/>
            <a:pathLst>
              <a:path w="2179320" h="1016508" extrusionOk="0">
                <a:moveTo>
                  <a:pt x="0" y="1016507"/>
                </a:moveTo>
                <a:lnTo>
                  <a:pt x="2179320" y="1016507"/>
                </a:lnTo>
                <a:lnTo>
                  <a:pt x="2179320" y="0"/>
                </a:lnTo>
                <a:lnTo>
                  <a:pt x="0" y="0"/>
                </a:lnTo>
                <a:lnTo>
                  <a:pt x="0" y="1016507"/>
                </a:lnTo>
                <a:close/>
              </a:path>
            </a:pathLst>
          </a:custGeom>
          <a:noFill/>
          <a:ln w="19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6800850" y="3737610"/>
            <a:ext cx="2109216" cy="1014983"/>
          </a:xfrm>
          <a:custGeom>
            <a:avLst/>
            <a:gdLst/>
            <a:ahLst/>
            <a:cxnLst/>
            <a:rect l="l" t="t" r="r" b="b"/>
            <a:pathLst>
              <a:path w="2109216" h="1014984" extrusionOk="0">
                <a:moveTo>
                  <a:pt x="0" y="1014983"/>
                </a:moveTo>
                <a:lnTo>
                  <a:pt x="2109216" y="1014983"/>
                </a:lnTo>
                <a:lnTo>
                  <a:pt x="2109216" y="0"/>
                </a:lnTo>
                <a:lnTo>
                  <a:pt x="0" y="0"/>
                </a:lnTo>
                <a:lnTo>
                  <a:pt x="0" y="1014983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/>
          <p:nvPr/>
        </p:nvSpPr>
        <p:spPr>
          <a:xfrm>
            <a:off x="3870960" y="902246"/>
            <a:ext cx="618375" cy="79358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3930396" y="941832"/>
            <a:ext cx="509015" cy="685800"/>
          </a:xfrm>
          <a:custGeom>
            <a:avLst/>
            <a:gdLst/>
            <a:ahLst/>
            <a:cxnLst/>
            <a:rect l="l" t="t" r="r" b="b"/>
            <a:pathLst>
              <a:path w="509015" h="685800" extrusionOk="0">
                <a:moveTo>
                  <a:pt x="254507" y="171450"/>
                </a:moveTo>
                <a:lnTo>
                  <a:pt x="0" y="171450"/>
                </a:lnTo>
                <a:lnTo>
                  <a:pt x="127253" y="342900"/>
                </a:lnTo>
                <a:lnTo>
                  <a:pt x="0" y="514350"/>
                </a:lnTo>
                <a:lnTo>
                  <a:pt x="254507" y="514350"/>
                </a:lnTo>
                <a:lnTo>
                  <a:pt x="254507" y="685800"/>
                </a:lnTo>
                <a:lnTo>
                  <a:pt x="509015" y="342900"/>
                </a:lnTo>
                <a:lnTo>
                  <a:pt x="254507" y="0"/>
                </a:lnTo>
                <a:lnTo>
                  <a:pt x="254507" y="171450"/>
                </a:lnTo>
                <a:close/>
              </a:path>
            </a:pathLst>
          </a:custGeom>
          <a:solidFill>
            <a:srgbClr val="1F38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5262372" y="3307029"/>
            <a:ext cx="743445" cy="46448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5321808" y="3346704"/>
            <a:ext cx="633983" cy="356616"/>
          </a:xfrm>
          <a:custGeom>
            <a:avLst/>
            <a:gdLst/>
            <a:ahLst/>
            <a:cxnLst/>
            <a:rect l="l" t="t" r="r" b="b"/>
            <a:pathLst>
              <a:path w="633983" h="356616" extrusionOk="0">
                <a:moveTo>
                  <a:pt x="316991" y="356616"/>
                </a:moveTo>
                <a:lnTo>
                  <a:pt x="633983" y="178308"/>
                </a:lnTo>
                <a:lnTo>
                  <a:pt x="475488" y="178308"/>
                </a:lnTo>
                <a:lnTo>
                  <a:pt x="475488" y="0"/>
                </a:lnTo>
                <a:lnTo>
                  <a:pt x="316991" y="89154"/>
                </a:lnTo>
                <a:lnTo>
                  <a:pt x="158495" y="0"/>
                </a:lnTo>
                <a:lnTo>
                  <a:pt x="158495" y="178308"/>
                </a:lnTo>
                <a:lnTo>
                  <a:pt x="0" y="178308"/>
                </a:lnTo>
                <a:lnTo>
                  <a:pt x="316991" y="356616"/>
                </a:lnTo>
                <a:close/>
              </a:path>
            </a:pathLst>
          </a:custGeom>
          <a:solidFill>
            <a:srgbClr val="1F38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7513320" y="3307029"/>
            <a:ext cx="743445" cy="46448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7572756" y="3346704"/>
            <a:ext cx="633984" cy="356616"/>
          </a:xfrm>
          <a:custGeom>
            <a:avLst/>
            <a:gdLst/>
            <a:ahLst/>
            <a:cxnLst/>
            <a:rect l="l" t="t" r="r" b="b"/>
            <a:pathLst>
              <a:path w="633984" h="356616" extrusionOk="0">
                <a:moveTo>
                  <a:pt x="316992" y="356616"/>
                </a:moveTo>
                <a:lnTo>
                  <a:pt x="633984" y="178308"/>
                </a:lnTo>
                <a:lnTo>
                  <a:pt x="475488" y="178308"/>
                </a:lnTo>
                <a:lnTo>
                  <a:pt x="475488" y="0"/>
                </a:lnTo>
                <a:lnTo>
                  <a:pt x="316992" y="89154"/>
                </a:lnTo>
                <a:lnTo>
                  <a:pt x="158496" y="0"/>
                </a:lnTo>
                <a:lnTo>
                  <a:pt x="158496" y="178308"/>
                </a:lnTo>
                <a:lnTo>
                  <a:pt x="0" y="178308"/>
                </a:lnTo>
                <a:lnTo>
                  <a:pt x="316992" y="356616"/>
                </a:lnTo>
                <a:close/>
              </a:path>
            </a:pathLst>
          </a:custGeom>
          <a:solidFill>
            <a:srgbClr val="1F38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4549902" y="2256282"/>
            <a:ext cx="2179320" cy="1078991"/>
          </a:xfrm>
          <a:custGeom>
            <a:avLst/>
            <a:gdLst/>
            <a:ahLst/>
            <a:cxnLst/>
            <a:rect l="l" t="t" r="r" b="b"/>
            <a:pathLst>
              <a:path w="2179320" h="1078991" extrusionOk="0">
                <a:moveTo>
                  <a:pt x="0" y="1078991"/>
                </a:moveTo>
                <a:lnTo>
                  <a:pt x="2179320" y="1078991"/>
                </a:lnTo>
                <a:lnTo>
                  <a:pt x="2179320" y="0"/>
                </a:lnTo>
                <a:lnTo>
                  <a:pt x="0" y="0"/>
                </a:lnTo>
                <a:lnTo>
                  <a:pt x="0" y="1078991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4549902" y="2256282"/>
            <a:ext cx="2179320" cy="1078991"/>
          </a:xfrm>
          <a:custGeom>
            <a:avLst/>
            <a:gdLst/>
            <a:ahLst/>
            <a:cxnLst/>
            <a:rect l="l" t="t" r="r" b="b"/>
            <a:pathLst>
              <a:path w="2179320" h="1078991" extrusionOk="0">
                <a:moveTo>
                  <a:pt x="0" y="1078991"/>
                </a:moveTo>
                <a:lnTo>
                  <a:pt x="2179320" y="1078991"/>
                </a:lnTo>
                <a:lnTo>
                  <a:pt x="2179320" y="0"/>
                </a:lnTo>
                <a:lnTo>
                  <a:pt x="0" y="0"/>
                </a:lnTo>
                <a:lnTo>
                  <a:pt x="0" y="1078991"/>
                </a:lnTo>
                <a:close/>
              </a:path>
            </a:pathLst>
          </a:custGeom>
          <a:noFill/>
          <a:ln w="19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6800850" y="2256282"/>
            <a:ext cx="2109216" cy="1078991"/>
          </a:xfrm>
          <a:custGeom>
            <a:avLst/>
            <a:gdLst/>
            <a:ahLst/>
            <a:cxnLst/>
            <a:rect l="l" t="t" r="r" b="b"/>
            <a:pathLst>
              <a:path w="2109216" h="1078991" extrusionOk="0">
                <a:moveTo>
                  <a:pt x="0" y="1078991"/>
                </a:moveTo>
                <a:lnTo>
                  <a:pt x="2109216" y="1078991"/>
                </a:lnTo>
                <a:lnTo>
                  <a:pt x="2109216" y="0"/>
                </a:lnTo>
                <a:lnTo>
                  <a:pt x="0" y="0"/>
                </a:lnTo>
                <a:lnTo>
                  <a:pt x="0" y="1078991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6800850" y="2256282"/>
            <a:ext cx="2109216" cy="1078991"/>
          </a:xfrm>
          <a:custGeom>
            <a:avLst/>
            <a:gdLst/>
            <a:ahLst/>
            <a:cxnLst/>
            <a:rect l="l" t="t" r="r" b="b"/>
            <a:pathLst>
              <a:path w="2109216" h="1078991" extrusionOk="0">
                <a:moveTo>
                  <a:pt x="0" y="1078991"/>
                </a:moveTo>
                <a:lnTo>
                  <a:pt x="2109216" y="1078991"/>
                </a:lnTo>
                <a:lnTo>
                  <a:pt x="2109216" y="0"/>
                </a:lnTo>
                <a:lnTo>
                  <a:pt x="0" y="0"/>
                </a:lnTo>
                <a:lnTo>
                  <a:pt x="0" y="1078991"/>
                </a:lnTo>
                <a:close/>
              </a:path>
            </a:pathLst>
          </a:custGeom>
          <a:noFill/>
          <a:ln w="198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5262372" y="1847037"/>
            <a:ext cx="743445" cy="46448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5321808" y="1886712"/>
            <a:ext cx="633983" cy="356615"/>
          </a:xfrm>
          <a:custGeom>
            <a:avLst/>
            <a:gdLst/>
            <a:ahLst/>
            <a:cxnLst/>
            <a:rect l="l" t="t" r="r" b="b"/>
            <a:pathLst>
              <a:path w="633983" h="356615" extrusionOk="0">
                <a:moveTo>
                  <a:pt x="316991" y="356615"/>
                </a:moveTo>
                <a:lnTo>
                  <a:pt x="633983" y="178308"/>
                </a:lnTo>
                <a:lnTo>
                  <a:pt x="475488" y="178308"/>
                </a:lnTo>
                <a:lnTo>
                  <a:pt x="475488" y="0"/>
                </a:lnTo>
                <a:lnTo>
                  <a:pt x="316991" y="89153"/>
                </a:lnTo>
                <a:lnTo>
                  <a:pt x="158495" y="0"/>
                </a:lnTo>
                <a:lnTo>
                  <a:pt x="158495" y="178308"/>
                </a:lnTo>
                <a:lnTo>
                  <a:pt x="0" y="178308"/>
                </a:lnTo>
                <a:lnTo>
                  <a:pt x="316991" y="356615"/>
                </a:lnTo>
                <a:close/>
              </a:path>
            </a:pathLst>
          </a:custGeom>
          <a:solidFill>
            <a:srgbClr val="1F38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7513320" y="1847037"/>
            <a:ext cx="743445" cy="46448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7572756" y="1886712"/>
            <a:ext cx="633984" cy="356615"/>
          </a:xfrm>
          <a:custGeom>
            <a:avLst/>
            <a:gdLst/>
            <a:ahLst/>
            <a:cxnLst/>
            <a:rect l="l" t="t" r="r" b="b"/>
            <a:pathLst>
              <a:path w="633984" h="356615" extrusionOk="0">
                <a:moveTo>
                  <a:pt x="316992" y="356615"/>
                </a:moveTo>
                <a:lnTo>
                  <a:pt x="633984" y="178308"/>
                </a:lnTo>
                <a:lnTo>
                  <a:pt x="475488" y="178308"/>
                </a:lnTo>
                <a:lnTo>
                  <a:pt x="475488" y="0"/>
                </a:lnTo>
                <a:lnTo>
                  <a:pt x="316992" y="89153"/>
                </a:lnTo>
                <a:lnTo>
                  <a:pt x="158496" y="0"/>
                </a:lnTo>
                <a:lnTo>
                  <a:pt x="158496" y="178308"/>
                </a:lnTo>
                <a:lnTo>
                  <a:pt x="0" y="178308"/>
                </a:lnTo>
                <a:lnTo>
                  <a:pt x="316992" y="356615"/>
                </a:lnTo>
                <a:close/>
              </a:path>
            </a:pathLst>
          </a:custGeom>
          <a:solidFill>
            <a:srgbClr val="1F38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6797802" y="5142738"/>
            <a:ext cx="2109216" cy="1014984"/>
          </a:xfrm>
          <a:custGeom>
            <a:avLst/>
            <a:gdLst/>
            <a:ahLst/>
            <a:cxnLst/>
            <a:rect l="l" t="t" r="r" b="b"/>
            <a:pathLst>
              <a:path w="2109216" h="1014984" extrusionOk="0">
                <a:moveTo>
                  <a:pt x="0" y="1014984"/>
                </a:moveTo>
                <a:lnTo>
                  <a:pt x="2109216" y="1014984"/>
                </a:lnTo>
                <a:lnTo>
                  <a:pt x="2109216" y="0"/>
                </a:lnTo>
                <a:lnTo>
                  <a:pt x="0" y="0"/>
                </a:lnTo>
                <a:lnTo>
                  <a:pt x="0" y="1014984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7510272" y="4712157"/>
            <a:ext cx="743445" cy="46448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7569708" y="4751832"/>
            <a:ext cx="633984" cy="356616"/>
          </a:xfrm>
          <a:custGeom>
            <a:avLst/>
            <a:gdLst/>
            <a:ahLst/>
            <a:cxnLst/>
            <a:rect l="l" t="t" r="r" b="b"/>
            <a:pathLst>
              <a:path w="633984" h="356616" extrusionOk="0">
                <a:moveTo>
                  <a:pt x="316992" y="356616"/>
                </a:moveTo>
                <a:lnTo>
                  <a:pt x="633984" y="178308"/>
                </a:lnTo>
                <a:lnTo>
                  <a:pt x="475488" y="178308"/>
                </a:lnTo>
                <a:lnTo>
                  <a:pt x="475488" y="0"/>
                </a:lnTo>
                <a:lnTo>
                  <a:pt x="316992" y="89154"/>
                </a:lnTo>
                <a:lnTo>
                  <a:pt x="158496" y="0"/>
                </a:lnTo>
                <a:lnTo>
                  <a:pt x="158496" y="178308"/>
                </a:lnTo>
                <a:lnTo>
                  <a:pt x="0" y="178308"/>
                </a:lnTo>
                <a:lnTo>
                  <a:pt x="316992" y="356616"/>
                </a:lnTo>
                <a:close/>
              </a:path>
            </a:pathLst>
          </a:custGeom>
          <a:solidFill>
            <a:srgbClr val="1F38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8923020" y="5266944"/>
            <a:ext cx="618375" cy="793584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8982456" y="5306568"/>
            <a:ext cx="509016" cy="685800"/>
          </a:xfrm>
          <a:custGeom>
            <a:avLst/>
            <a:gdLst/>
            <a:ahLst/>
            <a:cxnLst/>
            <a:rect l="l" t="t" r="r" b="b"/>
            <a:pathLst>
              <a:path w="509016" h="685800" extrusionOk="0">
                <a:moveTo>
                  <a:pt x="254508" y="171449"/>
                </a:moveTo>
                <a:lnTo>
                  <a:pt x="0" y="171449"/>
                </a:lnTo>
                <a:lnTo>
                  <a:pt x="127253" y="342899"/>
                </a:lnTo>
                <a:lnTo>
                  <a:pt x="0" y="514349"/>
                </a:lnTo>
                <a:lnTo>
                  <a:pt x="254508" y="514349"/>
                </a:lnTo>
                <a:lnTo>
                  <a:pt x="254508" y="685799"/>
                </a:lnTo>
                <a:lnTo>
                  <a:pt x="509016" y="342899"/>
                </a:lnTo>
                <a:lnTo>
                  <a:pt x="254508" y="0"/>
                </a:lnTo>
                <a:lnTo>
                  <a:pt x="254508" y="171449"/>
                </a:lnTo>
                <a:close/>
              </a:path>
            </a:pathLst>
          </a:custGeom>
          <a:solidFill>
            <a:srgbClr val="1F38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9568434" y="5142738"/>
            <a:ext cx="2110739" cy="1014984"/>
          </a:xfrm>
          <a:custGeom>
            <a:avLst/>
            <a:gdLst/>
            <a:ahLst/>
            <a:cxnLst/>
            <a:rect l="l" t="t" r="r" b="b"/>
            <a:pathLst>
              <a:path w="2110739" h="1014984" extrusionOk="0">
                <a:moveTo>
                  <a:pt x="0" y="1014984"/>
                </a:moveTo>
                <a:lnTo>
                  <a:pt x="2110739" y="1014984"/>
                </a:lnTo>
                <a:lnTo>
                  <a:pt x="2110739" y="0"/>
                </a:lnTo>
                <a:lnTo>
                  <a:pt x="0" y="0"/>
                </a:lnTo>
                <a:lnTo>
                  <a:pt x="0" y="1014984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9568434" y="3736848"/>
            <a:ext cx="2110739" cy="1014984"/>
          </a:xfrm>
          <a:custGeom>
            <a:avLst/>
            <a:gdLst/>
            <a:ahLst/>
            <a:cxnLst/>
            <a:rect l="l" t="t" r="r" b="b"/>
            <a:pathLst>
              <a:path w="2110739" h="1014984" extrusionOk="0">
                <a:moveTo>
                  <a:pt x="0" y="1014984"/>
                </a:moveTo>
                <a:lnTo>
                  <a:pt x="2110739" y="1014984"/>
                </a:lnTo>
                <a:lnTo>
                  <a:pt x="2110739" y="0"/>
                </a:lnTo>
                <a:lnTo>
                  <a:pt x="0" y="0"/>
                </a:lnTo>
                <a:lnTo>
                  <a:pt x="0" y="1014984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Permenperin No. 28 Tahun 2023</a:t>
            </a:r>
            <a:endParaRPr sz="14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10340426" y="4751881"/>
            <a:ext cx="633808" cy="360241"/>
          </a:xfrm>
          <a:custGeom>
            <a:avLst/>
            <a:gdLst/>
            <a:ahLst/>
            <a:cxnLst/>
            <a:rect l="l" t="t" r="r" b="b"/>
            <a:pathLst>
              <a:path w="633808" h="360241" extrusionOk="0">
                <a:moveTo>
                  <a:pt x="318999" y="267388"/>
                </a:moveTo>
                <a:lnTo>
                  <a:pt x="479546" y="352793"/>
                </a:lnTo>
                <a:lnTo>
                  <a:pt x="475356" y="174534"/>
                </a:lnTo>
                <a:lnTo>
                  <a:pt x="633808" y="170810"/>
                </a:lnTo>
                <a:lnTo>
                  <a:pt x="312714" y="0"/>
                </a:lnTo>
                <a:lnTo>
                  <a:pt x="0" y="185707"/>
                </a:lnTo>
                <a:lnTo>
                  <a:pt x="158452" y="181983"/>
                </a:lnTo>
                <a:lnTo>
                  <a:pt x="162642" y="360241"/>
                </a:lnTo>
                <a:lnTo>
                  <a:pt x="318999" y="267388"/>
                </a:lnTo>
                <a:close/>
              </a:path>
            </a:pathLst>
          </a:custGeom>
          <a:solidFill>
            <a:srgbClr val="1F386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 txBox="1"/>
          <p:nvPr/>
        </p:nvSpPr>
        <p:spPr>
          <a:xfrm>
            <a:off x="6392037" y="1015111"/>
            <a:ext cx="623927" cy="20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50" rIns="0" bIns="0" anchor="t" anchorCtr="0">
            <a:noAutofit/>
          </a:bodyPr>
          <a:lstStyle/>
          <a:p>
            <a:pPr marL="12700" marR="0" lvl="0" indent="0" algn="l" rtl="0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Tentang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 txBox="1"/>
          <p:nvPr/>
        </p:nvSpPr>
        <p:spPr>
          <a:xfrm>
            <a:off x="5292979" y="1441602"/>
            <a:ext cx="2822963" cy="20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50" rIns="0" bIns="0" anchor="t" anchorCtr="0">
            <a:noAutofit/>
          </a:bodyPr>
          <a:lstStyle/>
          <a:p>
            <a:pPr marL="12700" marR="0" lvl="0" indent="0" algn="l" rtl="0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Peraturan Presiden No. 54 Tahun 2010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 txBox="1"/>
          <p:nvPr/>
        </p:nvSpPr>
        <p:spPr>
          <a:xfrm>
            <a:off x="6941566" y="2812161"/>
            <a:ext cx="1849762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250" rIns="0" bIns="0" anchor="t" anchorCtr="0">
            <a:noAutofit/>
          </a:bodyPr>
          <a:lstStyle/>
          <a:p>
            <a:pPr marL="12700" marR="0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Perubahan atas Permenperin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10455402" y="5667248"/>
            <a:ext cx="35905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250" rIns="0" bIns="0" anchor="t" anchorCtr="0">
            <a:noAutofit/>
          </a:bodyPr>
          <a:lstStyle/>
          <a:p>
            <a:pPr marL="12700" marR="0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7371333" y="6384041"/>
            <a:ext cx="240588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200" rIns="0" bIns="0" anchor="t" anchorCtr="0">
            <a:noAutofit/>
          </a:bodyPr>
          <a:lstStyle/>
          <a:p>
            <a:pPr marL="12700" marR="0" lvl="0" indent="0" algn="l" rtl="0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 txBox="1"/>
          <p:nvPr/>
        </p:nvSpPr>
        <p:spPr>
          <a:xfrm>
            <a:off x="7785354" y="6384041"/>
            <a:ext cx="1634744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200" rIns="0" bIns="0" anchor="t" anchorCtr="0">
            <a:noAutofit/>
          </a:bodyPr>
          <a:lstStyle/>
          <a:p>
            <a:pPr marL="12700" marR="0" lvl="0" indent="0" algn="l" rtl="0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REGULASI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 txBox="1"/>
          <p:nvPr/>
        </p:nvSpPr>
        <p:spPr>
          <a:xfrm>
            <a:off x="9433052" y="6384041"/>
            <a:ext cx="2140407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200" rIns="0" bIns="0" anchor="t" anchorCtr="0">
            <a:noAutofit/>
          </a:bodyPr>
          <a:lstStyle/>
          <a:p>
            <a:pPr marL="12700" marR="0" lvl="0" indent="0" algn="l" rtl="0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KEBIJAKAN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11882755" y="6475958"/>
            <a:ext cx="158535" cy="2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9568434" y="5142738"/>
            <a:ext cx="2110739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07772" marR="0" lvl="0" indent="0" algn="l" rtl="0">
              <a:lnSpc>
                <a:spcPct val="101725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Permenperin No. 06 Tahun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 txBox="1"/>
          <p:nvPr/>
        </p:nvSpPr>
        <p:spPr>
          <a:xfrm>
            <a:off x="6797802" y="5142738"/>
            <a:ext cx="2109216" cy="1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02963" marR="204181" lvl="0" indent="0" algn="ctr" rtl="0">
              <a:lnSpc>
                <a:spcPct val="101725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Permenperin No. 27/2020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2599" marR="914307" lvl="0" indent="0" algn="ctr" rtl="0">
              <a:lnSpc>
                <a:spcPct val="120000"/>
              </a:lnSpc>
              <a:spcBef>
                <a:spcPts val="7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05485" marR="206704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Permenperin No. 28/2020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9568434" y="3736848"/>
            <a:ext cx="2110739" cy="1014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6800850" y="3737610"/>
            <a:ext cx="2109216" cy="1014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075" rIns="0" bIns="0" anchor="t" anchorCtr="0">
            <a:noAutofit/>
          </a:bodyPr>
          <a:lstStyle/>
          <a:p>
            <a:pPr marL="205400" marR="206618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Permenperin No. 16/2011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84520" marR="784057" lvl="0" indent="0" algn="ctr" rtl="0">
              <a:lnSpc>
                <a:spcPct val="120000"/>
              </a:lnSpc>
              <a:spcBef>
                <a:spcPts val="7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Tentang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02936" marR="303342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Ketentuan dan Tatacara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53469" marR="652901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Perhitungan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60482" marR="561407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TKDN dan BMP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4549902" y="3737610"/>
            <a:ext cx="2179320" cy="1016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350" rIns="0" bIns="0" anchor="t" anchorCtr="0">
            <a:noAutofit/>
          </a:bodyPr>
          <a:lstStyle/>
          <a:p>
            <a:pPr marL="239014" marR="242899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Permenperin No. 02/2014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18514" marR="820338" lvl="0" indent="0" algn="ctr" rtl="0">
              <a:lnSpc>
                <a:spcPct val="120000"/>
              </a:lnSpc>
              <a:spcBef>
                <a:spcPts val="7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Tentang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662" marR="91957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Pedoman Penggunaan Produksi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4439" marR="395938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 Dalam Pengadaan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726" marR="577459" lvl="0" indent="0" algn="ctr" rtl="0">
              <a:lnSpc>
                <a:spcPct val="1204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B/J Pemerintah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4549902" y="2256282"/>
            <a:ext cx="2179320" cy="1078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39014" marR="242899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Permenperin No. 49/2009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18514" marR="820338" lvl="0" indent="0" algn="ctr" rtl="0">
              <a:lnSpc>
                <a:spcPct val="120000"/>
              </a:lnSpc>
              <a:spcBef>
                <a:spcPts val="7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Tentang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639" marR="91395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Pedoman Penggunaan Produksi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94462" marR="396407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DN Dalam Pengadaan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09726" marR="577459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B/J Pemerintah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6800850" y="2256282"/>
            <a:ext cx="2109216" cy="1078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9003" marR="161416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Permenperin No. 102/2009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77742" marR="777279" lvl="0" indent="0" algn="ctr" rtl="0">
              <a:lnSpc>
                <a:spcPct val="120000"/>
              </a:lnSpc>
              <a:spcBef>
                <a:spcPts val="7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Tentang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4492" marR="635710" lvl="0" indent="0" algn="ctr" rtl="0">
              <a:lnSpc>
                <a:spcPct val="101725"/>
              </a:lnSpc>
              <a:spcBef>
                <a:spcPts val="134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No. 49/2009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4652010" y="744474"/>
            <a:ext cx="407974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1100" rIns="0" bIns="0" anchor="t" anchorCtr="0">
            <a:noAutofit/>
          </a:bodyPr>
          <a:lstStyle/>
          <a:p>
            <a:pPr marL="958303" marR="959370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Perpres  : No. 70 Tahun 2012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98791" marR="1200591" lvl="0" indent="0" algn="ctr" rtl="0">
              <a:lnSpc>
                <a:spcPct val="101725"/>
              </a:lnSpc>
              <a:spcBef>
                <a:spcPts val="1651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Perubahan Kedua atas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3234" marR="405294" lvl="0" indent="0" algn="ctr" rtl="0">
              <a:lnSpc>
                <a:spcPct val="101725"/>
              </a:lnSpc>
              <a:spcBef>
                <a:spcPts val="1654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Tentang Pengadaan Barang/Jasa Pemerintah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50114" y="745998"/>
            <a:ext cx="3587496" cy="1141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9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90894" marR="893498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Inpres No. 2 Tahun 2009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480654" marR="1482914" lvl="0" indent="0" algn="ctr" rtl="0">
              <a:lnSpc>
                <a:spcPct val="120357"/>
              </a:lnSpc>
              <a:spcBef>
                <a:spcPts val="84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Tentang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6829" marR="188354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Penggunaan  Produksi Dalam Negeri  Dalam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2005" marR="455007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Pengadaan Barang/Jasa Pemerintah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2479548" y="2289048"/>
            <a:ext cx="3331464" cy="244754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4954524" y="2526791"/>
            <a:ext cx="1121295" cy="1296416"/>
          </a:xfrm>
          <a:custGeom>
            <a:avLst/>
            <a:gdLst/>
            <a:ahLst/>
            <a:cxnLst/>
            <a:rect l="l" t="t" r="r" b="b"/>
            <a:pathLst>
              <a:path w="1121295" h="1296415" extrusionOk="0">
                <a:moveTo>
                  <a:pt x="0" y="1296416"/>
                </a:moveTo>
                <a:lnTo>
                  <a:pt x="1121295" y="1296416"/>
                </a:lnTo>
                <a:lnTo>
                  <a:pt x="1121295" y="0"/>
                </a:lnTo>
                <a:lnTo>
                  <a:pt x="0" y="0"/>
                </a:lnTo>
                <a:lnTo>
                  <a:pt x="0" y="1296416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6075045" y="2526919"/>
            <a:ext cx="0" cy="1636394"/>
          </a:xfrm>
          <a:custGeom>
            <a:avLst/>
            <a:gdLst/>
            <a:ahLst/>
            <a:cxnLst/>
            <a:rect l="l" t="t" r="r" b="b"/>
            <a:pathLst>
              <a:path w="120000" h="1636394" extrusionOk="0">
                <a:moveTo>
                  <a:pt x="0" y="0"/>
                </a:moveTo>
                <a:lnTo>
                  <a:pt x="0" y="1636394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 txBox="1"/>
          <p:nvPr/>
        </p:nvSpPr>
        <p:spPr>
          <a:xfrm>
            <a:off x="6156197" y="2607942"/>
            <a:ext cx="5726557" cy="1041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950" rIns="0" bIns="0" anchor="t" anchorCtr="0">
            <a:noAutofit/>
          </a:bodyPr>
          <a:lstStyle/>
          <a:p>
            <a:pPr marL="12700">
              <a:lnSpc>
                <a:spcPct val="100250"/>
              </a:lnSpc>
            </a:pPr>
            <a:r>
              <a:rPr lang="en-US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KONSEP PERHITUNGAN TKDN</a:t>
            </a:r>
            <a:endParaRPr lang="en-US" sz="4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3716782" y="2640727"/>
            <a:ext cx="696910" cy="279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650" rIns="0" bIns="0" anchor="t" anchorCtr="0">
            <a:noAutofit/>
          </a:bodyPr>
          <a:lstStyle/>
          <a:p>
            <a:pPr marL="12700" marR="0" lvl="0" indent="0" algn="l" rtl="0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TKDN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11882755" y="6475958"/>
            <a:ext cx="158535" cy="2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4954524" y="2526791"/>
            <a:ext cx="1120521" cy="1296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753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6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4954524" y="3823208"/>
            <a:ext cx="1120521" cy="34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/>
          <p:nvPr/>
        </p:nvSpPr>
        <p:spPr>
          <a:xfrm>
            <a:off x="0" y="-30479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7232015" y="6275616"/>
            <a:ext cx="473709" cy="582380"/>
          </a:xfrm>
          <a:custGeom>
            <a:avLst/>
            <a:gdLst/>
            <a:ahLst/>
            <a:cxnLst/>
            <a:rect l="l" t="t" r="r" b="b"/>
            <a:pathLst>
              <a:path w="473709" h="582380" extrusionOk="0">
                <a:moveTo>
                  <a:pt x="473709" y="582380"/>
                </a:moveTo>
                <a:lnTo>
                  <a:pt x="473709" y="0"/>
                </a:lnTo>
                <a:lnTo>
                  <a:pt x="0" y="0"/>
                </a:lnTo>
                <a:lnTo>
                  <a:pt x="0" y="582380"/>
                </a:lnTo>
                <a:lnTo>
                  <a:pt x="473709" y="582380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7705725" y="6269266"/>
            <a:ext cx="1" cy="588730"/>
          </a:xfrm>
          <a:custGeom>
            <a:avLst/>
            <a:gdLst/>
            <a:ahLst/>
            <a:cxnLst/>
            <a:rect l="l" t="t" r="r" b="b"/>
            <a:pathLst>
              <a:path w="1" h="588730" extrusionOk="0">
                <a:moveTo>
                  <a:pt x="0" y="588730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7232015" y="6269266"/>
            <a:ext cx="1" cy="588730"/>
          </a:xfrm>
          <a:custGeom>
            <a:avLst/>
            <a:gdLst/>
            <a:ahLst/>
            <a:cxnLst/>
            <a:rect l="l" t="t" r="r" b="b"/>
            <a:pathLst>
              <a:path w="1" h="588730" extrusionOk="0">
                <a:moveTo>
                  <a:pt x="0" y="588730"/>
                </a:move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 txBox="1"/>
          <p:nvPr/>
        </p:nvSpPr>
        <p:spPr>
          <a:xfrm>
            <a:off x="677976" y="1149857"/>
            <a:ext cx="10364774" cy="72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Sesuai dengan Peraturan Menteri Perindustrian Tentang Perubahan Atas Peraturan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45720" lvl="0" indent="0" algn="l" rtl="0">
              <a:lnSpc>
                <a:spcPct val="101725"/>
              </a:lnSpc>
              <a:spcBef>
                <a:spcPts val="14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Menteri Perindustrian Nomor 6 Tahun 2022 Tentang Spesifikasi, Peta Jalan</a:t>
            </a:r>
            <a:endParaRPr/>
          </a:p>
        </p:txBody>
      </p:sp>
      <p:sp>
        <p:nvSpPr>
          <p:cNvPr id="139" name="Google Shape;139;p6"/>
          <p:cNvSpPr txBox="1"/>
          <p:nvPr/>
        </p:nvSpPr>
        <p:spPr>
          <a:xfrm>
            <a:off x="677976" y="1930145"/>
            <a:ext cx="5745581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Pengembangan, dan Ketentuan Penghitungan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6421323" y="1930145"/>
            <a:ext cx="623112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7042200" y="1930145"/>
            <a:ext cx="978814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Tingkat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 txBox="1"/>
          <p:nvPr/>
        </p:nvSpPr>
        <p:spPr>
          <a:xfrm>
            <a:off x="8018779" y="1930145"/>
            <a:ext cx="1425346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Komponen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/>
          <p:cNvSpPr txBox="1"/>
          <p:nvPr/>
        </p:nvSpPr>
        <p:spPr>
          <a:xfrm>
            <a:off x="9441891" y="1930145"/>
            <a:ext cx="86360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10303255" y="1930145"/>
            <a:ext cx="889812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Negeri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677976" y="2320289"/>
            <a:ext cx="1404924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Kendaraan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2080666" y="2320289"/>
            <a:ext cx="1266545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Bermotor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3344976" y="2320289"/>
            <a:ext cx="804164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Listrik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4146905" y="2320289"/>
            <a:ext cx="989177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Berbasi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5133847" y="2320289"/>
            <a:ext cx="957783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875" rIns="0" bIns="0" anchor="t" anchorCtr="0">
            <a:noAutofit/>
          </a:bodyPr>
          <a:lstStyle/>
          <a:p>
            <a:pPr marL="12700" marR="0" lvl="0" indent="0" algn="l" rtl="0">
              <a:lnSpc>
                <a:spcPct val="104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Baterai</a:t>
            </a:r>
            <a:endParaRPr/>
          </a:p>
        </p:txBody>
      </p:sp>
      <p:sp>
        <p:nvSpPr>
          <p:cNvPr id="150" name="Google Shape;150;p6"/>
          <p:cNvSpPr txBox="1"/>
          <p:nvPr/>
        </p:nvSpPr>
        <p:spPr>
          <a:xfrm>
            <a:off x="7371333" y="6384041"/>
            <a:ext cx="240588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200" rIns="0" bIns="0" anchor="t" anchorCtr="0">
            <a:noAutofit/>
          </a:bodyPr>
          <a:lstStyle/>
          <a:p>
            <a:pPr marL="12700" marR="0" lvl="0" indent="0" algn="l" rtl="0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7785354" y="6384041"/>
            <a:ext cx="3886301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200" rIns="0" bIns="0" anchor="t" anchorCtr="0">
            <a:noAutofit/>
          </a:bodyPr>
          <a:lstStyle/>
          <a:p>
            <a:pPr marL="12700" marR="0" lvl="0" indent="0" algn="l" rtl="0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KONSEP PENGHITUNGAN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11882755" y="6475958"/>
            <a:ext cx="158535" cy="2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677976" y="2855976"/>
            <a:ext cx="10364772" cy="1868424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KBL Berbasis Baterai harus tersedia fungsi yang terdiri atas: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AutoNum type="alphaLcPeriod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penggunaan daya Motor Listrik;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AutoNum type="alphaLcPeriod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pemanfaatan kapasitas Baterai; dan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AutoNum type="alphaLcPeriod"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pengisian ulang daya listrik baik pengisian secara langsung maupun penukaran baterai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677976" y="4811950"/>
            <a:ext cx="10364772" cy="1181947"/>
          </a:xfrm>
          <a:prstGeom prst="rect">
            <a:avLst/>
          </a:prstGeom>
          <a:solidFill>
            <a:schemeClr val="accent2"/>
          </a:solidFill>
          <a:ln w="25400" cap="flat" cmpd="sng">
            <a:solidFill>
              <a:srgbClr val="5121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KBL Berbasis Baterai harus memenuhi persyaratan teknis dan laik jalan kendaraan bermotor sesuai dengan ketentuan peraturan perundang-undangan yang mengatur mengenai pengujian tipe kendaraan bermotor.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7221220" y="2294128"/>
            <a:ext cx="4181602" cy="0"/>
          </a:xfrm>
          <a:custGeom>
            <a:avLst/>
            <a:gdLst/>
            <a:ahLst/>
            <a:cxnLst/>
            <a:rect l="l" t="t" r="r" b="b"/>
            <a:pathLst>
              <a:path w="4181602" h="120000" extrusionOk="0">
                <a:moveTo>
                  <a:pt x="0" y="0"/>
                </a:moveTo>
                <a:lnTo>
                  <a:pt x="4181602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7221220" y="5007356"/>
            <a:ext cx="4181602" cy="0"/>
          </a:xfrm>
          <a:custGeom>
            <a:avLst/>
            <a:gdLst/>
            <a:ahLst/>
            <a:cxnLst/>
            <a:rect l="l" t="t" r="r" b="b"/>
            <a:pathLst>
              <a:path w="4181602" h="120000" extrusionOk="0">
                <a:moveTo>
                  <a:pt x="0" y="0"/>
                </a:moveTo>
                <a:lnTo>
                  <a:pt x="4181602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/>
          <p:nvPr/>
        </p:nvSpPr>
        <p:spPr>
          <a:xfrm>
            <a:off x="9483725" y="4725543"/>
            <a:ext cx="1656079" cy="350519"/>
          </a:xfrm>
          <a:custGeom>
            <a:avLst/>
            <a:gdLst/>
            <a:ahLst/>
            <a:cxnLst/>
            <a:rect l="l" t="t" r="r" b="b"/>
            <a:pathLst>
              <a:path w="1656079" h="350519" extrusionOk="0">
                <a:moveTo>
                  <a:pt x="0" y="350519"/>
                </a:moveTo>
                <a:lnTo>
                  <a:pt x="1656079" y="350519"/>
                </a:lnTo>
                <a:lnTo>
                  <a:pt x="1656079" y="0"/>
                </a:lnTo>
                <a:lnTo>
                  <a:pt x="0" y="0"/>
                </a:lnTo>
                <a:lnTo>
                  <a:pt x="0" y="350519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7221220" y="2022602"/>
            <a:ext cx="4181602" cy="0"/>
          </a:xfrm>
          <a:custGeom>
            <a:avLst/>
            <a:gdLst/>
            <a:ahLst/>
            <a:cxnLst/>
            <a:rect l="l" t="t" r="r" b="b"/>
            <a:pathLst>
              <a:path w="4181602" h="120000" extrusionOk="0">
                <a:moveTo>
                  <a:pt x="0" y="0"/>
                </a:moveTo>
                <a:lnTo>
                  <a:pt x="4181602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8855583" y="1604263"/>
            <a:ext cx="2629789" cy="0"/>
          </a:xfrm>
          <a:custGeom>
            <a:avLst/>
            <a:gdLst/>
            <a:ahLst/>
            <a:cxnLst/>
            <a:rect l="l" t="t" r="r" b="b"/>
            <a:pathLst>
              <a:path w="2629789" h="120000" extrusionOk="0">
                <a:moveTo>
                  <a:pt x="0" y="0"/>
                </a:moveTo>
                <a:lnTo>
                  <a:pt x="2629789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1479022" y="1420748"/>
            <a:ext cx="0" cy="367030"/>
          </a:xfrm>
          <a:custGeom>
            <a:avLst/>
            <a:gdLst/>
            <a:ahLst/>
            <a:cxnLst/>
            <a:rect l="l" t="t" r="r" b="b"/>
            <a:pathLst>
              <a:path w="120000" h="367030" extrusionOk="0">
                <a:moveTo>
                  <a:pt x="0" y="0"/>
                </a:moveTo>
                <a:lnTo>
                  <a:pt x="0" y="36703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7202805" y="1420748"/>
            <a:ext cx="0" cy="367030"/>
          </a:xfrm>
          <a:custGeom>
            <a:avLst/>
            <a:gdLst/>
            <a:ahLst/>
            <a:cxnLst/>
            <a:rect l="l" t="t" r="r" b="b"/>
            <a:pathLst>
              <a:path w="120000" h="367030" extrusionOk="0">
                <a:moveTo>
                  <a:pt x="0" y="0"/>
                </a:moveTo>
                <a:lnTo>
                  <a:pt x="0" y="36703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/>
          <p:nvPr/>
        </p:nvSpPr>
        <p:spPr>
          <a:xfrm>
            <a:off x="7196455" y="1427098"/>
            <a:ext cx="4288917" cy="0"/>
          </a:xfrm>
          <a:custGeom>
            <a:avLst/>
            <a:gdLst/>
            <a:ahLst/>
            <a:cxnLst/>
            <a:rect l="l" t="t" r="r" b="b"/>
            <a:pathLst>
              <a:path w="4288917" h="120000" extrusionOk="0">
                <a:moveTo>
                  <a:pt x="0" y="0"/>
                </a:moveTo>
                <a:lnTo>
                  <a:pt x="4288917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7196455" y="1781429"/>
            <a:ext cx="4288917" cy="0"/>
          </a:xfrm>
          <a:custGeom>
            <a:avLst/>
            <a:gdLst/>
            <a:ahLst/>
            <a:cxnLst/>
            <a:rect l="l" t="t" r="r" b="b"/>
            <a:pathLst>
              <a:path w="4288917" h="120000" extrusionOk="0">
                <a:moveTo>
                  <a:pt x="0" y="0"/>
                </a:moveTo>
                <a:lnTo>
                  <a:pt x="4288917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9483725" y="2343023"/>
            <a:ext cx="1729739" cy="810260"/>
          </a:xfrm>
          <a:custGeom>
            <a:avLst/>
            <a:gdLst/>
            <a:ahLst/>
            <a:cxnLst/>
            <a:rect l="l" t="t" r="r" b="b"/>
            <a:pathLst>
              <a:path w="1729739" h="810260" extrusionOk="0">
                <a:moveTo>
                  <a:pt x="0" y="810260"/>
                </a:moveTo>
                <a:lnTo>
                  <a:pt x="1729739" y="810260"/>
                </a:lnTo>
                <a:lnTo>
                  <a:pt x="1729739" y="0"/>
                </a:lnTo>
                <a:lnTo>
                  <a:pt x="0" y="0"/>
                </a:lnTo>
                <a:lnTo>
                  <a:pt x="0" y="810260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9483725" y="4385183"/>
            <a:ext cx="1656079" cy="281939"/>
          </a:xfrm>
          <a:custGeom>
            <a:avLst/>
            <a:gdLst/>
            <a:ahLst/>
            <a:cxnLst/>
            <a:rect l="l" t="t" r="r" b="b"/>
            <a:pathLst>
              <a:path w="1656079" h="281939" extrusionOk="0">
                <a:moveTo>
                  <a:pt x="0" y="281939"/>
                </a:moveTo>
                <a:lnTo>
                  <a:pt x="1656079" y="281939"/>
                </a:lnTo>
                <a:lnTo>
                  <a:pt x="1656079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7543800" y="1133666"/>
            <a:ext cx="3569597" cy="203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noAutofit/>
          </a:bodyPr>
          <a:lstStyle/>
          <a:p>
            <a:pPr marL="1270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12A35"/>
                </a:solidFill>
                <a:latin typeface="Calibri"/>
                <a:ea typeface="Calibri"/>
                <a:cs typeface="Calibri"/>
                <a:sym typeface="Calibri"/>
              </a:rPr>
              <a:t>Perhitungan TKDN Permenperin 28 Tahun 2023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9479280" y="2092197"/>
            <a:ext cx="658179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2020-2029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10443210" y="2092197"/>
            <a:ext cx="870955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2030 onwards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7219314" y="2449703"/>
            <a:ext cx="1190162" cy="69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MAIN COMPONENT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4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Frame and/or body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4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Drive </a:t>
            </a:r>
            <a:r>
              <a:rPr lang="en-US" sz="1100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Train,PCU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7219314" y="3323844"/>
            <a:ext cx="1624490" cy="1053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SUPPORTING COMPONENT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676711" lvl="0" indent="0" algn="l" rtl="0">
              <a:lnSpc>
                <a:spcPct val="105692"/>
              </a:lnSpc>
              <a:spcBef>
                <a:spcPts val="9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Steering System Suspension Brake System Tire System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4" lvl="0" indent="0" algn="l" rtl="0">
              <a:lnSpc>
                <a:spcPct val="101725"/>
              </a:lnSpc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Electronic System and AC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9664700" y="3326257"/>
            <a:ext cx="290683" cy="1051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59" marR="20954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59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59" marR="20954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59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59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10735310" y="3326257"/>
            <a:ext cx="290683" cy="1051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7219314" y="4511294"/>
            <a:ext cx="1084098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LITBANG/ RNDND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7208520" y="5077968"/>
            <a:ext cx="4227957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TOTAL                                      100%                        100% 	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7221220" y="4725543"/>
            <a:ext cx="2262504" cy="28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794" marR="0" lvl="0" indent="0" algn="l" rtl="0">
              <a:lnSpc>
                <a:spcPct val="121363"/>
              </a:lnSpc>
              <a:spcBef>
                <a:spcPts val="66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ASSEMBLY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9483725" y="4725543"/>
            <a:ext cx="1656079" cy="28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3675" marR="0" lvl="0" indent="0" algn="l" rtl="0">
              <a:lnSpc>
                <a:spcPct val="121363"/>
              </a:lnSpc>
              <a:spcBef>
                <a:spcPts val="66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30%                          20%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11139805" y="4725543"/>
            <a:ext cx="263017" cy="28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7221220" y="5007356"/>
            <a:ext cx="2262504" cy="68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0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9483725" y="5007356"/>
            <a:ext cx="1656079" cy="68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0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 txBox="1"/>
          <p:nvPr/>
        </p:nvSpPr>
        <p:spPr>
          <a:xfrm>
            <a:off x="11139805" y="5007356"/>
            <a:ext cx="263017" cy="68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20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 txBox="1"/>
          <p:nvPr/>
        </p:nvSpPr>
        <p:spPr>
          <a:xfrm>
            <a:off x="9483725" y="4385183"/>
            <a:ext cx="1656079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975" rIns="0" bIns="0" anchor="t" anchorCtr="0">
            <a:noAutofit/>
          </a:bodyPr>
          <a:lstStyle/>
          <a:p>
            <a:pPr marL="193675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10%                          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 txBox="1"/>
          <p:nvPr/>
        </p:nvSpPr>
        <p:spPr>
          <a:xfrm>
            <a:off x="9483725" y="2343023"/>
            <a:ext cx="1729739" cy="810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50" rIns="0" bIns="0" anchor="t" anchorCtr="0">
            <a:noAutofit/>
          </a:bodyPr>
          <a:lstStyle/>
          <a:p>
            <a:pPr marL="193675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50%                          60%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9234" marR="0" lvl="0" indent="0" algn="l" rtl="0">
              <a:lnSpc>
                <a:spcPct val="101725"/>
              </a:lnSpc>
              <a:spcBef>
                <a:spcPts val="567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5%                            5%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3675" marR="0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40%                          50%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9234" marR="0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5%                            5%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7202806" y="1427098"/>
            <a:ext cx="140779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75" rIns="0" bIns="0" anchor="t" anchorCtr="0">
            <a:noAutofit/>
          </a:bodyPr>
          <a:lstStyle/>
          <a:p>
            <a:pPr marL="216916" marR="0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Perpres Nomor 79 Tahun 2023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8855583" y="1427098"/>
            <a:ext cx="2623439" cy="17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128396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2019-2026       2027-2029     2030 Onwards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8855583" y="1604263"/>
            <a:ext cx="2623439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313817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                   60%                    80%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7221220" y="1882902"/>
            <a:ext cx="4181602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7221220" y="2154428"/>
            <a:ext cx="4181602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7221220" y="5055743"/>
            <a:ext cx="834389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8429705" y="5055743"/>
            <a:ext cx="1212134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9957265" y="5055743"/>
            <a:ext cx="755184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7"/>
          <p:cNvSpPr txBox="1"/>
          <p:nvPr/>
        </p:nvSpPr>
        <p:spPr>
          <a:xfrm>
            <a:off x="11027875" y="5055743"/>
            <a:ext cx="374946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1354328" y="2198116"/>
            <a:ext cx="4181602" cy="0"/>
          </a:xfrm>
          <a:custGeom>
            <a:avLst/>
            <a:gdLst/>
            <a:ahLst/>
            <a:cxnLst/>
            <a:rect l="l" t="t" r="r" b="b"/>
            <a:pathLst>
              <a:path w="4181602" h="120000" extrusionOk="0">
                <a:moveTo>
                  <a:pt x="0" y="0"/>
                </a:moveTo>
                <a:lnTo>
                  <a:pt x="4181602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1354328" y="1919604"/>
            <a:ext cx="4181602" cy="0"/>
          </a:xfrm>
          <a:custGeom>
            <a:avLst/>
            <a:gdLst/>
            <a:ahLst/>
            <a:cxnLst/>
            <a:rect l="l" t="t" r="r" b="b"/>
            <a:pathLst>
              <a:path w="4181602" h="120000" extrusionOk="0">
                <a:moveTo>
                  <a:pt x="0" y="0"/>
                </a:moveTo>
                <a:lnTo>
                  <a:pt x="4181602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1354328" y="5229479"/>
            <a:ext cx="4181602" cy="0"/>
          </a:xfrm>
          <a:custGeom>
            <a:avLst/>
            <a:gdLst/>
            <a:ahLst/>
            <a:cxnLst/>
            <a:rect l="l" t="t" r="r" b="b"/>
            <a:pathLst>
              <a:path w="4181602" h="120000" extrusionOk="0">
                <a:moveTo>
                  <a:pt x="0" y="0"/>
                </a:moveTo>
                <a:lnTo>
                  <a:pt x="4181602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3013329" y="1567941"/>
            <a:ext cx="2535173" cy="0"/>
          </a:xfrm>
          <a:custGeom>
            <a:avLst/>
            <a:gdLst/>
            <a:ahLst/>
            <a:cxnLst/>
            <a:rect l="l" t="t" r="r" b="b"/>
            <a:pathLst>
              <a:path w="2535173" h="120000" extrusionOk="0">
                <a:moveTo>
                  <a:pt x="0" y="0"/>
                </a:moveTo>
                <a:lnTo>
                  <a:pt x="2535173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5542153" y="1371091"/>
            <a:ext cx="0" cy="393700"/>
          </a:xfrm>
          <a:custGeom>
            <a:avLst/>
            <a:gdLst/>
            <a:ahLst/>
            <a:cxnLst/>
            <a:rect l="l" t="t" r="r" b="b"/>
            <a:pathLst>
              <a:path w="120000" h="393700" extrusionOk="0">
                <a:moveTo>
                  <a:pt x="0" y="0"/>
                </a:moveTo>
                <a:lnTo>
                  <a:pt x="0" y="39370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1360551" y="1371091"/>
            <a:ext cx="0" cy="393700"/>
          </a:xfrm>
          <a:custGeom>
            <a:avLst/>
            <a:gdLst/>
            <a:ahLst/>
            <a:cxnLst/>
            <a:rect l="l" t="t" r="r" b="b"/>
            <a:pathLst>
              <a:path w="120000" h="393700" extrusionOk="0">
                <a:moveTo>
                  <a:pt x="0" y="0"/>
                </a:moveTo>
                <a:lnTo>
                  <a:pt x="0" y="39370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1354201" y="1377441"/>
            <a:ext cx="4194302" cy="0"/>
          </a:xfrm>
          <a:custGeom>
            <a:avLst/>
            <a:gdLst/>
            <a:ahLst/>
            <a:cxnLst/>
            <a:rect l="l" t="t" r="r" b="b"/>
            <a:pathLst>
              <a:path w="4194302" h="120000" extrusionOk="0">
                <a:moveTo>
                  <a:pt x="0" y="0"/>
                </a:moveTo>
                <a:lnTo>
                  <a:pt x="4194302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1354201" y="1758441"/>
            <a:ext cx="4194302" cy="0"/>
          </a:xfrm>
          <a:custGeom>
            <a:avLst/>
            <a:gdLst/>
            <a:ahLst/>
            <a:cxnLst/>
            <a:rect l="l" t="t" r="r" b="b"/>
            <a:pathLst>
              <a:path w="4194302" h="120000" extrusionOk="0">
                <a:moveTo>
                  <a:pt x="0" y="0"/>
                </a:moveTo>
                <a:lnTo>
                  <a:pt x="4194302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1186180" y="1135379"/>
            <a:ext cx="43179" cy="0"/>
          </a:xfrm>
          <a:custGeom>
            <a:avLst/>
            <a:gdLst/>
            <a:ahLst/>
            <a:cxnLst/>
            <a:rect l="l" t="t" r="r" b="b"/>
            <a:pathLst>
              <a:path w="43179" h="120000" extrusionOk="0">
                <a:moveTo>
                  <a:pt x="0" y="0"/>
                </a:moveTo>
                <a:lnTo>
                  <a:pt x="43179" y="0"/>
                </a:lnTo>
              </a:path>
            </a:pathLst>
          </a:custGeom>
          <a:noFill/>
          <a:ln w="19050" cap="flat" cmpd="sng">
            <a:solidFill>
              <a:srgbClr val="9DC3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1186180" y="1285239"/>
            <a:ext cx="43179" cy="0"/>
          </a:xfrm>
          <a:custGeom>
            <a:avLst/>
            <a:gdLst/>
            <a:ahLst/>
            <a:cxnLst/>
            <a:rect l="l" t="t" r="r" b="b"/>
            <a:pathLst>
              <a:path w="43179" h="120000" extrusionOk="0">
                <a:moveTo>
                  <a:pt x="0" y="0"/>
                </a:moveTo>
                <a:lnTo>
                  <a:pt x="43179" y="0"/>
                </a:lnTo>
              </a:path>
            </a:pathLst>
          </a:custGeom>
          <a:noFill/>
          <a:ln w="19050" cap="flat" cmpd="sng">
            <a:solidFill>
              <a:srgbClr val="9DC3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5741279" y="2978720"/>
            <a:ext cx="1168400" cy="861060"/>
          </a:xfrm>
          <a:custGeom>
            <a:avLst/>
            <a:gdLst/>
            <a:ahLst/>
            <a:cxnLst/>
            <a:rect l="l" t="t" r="r" b="b"/>
            <a:pathLst>
              <a:path w="1168400" h="861060" extrusionOk="0">
                <a:moveTo>
                  <a:pt x="737870" y="645795"/>
                </a:moveTo>
                <a:lnTo>
                  <a:pt x="737870" y="861060"/>
                </a:lnTo>
                <a:lnTo>
                  <a:pt x="1168400" y="430529"/>
                </a:lnTo>
                <a:lnTo>
                  <a:pt x="737870" y="0"/>
                </a:lnTo>
                <a:lnTo>
                  <a:pt x="737870" y="215264"/>
                </a:lnTo>
                <a:lnTo>
                  <a:pt x="0" y="215264"/>
                </a:lnTo>
                <a:lnTo>
                  <a:pt x="0" y="645795"/>
                </a:lnTo>
                <a:lnTo>
                  <a:pt x="737870" y="645795"/>
                </a:lnTo>
                <a:close/>
              </a:path>
            </a:pathLst>
          </a:custGeom>
          <a:solidFill>
            <a:srgbClr val="9DC3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1330960" y="1109995"/>
            <a:ext cx="4171411" cy="203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noAutofit/>
          </a:bodyPr>
          <a:lstStyle/>
          <a:p>
            <a:pPr marL="1270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12A35"/>
                </a:solidFill>
                <a:latin typeface="Calibri"/>
                <a:ea typeface="Calibri"/>
                <a:cs typeface="Calibri"/>
                <a:sym typeface="Calibri"/>
              </a:rPr>
              <a:t>Perhitungan TKDN Permenperin 06 Tahun 2022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5565140" y="1109995"/>
            <a:ext cx="135175" cy="203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u="sng">
                <a:solidFill>
                  <a:srgbClr val="212A35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 txBox="1"/>
          <p:nvPr/>
        </p:nvSpPr>
        <p:spPr>
          <a:xfrm>
            <a:off x="3611245" y="1992629"/>
            <a:ext cx="658403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2020-2023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7"/>
          <p:cNvSpPr txBox="1"/>
          <p:nvPr/>
        </p:nvSpPr>
        <p:spPr>
          <a:xfrm>
            <a:off x="4575175" y="1992629"/>
            <a:ext cx="870955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2024 onwards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1351661" y="2379345"/>
            <a:ext cx="1190162" cy="69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MAIN COMPONENT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Frame and/or body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Drive Train, PCU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 txBox="1"/>
          <p:nvPr/>
        </p:nvSpPr>
        <p:spPr>
          <a:xfrm>
            <a:off x="3796665" y="2379345"/>
            <a:ext cx="290683" cy="69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50%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1977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1977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30%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186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 txBox="1"/>
          <p:nvPr/>
        </p:nvSpPr>
        <p:spPr>
          <a:xfrm>
            <a:off x="4867275" y="2379345"/>
            <a:ext cx="290683" cy="696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58%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1025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102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35%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913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12%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 txBox="1"/>
          <p:nvPr/>
        </p:nvSpPr>
        <p:spPr>
          <a:xfrm>
            <a:off x="1351661" y="3264916"/>
            <a:ext cx="1624490" cy="105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SUPPORTING COMPONENT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676723" lvl="0" indent="0" algn="l" rtl="0">
              <a:lnSpc>
                <a:spcPct val="105794"/>
              </a:lnSpc>
              <a:spcBef>
                <a:spcPts val="24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Steering System Suspension Brake System Tire System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Electronic System and AC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3796665" y="3267329"/>
            <a:ext cx="290706" cy="105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4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4867275" y="3267329"/>
            <a:ext cx="290683" cy="1053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4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 txBox="1"/>
          <p:nvPr/>
        </p:nvSpPr>
        <p:spPr>
          <a:xfrm>
            <a:off x="1351661" y="4444619"/>
            <a:ext cx="1116927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LITBANG / RNDND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7"/>
          <p:cNvSpPr txBox="1"/>
          <p:nvPr/>
        </p:nvSpPr>
        <p:spPr>
          <a:xfrm>
            <a:off x="3796665" y="4444619"/>
            <a:ext cx="290683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20%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 txBox="1"/>
          <p:nvPr/>
        </p:nvSpPr>
        <p:spPr>
          <a:xfrm>
            <a:off x="4867275" y="4444619"/>
            <a:ext cx="290683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20%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7"/>
          <p:cNvSpPr txBox="1"/>
          <p:nvPr/>
        </p:nvSpPr>
        <p:spPr>
          <a:xfrm>
            <a:off x="1351661" y="4789805"/>
            <a:ext cx="4217923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ASSEMBLY                                                          20%                          12% 	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 txBox="1"/>
          <p:nvPr/>
        </p:nvSpPr>
        <p:spPr>
          <a:xfrm>
            <a:off x="2174875" y="5022596"/>
            <a:ext cx="42045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3761104" y="5022596"/>
            <a:ext cx="36178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4831715" y="5022596"/>
            <a:ext cx="36178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1360551" y="1377441"/>
            <a:ext cx="1566038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1575" rIns="0" bIns="0" anchor="t" anchorCtr="0">
            <a:noAutofit/>
          </a:bodyPr>
          <a:lstStyle/>
          <a:p>
            <a:pPr marL="131953" marR="0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Perpres Nomor 55 Tahun 2019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3013329" y="1377441"/>
            <a:ext cx="256138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675" rIns="0" bIns="0" anchor="t" anchorCtr="0">
            <a:noAutofit/>
          </a:bodyPr>
          <a:lstStyle/>
          <a:p>
            <a:pPr marL="127126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2019-2023       2024-2025   2026 onwards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3013329" y="1567941"/>
            <a:ext cx="2528823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675" rIns="0" bIns="0" anchor="t" anchorCtr="0">
            <a:noAutofit/>
          </a:bodyPr>
          <a:lstStyle/>
          <a:p>
            <a:pPr marL="312800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                   60%                  80%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 txBox="1"/>
          <p:nvPr/>
        </p:nvSpPr>
        <p:spPr>
          <a:xfrm>
            <a:off x="5577840" y="1116584"/>
            <a:ext cx="83058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1354328" y="1779904"/>
            <a:ext cx="4181602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1354328" y="2058415"/>
            <a:ext cx="4181602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 txBox="1"/>
          <p:nvPr/>
        </p:nvSpPr>
        <p:spPr>
          <a:xfrm>
            <a:off x="1980372" y="4767580"/>
            <a:ext cx="1828992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4053693" y="4767580"/>
            <a:ext cx="826281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"/>
          <p:cNvSpPr txBox="1"/>
          <p:nvPr/>
        </p:nvSpPr>
        <p:spPr>
          <a:xfrm>
            <a:off x="5124303" y="4767580"/>
            <a:ext cx="411626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"/>
          <p:cNvSpPr txBox="1"/>
          <p:nvPr/>
        </p:nvSpPr>
        <p:spPr>
          <a:xfrm>
            <a:off x="1354328" y="5089779"/>
            <a:ext cx="4181602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5741279" y="3976814"/>
            <a:ext cx="1168400" cy="53448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136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Menjadi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 txBox="1"/>
          <p:nvPr/>
        </p:nvSpPr>
        <p:spPr>
          <a:xfrm>
            <a:off x="11882755" y="6475958"/>
            <a:ext cx="158535" cy="2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8"/>
          <p:cNvSpPr/>
          <p:nvPr/>
        </p:nvSpPr>
        <p:spPr>
          <a:xfrm>
            <a:off x="2253996" y="2089403"/>
            <a:ext cx="2924556" cy="267919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8"/>
          <p:cNvSpPr/>
          <p:nvPr/>
        </p:nvSpPr>
        <p:spPr>
          <a:xfrm>
            <a:off x="4954524" y="2526791"/>
            <a:ext cx="1121295" cy="1296416"/>
          </a:xfrm>
          <a:custGeom>
            <a:avLst/>
            <a:gdLst/>
            <a:ahLst/>
            <a:cxnLst/>
            <a:rect l="l" t="t" r="r" b="b"/>
            <a:pathLst>
              <a:path w="1121295" h="1296415" extrusionOk="0">
                <a:moveTo>
                  <a:pt x="0" y="1296416"/>
                </a:moveTo>
                <a:lnTo>
                  <a:pt x="1121295" y="1296416"/>
                </a:lnTo>
                <a:lnTo>
                  <a:pt x="1121295" y="0"/>
                </a:lnTo>
                <a:lnTo>
                  <a:pt x="0" y="0"/>
                </a:lnTo>
                <a:lnTo>
                  <a:pt x="0" y="1296416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6075045" y="2526919"/>
            <a:ext cx="0" cy="1636394"/>
          </a:xfrm>
          <a:custGeom>
            <a:avLst/>
            <a:gdLst/>
            <a:ahLst/>
            <a:cxnLst/>
            <a:rect l="l" t="t" r="r" b="b"/>
            <a:pathLst>
              <a:path w="120000" h="1636394" extrusionOk="0">
                <a:moveTo>
                  <a:pt x="0" y="0"/>
                </a:moveTo>
                <a:lnTo>
                  <a:pt x="0" y="1636394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8"/>
          <p:cNvSpPr txBox="1"/>
          <p:nvPr/>
        </p:nvSpPr>
        <p:spPr>
          <a:xfrm>
            <a:off x="6156197" y="2607942"/>
            <a:ext cx="5726557" cy="1041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950" rIns="0" bIns="0" anchor="t" anchorCtr="0">
            <a:noAutofit/>
          </a:bodyPr>
          <a:lstStyle/>
          <a:p>
            <a:pPr marL="12700" marR="0" lvl="0" indent="0" algn="l" rtl="0">
              <a:lnSpc>
                <a:spcPct val="100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BOBOT KOMPONEN KBLBB</a:t>
            </a:r>
            <a:endParaRPr sz="4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8"/>
          <p:cNvSpPr txBox="1"/>
          <p:nvPr/>
        </p:nvSpPr>
        <p:spPr>
          <a:xfrm>
            <a:off x="11882755" y="6475958"/>
            <a:ext cx="158535" cy="2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8"/>
          <p:cNvSpPr txBox="1"/>
          <p:nvPr/>
        </p:nvSpPr>
        <p:spPr>
          <a:xfrm>
            <a:off x="4954524" y="2526791"/>
            <a:ext cx="1120521" cy="1296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753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6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8"/>
          <p:cNvSpPr txBox="1"/>
          <p:nvPr/>
        </p:nvSpPr>
        <p:spPr>
          <a:xfrm>
            <a:off x="4954524" y="3823208"/>
            <a:ext cx="1120521" cy="34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9"/>
          <p:cNvSpPr/>
          <p:nvPr/>
        </p:nvSpPr>
        <p:spPr>
          <a:xfrm>
            <a:off x="2611374" y="1863090"/>
            <a:ext cx="1592579" cy="1591055"/>
          </a:xfrm>
          <a:custGeom>
            <a:avLst/>
            <a:gdLst/>
            <a:ahLst/>
            <a:cxnLst/>
            <a:rect l="l" t="t" r="r" b="b"/>
            <a:pathLst>
              <a:path w="1592579" h="1591055" extrusionOk="0">
                <a:moveTo>
                  <a:pt x="0" y="1591055"/>
                </a:moveTo>
                <a:lnTo>
                  <a:pt x="1592579" y="1591055"/>
                </a:lnTo>
                <a:lnTo>
                  <a:pt x="1592579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9"/>
          <p:cNvSpPr/>
          <p:nvPr/>
        </p:nvSpPr>
        <p:spPr>
          <a:xfrm>
            <a:off x="2611374" y="1863090"/>
            <a:ext cx="1592579" cy="1591055"/>
          </a:xfrm>
          <a:custGeom>
            <a:avLst/>
            <a:gdLst/>
            <a:ahLst/>
            <a:cxnLst/>
            <a:rect l="l" t="t" r="r" b="b"/>
            <a:pathLst>
              <a:path w="1592579" h="1591055" extrusionOk="0">
                <a:moveTo>
                  <a:pt x="0" y="1591055"/>
                </a:moveTo>
                <a:lnTo>
                  <a:pt x="1592579" y="1591055"/>
                </a:lnTo>
                <a:lnTo>
                  <a:pt x="1592579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9"/>
          <p:cNvSpPr/>
          <p:nvPr/>
        </p:nvSpPr>
        <p:spPr>
          <a:xfrm>
            <a:off x="1018794" y="3454146"/>
            <a:ext cx="1592580" cy="1592579"/>
          </a:xfrm>
          <a:custGeom>
            <a:avLst/>
            <a:gdLst/>
            <a:ahLst/>
            <a:cxnLst/>
            <a:rect l="l" t="t" r="r" b="b"/>
            <a:pathLst>
              <a:path w="1592580" h="1592579" extrusionOk="0">
                <a:moveTo>
                  <a:pt x="0" y="1592579"/>
                </a:moveTo>
                <a:lnTo>
                  <a:pt x="1592580" y="1592579"/>
                </a:lnTo>
                <a:lnTo>
                  <a:pt x="1592580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9"/>
          <p:cNvSpPr/>
          <p:nvPr/>
        </p:nvSpPr>
        <p:spPr>
          <a:xfrm>
            <a:off x="1018794" y="3454146"/>
            <a:ext cx="1592580" cy="1592579"/>
          </a:xfrm>
          <a:custGeom>
            <a:avLst/>
            <a:gdLst/>
            <a:ahLst/>
            <a:cxnLst/>
            <a:rect l="l" t="t" r="r" b="b"/>
            <a:pathLst>
              <a:path w="1592580" h="1592579" extrusionOk="0">
                <a:moveTo>
                  <a:pt x="0" y="1592579"/>
                </a:moveTo>
                <a:lnTo>
                  <a:pt x="1592580" y="1592579"/>
                </a:lnTo>
                <a:lnTo>
                  <a:pt x="1592580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9"/>
          <p:cNvSpPr/>
          <p:nvPr/>
        </p:nvSpPr>
        <p:spPr>
          <a:xfrm>
            <a:off x="2611374" y="3454146"/>
            <a:ext cx="1592579" cy="1592579"/>
          </a:xfrm>
          <a:custGeom>
            <a:avLst/>
            <a:gdLst/>
            <a:ahLst/>
            <a:cxnLst/>
            <a:rect l="l" t="t" r="r" b="b"/>
            <a:pathLst>
              <a:path w="1592579" h="1592579" extrusionOk="0">
                <a:moveTo>
                  <a:pt x="0" y="1592579"/>
                </a:moveTo>
                <a:lnTo>
                  <a:pt x="1592579" y="1592579"/>
                </a:lnTo>
                <a:lnTo>
                  <a:pt x="1592579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2611374" y="3454146"/>
            <a:ext cx="1592579" cy="1592579"/>
          </a:xfrm>
          <a:custGeom>
            <a:avLst/>
            <a:gdLst/>
            <a:ahLst/>
            <a:cxnLst/>
            <a:rect l="l" t="t" r="r" b="b"/>
            <a:pathLst>
              <a:path w="1592579" h="1592579" extrusionOk="0">
                <a:moveTo>
                  <a:pt x="0" y="1592579"/>
                </a:moveTo>
                <a:lnTo>
                  <a:pt x="1592579" y="1592579"/>
                </a:lnTo>
                <a:lnTo>
                  <a:pt x="1592579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865632" y="1606295"/>
            <a:ext cx="1051559" cy="105156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/>
          <p:nvPr/>
        </p:nvSpPr>
        <p:spPr>
          <a:xfrm>
            <a:off x="473964" y="1327403"/>
            <a:ext cx="1555242" cy="1544574"/>
          </a:xfrm>
          <a:custGeom>
            <a:avLst/>
            <a:gdLst/>
            <a:ahLst/>
            <a:cxnLst/>
            <a:rect l="l" t="t" r="r" b="b"/>
            <a:pathLst>
              <a:path w="1555242" h="1544574" extrusionOk="0">
                <a:moveTo>
                  <a:pt x="0" y="1544574"/>
                </a:moveTo>
                <a:lnTo>
                  <a:pt x="1555242" y="1544574"/>
                </a:lnTo>
                <a:lnTo>
                  <a:pt x="1555242" y="0"/>
                </a:lnTo>
                <a:lnTo>
                  <a:pt x="0" y="0"/>
                </a:lnTo>
                <a:lnTo>
                  <a:pt x="0" y="1544574"/>
                </a:ln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9"/>
          <p:cNvSpPr/>
          <p:nvPr/>
        </p:nvSpPr>
        <p:spPr>
          <a:xfrm>
            <a:off x="2029206" y="1327403"/>
            <a:ext cx="581406" cy="2125980"/>
          </a:xfrm>
          <a:custGeom>
            <a:avLst/>
            <a:gdLst/>
            <a:ahLst/>
            <a:cxnLst/>
            <a:rect l="l" t="t" r="r" b="b"/>
            <a:pathLst>
              <a:path w="581406" h="2125980" extrusionOk="0">
                <a:moveTo>
                  <a:pt x="0" y="1544574"/>
                </a:moveTo>
                <a:lnTo>
                  <a:pt x="581406" y="2125980"/>
                </a:lnTo>
                <a:lnTo>
                  <a:pt x="581406" y="581406"/>
                </a:lnTo>
                <a:lnTo>
                  <a:pt x="0" y="0"/>
                </a:lnTo>
                <a:lnTo>
                  <a:pt x="0" y="1544574"/>
                </a:lnTo>
                <a:close/>
              </a:path>
            </a:pathLst>
          </a:custGeom>
          <a:solidFill>
            <a:srgbClr val="C37C0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9"/>
          <p:cNvSpPr/>
          <p:nvPr/>
        </p:nvSpPr>
        <p:spPr>
          <a:xfrm>
            <a:off x="473964" y="2871978"/>
            <a:ext cx="2136648" cy="581406"/>
          </a:xfrm>
          <a:custGeom>
            <a:avLst/>
            <a:gdLst/>
            <a:ahLst/>
            <a:cxnLst/>
            <a:rect l="l" t="t" r="r" b="b"/>
            <a:pathLst>
              <a:path w="2136648" h="581406" extrusionOk="0">
                <a:moveTo>
                  <a:pt x="0" y="0"/>
                </a:moveTo>
                <a:lnTo>
                  <a:pt x="581431" y="581406"/>
                </a:lnTo>
                <a:lnTo>
                  <a:pt x="2136648" y="581406"/>
                </a:lnTo>
                <a:lnTo>
                  <a:pt x="1555242" y="0"/>
                </a:lnTo>
                <a:lnTo>
                  <a:pt x="0" y="0"/>
                </a:lnTo>
                <a:close/>
              </a:path>
            </a:pathLst>
          </a:custGeom>
          <a:solidFill>
            <a:srgbClr val="F5AE4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9"/>
          <p:cNvSpPr/>
          <p:nvPr/>
        </p:nvSpPr>
        <p:spPr>
          <a:xfrm>
            <a:off x="833628" y="1606296"/>
            <a:ext cx="914399" cy="914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/>
          <p:nvPr/>
        </p:nvSpPr>
        <p:spPr>
          <a:xfrm>
            <a:off x="1356360" y="3855720"/>
            <a:ext cx="914400" cy="914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/>
          <p:nvPr/>
        </p:nvSpPr>
        <p:spPr>
          <a:xfrm>
            <a:off x="2892552" y="2061972"/>
            <a:ext cx="1022603" cy="102260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9"/>
          <p:cNvSpPr/>
          <p:nvPr/>
        </p:nvSpPr>
        <p:spPr>
          <a:xfrm>
            <a:off x="2948940" y="3791712"/>
            <a:ext cx="914400" cy="9144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9"/>
          <p:cNvSpPr/>
          <p:nvPr/>
        </p:nvSpPr>
        <p:spPr>
          <a:xfrm>
            <a:off x="7232015" y="6275623"/>
            <a:ext cx="473709" cy="485394"/>
          </a:xfrm>
          <a:custGeom>
            <a:avLst/>
            <a:gdLst/>
            <a:ahLst/>
            <a:cxnLst/>
            <a:rect l="l" t="t" r="r" b="b"/>
            <a:pathLst>
              <a:path w="473709" h="485394" extrusionOk="0">
                <a:moveTo>
                  <a:pt x="0" y="485394"/>
                </a:moveTo>
                <a:lnTo>
                  <a:pt x="473709" y="485394"/>
                </a:lnTo>
                <a:lnTo>
                  <a:pt x="473709" y="0"/>
                </a:lnTo>
                <a:lnTo>
                  <a:pt x="0" y="0"/>
                </a:lnTo>
                <a:lnTo>
                  <a:pt x="0" y="485394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7705725" y="6269266"/>
            <a:ext cx="0" cy="510801"/>
          </a:xfrm>
          <a:custGeom>
            <a:avLst/>
            <a:gdLst/>
            <a:ahLst/>
            <a:cxnLst/>
            <a:rect l="l" t="t" r="r" b="b"/>
            <a:pathLst>
              <a:path w="120000" h="510801" extrusionOk="0">
                <a:moveTo>
                  <a:pt x="0" y="0"/>
                </a:moveTo>
                <a:lnTo>
                  <a:pt x="0" y="510801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9"/>
          <p:cNvSpPr/>
          <p:nvPr/>
        </p:nvSpPr>
        <p:spPr>
          <a:xfrm>
            <a:off x="7225665" y="6761017"/>
            <a:ext cx="4966334" cy="0"/>
          </a:xfrm>
          <a:custGeom>
            <a:avLst/>
            <a:gdLst/>
            <a:ahLst/>
            <a:cxnLst/>
            <a:rect l="l" t="t" r="r" b="b"/>
            <a:pathLst>
              <a:path w="4966334" h="120000" extrusionOk="0">
                <a:moveTo>
                  <a:pt x="0" y="0"/>
                </a:moveTo>
                <a:lnTo>
                  <a:pt x="4966334" y="0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9"/>
          <p:cNvSpPr/>
          <p:nvPr/>
        </p:nvSpPr>
        <p:spPr>
          <a:xfrm>
            <a:off x="4960620" y="1327403"/>
            <a:ext cx="7050024" cy="676656"/>
          </a:xfrm>
          <a:custGeom>
            <a:avLst/>
            <a:gdLst/>
            <a:ahLst/>
            <a:cxnLst/>
            <a:rect l="l" t="t" r="r" b="b"/>
            <a:pathLst>
              <a:path w="7050024" h="676656" extrusionOk="0">
                <a:moveTo>
                  <a:pt x="0" y="676656"/>
                </a:moveTo>
                <a:lnTo>
                  <a:pt x="7050024" y="676656"/>
                </a:lnTo>
                <a:lnTo>
                  <a:pt x="7050024" y="0"/>
                </a:lnTo>
                <a:lnTo>
                  <a:pt x="0" y="0"/>
                </a:lnTo>
                <a:lnTo>
                  <a:pt x="0" y="676656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9"/>
          <p:cNvSpPr/>
          <p:nvPr/>
        </p:nvSpPr>
        <p:spPr>
          <a:xfrm>
            <a:off x="4960620" y="2173224"/>
            <a:ext cx="7050024" cy="3230879"/>
          </a:xfrm>
          <a:custGeom>
            <a:avLst/>
            <a:gdLst/>
            <a:ahLst/>
            <a:cxnLst/>
            <a:rect l="l" t="t" r="r" b="b"/>
            <a:pathLst>
              <a:path w="7050024" h="3230879" extrusionOk="0">
                <a:moveTo>
                  <a:pt x="0" y="3230879"/>
                </a:moveTo>
                <a:lnTo>
                  <a:pt x="7050024" y="3230879"/>
                </a:lnTo>
                <a:lnTo>
                  <a:pt x="7050024" y="0"/>
                </a:lnTo>
                <a:lnTo>
                  <a:pt x="0" y="0"/>
                </a:lnTo>
                <a:lnTo>
                  <a:pt x="0" y="3230879"/>
                </a:lnTo>
                <a:close/>
              </a:path>
            </a:pathLst>
          </a:custGeom>
          <a:solidFill>
            <a:srgbClr val="EAECEC">
              <a:alpha val="4000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5780912" y="225780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F39C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9"/>
          <p:cNvSpPr/>
          <p:nvPr/>
        </p:nvSpPr>
        <p:spPr>
          <a:xfrm>
            <a:off x="5806821" y="2257806"/>
            <a:ext cx="1132331" cy="280415"/>
          </a:xfrm>
          <a:custGeom>
            <a:avLst/>
            <a:gdLst/>
            <a:ahLst/>
            <a:cxnLst/>
            <a:rect l="l" t="t" r="r" b="b"/>
            <a:pathLst>
              <a:path w="1132331" h="280415" extrusionOk="0">
                <a:moveTo>
                  <a:pt x="0" y="280415"/>
                </a:moveTo>
                <a:lnTo>
                  <a:pt x="1132331" y="280415"/>
                </a:lnTo>
                <a:lnTo>
                  <a:pt x="1132331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6964299" y="225780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1550" cap="flat" cmpd="sng">
            <a:solidFill>
              <a:srgbClr val="F39C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6989445" y="2257806"/>
            <a:ext cx="638555" cy="280415"/>
          </a:xfrm>
          <a:custGeom>
            <a:avLst/>
            <a:gdLst/>
            <a:ahLst/>
            <a:cxnLst/>
            <a:rect l="l" t="t" r="r" b="b"/>
            <a:pathLst>
              <a:path w="638555" h="280415" extrusionOk="0">
                <a:moveTo>
                  <a:pt x="0" y="280415"/>
                </a:moveTo>
                <a:lnTo>
                  <a:pt x="638555" y="280415"/>
                </a:lnTo>
                <a:lnTo>
                  <a:pt x="63855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9"/>
          <p:cNvSpPr/>
          <p:nvPr/>
        </p:nvSpPr>
        <p:spPr>
          <a:xfrm>
            <a:off x="7653909" y="225780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F39C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9"/>
          <p:cNvSpPr/>
          <p:nvPr/>
        </p:nvSpPr>
        <p:spPr>
          <a:xfrm>
            <a:off x="9587103" y="225780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4600" cap="flat" cmpd="sng">
            <a:solidFill>
              <a:srgbClr val="F39C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9"/>
          <p:cNvSpPr/>
          <p:nvPr/>
        </p:nvSpPr>
        <p:spPr>
          <a:xfrm>
            <a:off x="9613773" y="2257806"/>
            <a:ext cx="463296" cy="280415"/>
          </a:xfrm>
          <a:custGeom>
            <a:avLst/>
            <a:gdLst/>
            <a:ahLst/>
            <a:cxnLst/>
            <a:rect l="l" t="t" r="r" b="b"/>
            <a:pathLst>
              <a:path w="463296" h="280415" extrusionOk="0">
                <a:moveTo>
                  <a:pt x="0" y="280415"/>
                </a:moveTo>
                <a:lnTo>
                  <a:pt x="463296" y="280415"/>
                </a:lnTo>
                <a:lnTo>
                  <a:pt x="463296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9"/>
          <p:cNvSpPr/>
          <p:nvPr/>
        </p:nvSpPr>
        <p:spPr>
          <a:xfrm>
            <a:off x="10077069" y="2257806"/>
            <a:ext cx="70103" cy="280415"/>
          </a:xfrm>
          <a:custGeom>
            <a:avLst/>
            <a:gdLst/>
            <a:ahLst/>
            <a:cxnLst/>
            <a:rect l="l" t="t" r="r" b="b"/>
            <a:pathLst>
              <a:path w="70103" h="280415" extrusionOk="0">
                <a:moveTo>
                  <a:pt x="0" y="280415"/>
                </a:moveTo>
                <a:lnTo>
                  <a:pt x="70103" y="280415"/>
                </a:lnTo>
                <a:lnTo>
                  <a:pt x="70103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9"/>
          <p:cNvSpPr/>
          <p:nvPr/>
        </p:nvSpPr>
        <p:spPr>
          <a:xfrm>
            <a:off x="10147173" y="2257806"/>
            <a:ext cx="515111" cy="280415"/>
          </a:xfrm>
          <a:custGeom>
            <a:avLst/>
            <a:gdLst/>
            <a:ahLst/>
            <a:cxnLst/>
            <a:rect l="l" t="t" r="r" b="b"/>
            <a:pathLst>
              <a:path w="515111" h="280415" extrusionOk="0">
                <a:moveTo>
                  <a:pt x="0" y="280415"/>
                </a:moveTo>
                <a:lnTo>
                  <a:pt x="515111" y="280415"/>
                </a:lnTo>
                <a:lnTo>
                  <a:pt x="515111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9"/>
          <p:cNvSpPr/>
          <p:nvPr/>
        </p:nvSpPr>
        <p:spPr>
          <a:xfrm>
            <a:off x="9435465" y="374815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F39C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9"/>
          <p:cNvSpPr/>
          <p:nvPr/>
        </p:nvSpPr>
        <p:spPr>
          <a:xfrm>
            <a:off x="9461373" y="3748156"/>
            <a:ext cx="925068" cy="280415"/>
          </a:xfrm>
          <a:custGeom>
            <a:avLst/>
            <a:gdLst/>
            <a:ahLst/>
            <a:cxnLst/>
            <a:rect l="l" t="t" r="r" b="b"/>
            <a:pathLst>
              <a:path w="925068" h="280415" extrusionOk="0">
                <a:moveTo>
                  <a:pt x="0" y="280415"/>
                </a:moveTo>
                <a:lnTo>
                  <a:pt x="925068" y="280415"/>
                </a:lnTo>
                <a:lnTo>
                  <a:pt x="925068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9"/>
          <p:cNvSpPr/>
          <p:nvPr/>
        </p:nvSpPr>
        <p:spPr>
          <a:xfrm>
            <a:off x="10386441" y="3748156"/>
            <a:ext cx="1095755" cy="280415"/>
          </a:xfrm>
          <a:custGeom>
            <a:avLst/>
            <a:gdLst/>
            <a:ahLst/>
            <a:cxnLst/>
            <a:rect l="l" t="t" r="r" b="b"/>
            <a:pathLst>
              <a:path w="1095755" h="280415" extrusionOk="0">
                <a:moveTo>
                  <a:pt x="0" y="280415"/>
                </a:moveTo>
                <a:lnTo>
                  <a:pt x="1095755" y="280415"/>
                </a:lnTo>
                <a:lnTo>
                  <a:pt x="109575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F39C1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9"/>
          <p:cNvSpPr/>
          <p:nvPr/>
        </p:nvSpPr>
        <p:spPr>
          <a:xfrm>
            <a:off x="11506581" y="374815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0025" cap="flat" cmpd="sng">
            <a:solidFill>
              <a:srgbClr val="F39C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9"/>
          <p:cNvSpPr txBox="1"/>
          <p:nvPr/>
        </p:nvSpPr>
        <p:spPr>
          <a:xfrm>
            <a:off x="7232015" y="6275623"/>
            <a:ext cx="473709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01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9"/>
          <p:cNvSpPr txBox="1"/>
          <p:nvPr/>
        </p:nvSpPr>
        <p:spPr>
          <a:xfrm>
            <a:off x="7705725" y="6275623"/>
            <a:ext cx="4486275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232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BOBOT KOMPONEN KBLBB 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9"/>
          <p:cNvSpPr txBox="1"/>
          <p:nvPr/>
        </p:nvSpPr>
        <p:spPr>
          <a:xfrm>
            <a:off x="9435465" y="3748156"/>
            <a:ext cx="2071115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9"/>
          <p:cNvSpPr txBox="1"/>
          <p:nvPr/>
        </p:nvSpPr>
        <p:spPr>
          <a:xfrm>
            <a:off x="9587103" y="2257806"/>
            <a:ext cx="1075181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9"/>
          <p:cNvSpPr txBox="1"/>
          <p:nvPr/>
        </p:nvSpPr>
        <p:spPr>
          <a:xfrm>
            <a:off x="5780912" y="2257806"/>
            <a:ext cx="1183386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9"/>
          <p:cNvSpPr txBox="1"/>
          <p:nvPr/>
        </p:nvSpPr>
        <p:spPr>
          <a:xfrm>
            <a:off x="6964299" y="2257806"/>
            <a:ext cx="689609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9"/>
          <p:cNvSpPr txBox="1"/>
          <p:nvPr/>
        </p:nvSpPr>
        <p:spPr>
          <a:xfrm>
            <a:off x="4984370" y="2112865"/>
            <a:ext cx="7050024" cy="3230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Manufaktur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Utama  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KBLBB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2020-2029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meliputi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0000"/>
              </a:lnSpc>
              <a:spcBef>
                <a:spcPts val="108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 Bodi,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kabin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dan/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sasis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5%,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Baterai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40%,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penggerak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motor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listrik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5%.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01725"/>
              </a:lnSpc>
              <a:spcBef>
                <a:spcPts val="2016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Manufaktur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Utama KBLBB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2030 dan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selanjutnya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0000"/>
              </a:lnSpc>
              <a:spcBef>
                <a:spcPts val="108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meliputi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 Bodi,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kabin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dan/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sasis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5%,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Baterai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50%,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0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penggerak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motor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listrik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5%.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9"/>
          <p:cNvSpPr txBox="1"/>
          <p:nvPr/>
        </p:nvSpPr>
        <p:spPr>
          <a:xfrm>
            <a:off x="1018794" y="1863090"/>
            <a:ext cx="1592580" cy="159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9"/>
          <p:cNvSpPr txBox="1"/>
          <p:nvPr/>
        </p:nvSpPr>
        <p:spPr>
          <a:xfrm>
            <a:off x="2611374" y="1863090"/>
            <a:ext cx="1592579" cy="159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9"/>
          <p:cNvSpPr txBox="1"/>
          <p:nvPr/>
        </p:nvSpPr>
        <p:spPr>
          <a:xfrm>
            <a:off x="1018794" y="3454146"/>
            <a:ext cx="1592580" cy="159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9"/>
          <p:cNvSpPr txBox="1"/>
          <p:nvPr/>
        </p:nvSpPr>
        <p:spPr>
          <a:xfrm>
            <a:off x="2611374" y="3454146"/>
            <a:ext cx="1592579" cy="159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9"/>
          <p:cNvSpPr txBox="1"/>
          <p:nvPr/>
        </p:nvSpPr>
        <p:spPr>
          <a:xfrm>
            <a:off x="4960620" y="1327403"/>
            <a:ext cx="7050024" cy="67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3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75455"/>
                </a:solidFill>
                <a:latin typeface="Calibri"/>
                <a:ea typeface="Calibri"/>
                <a:cs typeface="Calibri"/>
                <a:sym typeface="Calibri"/>
              </a:rPr>
              <a:t>ASPEK MANUFAKTUR UTAMA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9"/>
          <p:cNvSpPr txBox="1"/>
          <p:nvPr/>
        </p:nvSpPr>
        <p:spPr>
          <a:xfrm>
            <a:off x="473964" y="1327403"/>
            <a:ext cx="1555242" cy="1544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7536" marR="0" lvl="0" indent="0" algn="l" rtl="0">
              <a:lnSpc>
                <a:spcPct val="101725"/>
              </a:lnSpc>
              <a:spcBef>
                <a:spcPts val="833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MANUFAKTUR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"/>
          <p:cNvSpPr/>
          <p:nvPr/>
        </p:nvSpPr>
        <p:spPr>
          <a:xfrm>
            <a:off x="551827" y="5023866"/>
            <a:ext cx="4181589" cy="0"/>
          </a:xfrm>
          <a:custGeom>
            <a:avLst/>
            <a:gdLst/>
            <a:ahLst/>
            <a:cxnLst/>
            <a:rect l="l" t="t" r="r" b="b"/>
            <a:pathLst>
              <a:path w="4181589" h="120000" extrusionOk="0">
                <a:moveTo>
                  <a:pt x="0" y="0"/>
                </a:moveTo>
                <a:lnTo>
                  <a:pt x="4181589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0"/>
          <p:cNvSpPr/>
          <p:nvPr/>
        </p:nvSpPr>
        <p:spPr>
          <a:xfrm>
            <a:off x="2814320" y="4742180"/>
            <a:ext cx="1656080" cy="350519"/>
          </a:xfrm>
          <a:custGeom>
            <a:avLst/>
            <a:gdLst/>
            <a:ahLst/>
            <a:cxnLst/>
            <a:rect l="l" t="t" r="r" b="b"/>
            <a:pathLst>
              <a:path w="1656080" h="350520" extrusionOk="0">
                <a:moveTo>
                  <a:pt x="0" y="350520"/>
                </a:moveTo>
                <a:lnTo>
                  <a:pt x="1656080" y="350520"/>
                </a:lnTo>
                <a:lnTo>
                  <a:pt x="1656080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0"/>
          <p:cNvSpPr/>
          <p:nvPr/>
        </p:nvSpPr>
        <p:spPr>
          <a:xfrm>
            <a:off x="4700759" y="2680529"/>
            <a:ext cx="1165860" cy="353060"/>
          </a:xfrm>
          <a:custGeom>
            <a:avLst/>
            <a:gdLst/>
            <a:ahLst/>
            <a:cxnLst/>
            <a:rect l="l" t="t" r="r" b="b"/>
            <a:pathLst>
              <a:path w="1165860" h="353060" extrusionOk="0">
                <a:moveTo>
                  <a:pt x="989329" y="264794"/>
                </a:moveTo>
                <a:lnTo>
                  <a:pt x="989329" y="353059"/>
                </a:lnTo>
                <a:lnTo>
                  <a:pt x="1165860" y="176529"/>
                </a:lnTo>
                <a:lnTo>
                  <a:pt x="989329" y="0"/>
                </a:lnTo>
                <a:lnTo>
                  <a:pt x="989329" y="88264"/>
                </a:lnTo>
                <a:lnTo>
                  <a:pt x="0" y="88264"/>
                </a:lnTo>
                <a:lnTo>
                  <a:pt x="0" y="264794"/>
                </a:lnTo>
                <a:lnTo>
                  <a:pt x="989329" y="264794"/>
                </a:lnTo>
                <a:close/>
              </a:path>
            </a:pathLst>
          </a:custGeom>
          <a:solidFill>
            <a:srgbClr val="9DC3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0"/>
          <p:cNvSpPr/>
          <p:nvPr/>
        </p:nvSpPr>
        <p:spPr>
          <a:xfrm>
            <a:off x="551827" y="2039112"/>
            <a:ext cx="4181589" cy="0"/>
          </a:xfrm>
          <a:custGeom>
            <a:avLst/>
            <a:gdLst/>
            <a:ahLst/>
            <a:cxnLst/>
            <a:rect l="l" t="t" r="r" b="b"/>
            <a:pathLst>
              <a:path w="4181589" h="120000" extrusionOk="0">
                <a:moveTo>
                  <a:pt x="0" y="0"/>
                </a:moveTo>
                <a:lnTo>
                  <a:pt x="4181589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0"/>
          <p:cNvSpPr/>
          <p:nvPr/>
        </p:nvSpPr>
        <p:spPr>
          <a:xfrm>
            <a:off x="551827" y="5290439"/>
            <a:ext cx="4181589" cy="0"/>
          </a:xfrm>
          <a:custGeom>
            <a:avLst/>
            <a:gdLst/>
            <a:ahLst/>
            <a:cxnLst/>
            <a:rect l="l" t="t" r="r" b="b"/>
            <a:pathLst>
              <a:path w="4181589" h="120000" extrusionOk="0">
                <a:moveTo>
                  <a:pt x="0" y="0"/>
                </a:moveTo>
                <a:lnTo>
                  <a:pt x="4181589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0"/>
          <p:cNvSpPr/>
          <p:nvPr/>
        </p:nvSpPr>
        <p:spPr>
          <a:xfrm>
            <a:off x="2814320" y="2357120"/>
            <a:ext cx="1729739" cy="812800"/>
          </a:xfrm>
          <a:custGeom>
            <a:avLst/>
            <a:gdLst/>
            <a:ahLst/>
            <a:cxnLst/>
            <a:rect l="l" t="t" r="r" b="b"/>
            <a:pathLst>
              <a:path w="1729739" h="812800" extrusionOk="0">
                <a:moveTo>
                  <a:pt x="0" y="812800"/>
                </a:moveTo>
                <a:lnTo>
                  <a:pt x="1729739" y="812800"/>
                </a:lnTo>
                <a:lnTo>
                  <a:pt x="1729739" y="0"/>
                </a:lnTo>
                <a:lnTo>
                  <a:pt x="0" y="0"/>
                </a:lnTo>
                <a:lnTo>
                  <a:pt x="0" y="812800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0"/>
          <p:cNvSpPr/>
          <p:nvPr/>
        </p:nvSpPr>
        <p:spPr>
          <a:xfrm>
            <a:off x="2814320" y="4401820"/>
            <a:ext cx="1656080" cy="281939"/>
          </a:xfrm>
          <a:custGeom>
            <a:avLst/>
            <a:gdLst/>
            <a:ahLst/>
            <a:cxnLst/>
            <a:rect l="l" t="t" r="r" b="b"/>
            <a:pathLst>
              <a:path w="1656080" h="281939" extrusionOk="0">
                <a:moveTo>
                  <a:pt x="0" y="281939"/>
                </a:moveTo>
                <a:lnTo>
                  <a:pt x="1656080" y="281939"/>
                </a:lnTo>
                <a:lnTo>
                  <a:pt x="1656080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0"/>
          <p:cNvSpPr txBox="1"/>
          <p:nvPr/>
        </p:nvSpPr>
        <p:spPr>
          <a:xfrm>
            <a:off x="539127" y="2108835"/>
            <a:ext cx="4227944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2020-2029           2030 onwards 	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0"/>
          <p:cNvSpPr txBox="1"/>
          <p:nvPr/>
        </p:nvSpPr>
        <p:spPr>
          <a:xfrm>
            <a:off x="548640" y="2466340"/>
            <a:ext cx="1190162" cy="69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MAIN COMPONENT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Frame and/or body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Drive Train,PCU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0"/>
          <p:cNvSpPr txBox="1"/>
          <p:nvPr/>
        </p:nvSpPr>
        <p:spPr>
          <a:xfrm>
            <a:off x="548640" y="3340354"/>
            <a:ext cx="1624490" cy="1053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SUPPORTING COMPONENT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676774" lvl="0" indent="0" algn="l" rtl="0">
              <a:lnSpc>
                <a:spcPct val="105692"/>
              </a:lnSpc>
              <a:spcBef>
                <a:spcPts val="9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Steering System Suspension Brake System Tire System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Electronic System and AC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0"/>
          <p:cNvSpPr txBox="1"/>
          <p:nvPr/>
        </p:nvSpPr>
        <p:spPr>
          <a:xfrm>
            <a:off x="2994025" y="3343021"/>
            <a:ext cx="290683" cy="1051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0"/>
          <p:cNvSpPr txBox="1"/>
          <p:nvPr/>
        </p:nvSpPr>
        <p:spPr>
          <a:xfrm>
            <a:off x="4064635" y="3343021"/>
            <a:ext cx="290683" cy="1051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0"/>
          <p:cNvSpPr txBox="1"/>
          <p:nvPr/>
        </p:nvSpPr>
        <p:spPr>
          <a:xfrm>
            <a:off x="548640" y="4527804"/>
            <a:ext cx="1084098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LITBANG/ RNDND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0"/>
          <p:cNvSpPr txBox="1"/>
          <p:nvPr/>
        </p:nvSpPr>
        <p:spPr>
          <a:xfrm>
            <a:off x="1372235" y="5094605"/>
            <a:ext cx="42045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0"/>
          <p:cNvSpPr txBox="1"/>
          <p:nvPr/>
        </p:nvSpPr>
        <p:spPr>
          <a:xfrm>
            <a:off x="2958465" y="5094605"/>
            <a:ext cx="36178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0"/>
          <p:cNvSpPr txBox="1"/>
          <p:nvPr/>
        </p:nvSpPr>
        <p:spPr>
          <a:xfrm>
            <a:off x="4029075" y="5094605"/>
            <a:ext cx="36178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0"/>
          <p:cNvSpPr txBox="1"/>
          <p:nvPr/>
        </p:nvSpPr>
        <p:spPr>
          <a:xfrm>
            <a:off x="551827" y="4742180"/>
            <a:ext cx="2262492" cy="281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512" marR="0" lvl="0" indent="0" algn="l" rtl="0">
              <a:lnSpc>
                <a:spcPct val="121363"/>
              </a:lnSpc>
              <a:spcBef>
                <a:spcPts val="66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ASSEMBLY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0"/>
          <p:cNvSpPr txBox="1"/>
          <p:nvPr/>
        </p:nvSpPr>
        <p:spPr>
          <a:xfrm>
            <a:off x="2814320" y="4742180"/>
            <a:ext cx="1656080" cy="281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2405" marR="0" lvl="0" indent="0" algn="l" rtl="0">
              <a:lnSpc>
                <a:spcPct val="121363"/>
              </a:lnSpc>
              <a:spcBef>
                <a:spcPts val="66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30%                          20%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0"/>
          <p:cNvSpPr txBox="1"/>
          <p:nvPr/>
        </p:nvSpPr>
        <p:spPr>
          <a:xfrm>
            <a:off x="4470400" y="4742180"/>
            <a:ext cx="263016" cy="281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0"/>
          <p:cNvSpPr txBox="1"/>
          <p:nvPr/>
        </p:nvSpPr>
        <p:spPr>
          <a:xfrm>
            <a:off x="551827" y="5023866"/>
            <a:ext cx="2262492" cy="6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25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0"/>
          <p:cNvSpPr txBox="1"/>
          <p:nvPr/>
        </p:nvSpPr>
        <p:spPr>
          <a:xfrm>
            <a:off x="2814320" y="5023866"/>
            <a:ext cx="1656080" cy="6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25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0"/>
          <p:cNvSpPr txBox="1"/>
          <p:nvPr/>
        </p:nvSpPr>
        <p:spPr>
          <a:xfrm>
            <a:off x="4470400" y="5023866"/>
            <a:ext cx="263016" cy="6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25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0"/>
          <p:cNvSpPr txBox="1"/>
          <p:nvPr/>
        </p:nvSpPr>
        <p:spPr>
          <a:xfrm>
            <a:off x="2814320" y="4401820"/>
            <a:ext cx="1656080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975" rIns="0" bIns="0" anchor="t" anchorCtr="0">
            <a:noAutofit/>
          </a:bodyPr>
          <a:lstStyle/>
          <a:p>
            <a:pPr marL="192405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10%                          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0"/>
          <p:cNvSpPr txBox="1"/>
          <p:nvPr/>
        </p:nvSpPr>
        <p:spPr>
          <a:xfrm>
            <a:off x="2814320" y="2357120"/>
            <a:ext cx="1729739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400" rIns="0" bIns="0" anchor="t" anchorCtr="0">
            <a:noAutofit/>
          </a:bodyPr>
          <a:lstStyle/>
          <a:p>
            <a:pPr marL="192405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50%                          60%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7965" marR="0" lvl="0" indent="0" algn="l" rtl="0">
              <a:lnSpc>
                <a:spcPct val="101725"/>
              </a:lnSpc>
              <a:spcBef>
                <a:spcPts val="567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5%                            5%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2405" marR="0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40%                          50%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7965" marR="0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5%                            5%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0"/>
          <p:cNvSpPr txBox="1"/>
          <p:nvPr/>
        </p:nvSpPr>
        <p:spPr>
          <a:xfrm>
            <a:off x="551827" y="1899412"/>
            <a:ext cx="4181589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0"/>
          <p:cNvSpPr txBox="1"/>
          <p:nvPr/>
        </p:nvSpPr>
        <p:spPr>
          <a:xfrm>
            <a:off x="551827" y="2086610"/>
            <a:ext cx="2269477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0"/>
          <p:cNvSpPr txBox="1"/>
          <p:nvPr/>
        </p:nvSpPr>
        <p:spPr>
          <a:xfrm>
            <a:off x="3433129" y="2086610"/>
            <a:ext cx="352105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0"/>
          <p:cNvSpPr txBox="1"/>
          <p:nvPr/>
        </p:nvSpPr>
        <p:spPr>
          <a:xfrm>
            <a:off x="4609835" y="2086610"/>
            <a:ext cx="123581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0"/>
          <p:cNvSpPr txBox="1"/>
          <p:nvPr/>
        </p:nvSpPr>
        <p:spPr>
          <a:xfrm>
            <a:off x="551827" y="5150739"/>
            <a:ext cx="4181589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0"/>
          <p:cNvSpPr/>
          <p:nvPr/>
        </p:nvSpPr>
        <p:spPr>
          <a:xfrm>
            <a:off x="2193021" y="1668621"/>
            <a:ext cx="2629789" cy="0"/>
          </a:xfrm>
          <a:custGeom>
            <a:avLst/>
            <a:gdLst/>
            <a:ahLst/>
            <a:cxnLst/>
            <a:rect l="l" t="t" r="r" b="b"/>
            <a:pathLst>
              <a:path w="2629789" h="120000" extrusionOk="0">
                <a:moveTo>
                  <a:pt x="0" y="0"/>
                </a:moveTo>
                <a:lnTo>
                  <a:pt x="2629789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0"/>
          <p:cNvSpPr/>
          <p:nvPr/>
        </p:nvSpPr>
        <p:spPr>
          <a:xfrm>
            <a:off x="4816460" y="1485106"/>
            <a:ext cx="0" cy="367030"/>
          </a:xfrm>
          <a:custGeom>
            <a:avLst/>
            <a:gdLst/>
            <a:ahLst/>
            <a:cxnLst/>
            <a:rect l="l" t="t" r="r" b="b"/>
            <a:pathLst>
              <a:path w="120000" h="367030" extrusionOk="0">
                <a:moveTo>
                  <a:pt x="0" y="0"/>
                </a:moveTo>
                <a:lnTo>
                  <a:pt x="0" y="36703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0"/>
          <p:cNvSpPr/>
          <p:nvPr/>
        </p:nvSpPr>
        <p:spPr>
          <a:xfrm>
            <a:off x="540243" y="1485106"/>
            <a:ext cx="0" cy="367030"/>
          </a:xfrm>
          <a:custGeom>
            <a:avLst/>
            <a:gdLst/>
            <a:ahLst/>
            <a:cxnLst/>
            <a:rect l="l" t="t" r="r" b="b"/>
            <a:pathLst>
              <a:path w="120000" h="367030" extrusionOk="0">
                <a:moveTo>
                  <a:pt x="0" y="0"/>
                </a:moveTo>
                <a:lnTo>
                  <a:pt x="0" y="36703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0"/>
          <p:cNvSpPr/>
          <p:nvPr/>
        </p:nvSpPr>
        <p:spPr>
          <a:xfrm>
            <a:off x="533893" y="1491456"/>
            <a:ext cx="4288917" cy="0"/>
          </a:xfrm>
          <a:custGeom>
            <a:avLst/>
            <a:gdLst/>
            <a:ahLst/>
            <a:cxnLst/>
            <a:rect l="l" t="t" r="r" b="b"/>
            <a:pathLst>
              <a:path w="4288917" h="120000" extrusionOk="0">
                <a:moveTo>
                  <a:pt x="0" y="0"/>
                </a:moveTo>
                <a:lnTo>
                  <a:pt x="4288917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0"/>
          <p:cNvSpPr/>
          <p:nvPr/>
        </p:nvSpPr>
        <p:spPr>
          <a:xfrm>
            <a:off x="533893" y="1845787"/>
            <a:ext cx="4288917" cy="0"/>
          </a:xfrm>
          <a:custGeom>
            <a:avLst/>
            <a:gdLst/>
            <a:ahLst/>
            <a:cxnLst/>
            <a:rect l="l" t="t" r="r" b="b"/>
            <a:pathLst>
              <a:path w="4288917" h="120000" extrusionOk="0">
                <a:moveTo>
                  <a:pt x="0" y="0"/>
                </a:moveTo>
                <a:lnTo>
                  <a:pt x="4288917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0"/>
          <p:cNvSpPr txBox="1"/>
          <p:nvPr/>
        </p:nvSpPr>
        <p:spPr>
          <a:xfrm>
            <a:off x="881238" y="1198024"/>
            <a:ext cx="3569597" cy="203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noAutofit/>
          </a:bodyPr>
          <a:lstStyle/>
          <a:p>
            <a:pPr marL="1270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12A35"/>
                </a:solidFill>
                <a:latin typeface="Calibri"/>
                <a:ea typeface="Calibri"/>
                <a:cs typeface="Calibri"/>
                <a:sym typeface="Calibri"/>
              </a:rPr>
              <a:t>Perhitungan TKDN Permenperin 28 Tahun 2023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0"/>
          <p:cNvSpPr txBox="1"/>
          <p:nvPr/>
        </p:nvSpPr>
        <p:spPr>
          <a:xfrm>
            <a:off x="540244" y="1491456"/>
            <a:ext cx="140779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75" rIns="0" bIns="0" anchor="t" anchorCtr="0">
            <a:noAutofit/>
          </a:bodyPr>
          <a:lstStyle/>
          <a:p>
            <a:pPr marL="216916" marR="0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Perpres Nomor 79 Tahun 2023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0"/>
          <p:cNvSpPr txBox="1"/>
          <p:nvPr/>
        </p:nvSpPr>
        <p:spPr>
          <a:xfrm>
            <a:off x="2193021" y="1491456"/>
            <a:ext cx="2623439" cy="17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128396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2019-2026       2027-2029     2030 Onwards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0"/>
          <p:cNvSpPr txBox="1"/>
          <p:nvPr/>
        </p:nvSpPr>
        <p:spPr>
          <a:xfrm>
            <a:off x="2193021" y="1668621"/>
            <a:ext cx="2623439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313817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                   60%                    80%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0"/>
          <p:cNvSpPr txBox="1"/>
          <p:nvPr/>
        </p:nvSpPr>
        <p:spPr>
          <a:xfrm>
            <a:off x="5826125" y="1396571"/>
            <a:ext cx="5916577" cy="449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Industri KBL Berbasis Baterai roda dua, roda tiga, dan roda empat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26669" lvl="0" indent="0" algn="l" rtl="0">
              <a:lnSpc>
                <a:spcPct val="97819"/>
              </a:lnSpc>
              <a:spcBef>
                <a:spcPts val="217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atau lebih, dapat diberikan porsi TKDN sebagai berikut: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45" name="Google Shape;345;p10"/>
          <p:cNvSpPr txBox="1"/>
          <p:nvPr/>
        </p:nvSpPr>
        <p:spPr>
          <a:xfrm>
            <a:off x="5826125" y="1889585"/>
            <a:ext cx="268937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(1)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46" name="Google Shape;346;p10"/>
          <p:cNvSpPr txBox="1"/>
          <p:nvPr/>
        </p:nvSpPr>
        <p:spPr>
          <a:xfrm>
            <a:off x="6169406" y="1889585"/>
            <a:ext cx="5575149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Mengunakan pak baterai dan sel produksi dalam negeri akan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47" name="Google Shape;347;p10"/>
          <p:cNvSpPr txBox="1"/>
          <p:nvPr/>
        </p:nvSpPr>
        <p:spPr>
          <a:xfrm>
            <a:off x="6169406" y="2133425"/>
            <a:ext cx="879924" cy="449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diberikan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26669" lvl="0" indent="0" algn="l" rtl="0">
              <a:lnSpc>
                <a:spcPct val="97819"/>
              </a:lnSpc>
              <a:spcBef>
                <a:spcPts val="217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persen);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48" name="Google Shape;348;p10"/>
          <p:cNvSpPr txBox="1"/>
          <p:nvPr/>
        </p:nvSpPr>
        <p:spPr>
          <a:xfrm>
            <a:off x="7170166" y="2133425"/>
            <a:ext cx="483733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porsi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49" name="Google Shape;349;p10"/>
          <p:cNvSpPr txBox="1"/>
          <p:nvPr/>
        </p:nvSpPr>
        <p:spPr>
          <a:xfrm>
            <a:off x="7777480" y="2133425"/>
            <a:ext cx="564409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TKDN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0" name="Google Shape;350;p10"/>
          <p:cNvSpPr txBox="1"/>
          <p:nvPr/>
        </p:nvSpPr>
        <p:spPr>
          <a:xfrm>
            <a:off x="8465820" y="2133425"/>
            <a:ext cx="902630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maksimal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1" name="Google Shape;351;p10"/>
          <p:cNvSpPr txBox="1"/>
          <p:nvPr/>
        </p:nvSpPr>
        <p:spPr>
          <a:xfrm>
            <a:off x="9489694" y="2133425"/>
            <a:ext cx="714008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sebesar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2" name="Google Shape;352;p10"/>
          <p:cNvSpPr txBox="1"/>
          <p:nvPr/>
        </p:nvSpPr>
        <p:spPr>
          <a:xfrm>
            <a:off x="10325354" y="2133425"/>
            <a:ext cx="534779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100%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3" name="Google Shape;353;p10"/>
          <p:cNvSpPr txBox="1"/>
          <p:nvPr/>
        </p:nvSpPr>
        <p:spPr>
          <a:xfrm>
            <a:off x="10993755" y="2133425"/>
            <a:ext cx="751183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(seratus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4" name="Google Shape;354;p10"/>
          <p:cNvSpPr txBox="1"/>
          <p:nvPr/>
        </p:nvSpPr>
        <p:spPr>
          <a:xfrm>
            <a:off x="5826125" y="2624026"/>
            <a:ext cx="268937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(2)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5" name="Google Shape;355;p10"/>
          <p:cNvSpPr txBox="1"/>
          <p:nvPr/>
        </p:nvSpPr>
        <p:spPr>
          <a:xfrm>
            <a:off x="6166866" y="2624026"/>
            <a:ext cx="5579164" cy="2657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5239" marR="31305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Menggunakan pak baterai dan komponen baterai berupa: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31305" lvl="0" indent="0" algn="l" rtl="0">
              <a:lnSpc>
                <a:spcPct val="97819"/>
              </a:lnSpc>
              <a:spcBef>
                <a:spcPts val="217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 </a:t>
            </a:r>
            <a:r>
              <a:rPr lang="en-US" sz="14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housing,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31305" lvl="0" indent="0" algn="l" rtl="0">
              <a:lnSpc>
                <a:spcPct val="97819"/>
              </a:lnSpc>
              <a:spcBef>
                <a:spcPts val="29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 </a:t>
            </a:r>
            <a:r>
              <a:rPr lang="en-US" sz="14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wiring harness, </a:t>
            </a: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dan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31305" lvl="0" indent="0" algn="l" rtl="0">
              <a:lnSpc>
                <a:spcPct val="97819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 </a:t>
            </a:r>
            <a:r>
              <a:rPr lang="en-US" sz="14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Battery Management System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12700" lvl="0" indent="0" algn="l" rtl="0">
              <a:lnSpc>
                <a:spcPct val="117357"/>
              </a:lnSpc>
              <a:spcBef>
                <a:spcPts val="29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produksi dalam negeri akan diberikan porsi TKDN maksimal 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12700" lvl="0" indent="0" algn="l" rtl="0">
              <a:lnSpc>
                <a:spcPct val="117357"/>
              </a:lnSpc>
              <a:spcBef>
                <a:spcPts val="276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sebesar 75% (tujuh puluh lima persen);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5239" marR="31305" lvl="0" indent="0" algn="l" rtl="0">
              <a:lnSpc>
                <a:spcPct val="97819"/>
              </a:lnSpc>
              <a:spcBef>
                <a:spcPts val="296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Menggunakan pak baterai dan komponen baterai berupa: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31305" lvl="0" indent="0" algn="l" rtl="0">
              <a:lnSpc>
                <a:spcPct val="97819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 </a:t>
            </a:r>
            <a:r>
              <a:rPr lang="en-US" sz="14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housing, </a:t>
            </a: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dan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31305" lvl="0" indent="0" algn="l" rtl="0">
              <a:lnSpc>
                <a:spcPct val="97819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 </a:t>
            </a:r>
            <a:r>
              <a:rPr lang="en-US" sz="14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wiring harness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0" lvl="0" indent="0" algn="l" rtl="0">
              <a:lnSpc>
                <a:spcPct val="97819"/>
              </a:lnSpc>
              <a:spcBef>
                <a:spcPts val="29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produksi dalam negeri akan diberikan porsi TKDN maksimal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31305" lvl="0" indent="0" algn="l" rtl="0">
              <a:lnSpc>
                <a:spcPct val="97819"/>
              </a:lnSpc>
              <a:spcBef>
                <a:spcPts val="27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sebesar 50% (lima puluh persen); atau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6" name="Google Shape;356;p10"/>
          <p:cNvSpPr txBox="1"/>
          <p:nvPr/>
        </p:nvSpPr>
        <p:spPr>
          <a:xfrm>
            <a:off x="5826125" y="4097480"/>
            <a:ext cx="268937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(3)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7" name="Google Shape;357;p10"/>
          <p:cNvSpPr txBox="1"/>
          <p:nvPr/>
        </p:nvSpPr>
        <p:spPr>
          <a:xfrm>
            <a:off x="5826125" y="5325062"/>
            <a:ext cx="268937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(4)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8" name="Google Shape;358;p10"/>
          <p:cNvSpPr txBox="1"/>
          <p:nvPr/>
        </p:nvSpPr>
        <p:spPr>
          <a:xfrm>
            <a:off x="6169406" y="5325062"/>
            <a:ext cx="1288950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Menggunakan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59" name="Google Shape;359;p10"/>
          <p:cNvSpPr txBox="1"/>
          <p:nvPr/>
        </p:nvSpPr>
        <p:spPr>
          <a:xfrm>
            <a:off x="7597140" y="5325062"/>
            <a:ext cx="375509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pak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60" name="Google Shape;360;p10"/>
          <p:cNvSpPr txBox="1"/>
          <p:nvPr/>
        </p:nvSpPr>
        <p:spPr>
          <a:xfrm>
            <a:off x="8110220" y="5325062"/>
            <a:ext cx="661178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baterai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61" name="Google Shape;361;p10"/>
          <p:cNvSpPr txBox="1"/>
          <p:nvPr/>
        </p:nvSpPr>
        <p:spPr>
          <a:xfrm>
            <a:off x="8907780" y="5325062"/>
            <a:ext cx="486640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akan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62" name="Google Shape;362;p10"/>
          <p:cNvSpPr txBox="1"/>
          <p:nvPr/>
        </p:nvSpPr>
        <p:spPr>
          <a:xfrm>
            <a:off x="9533001" y="5325062"/>
            <a:ext cx="879924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diberikan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63" name="Google Shape;363;p10"/>
          <p:cNvSpPr txBox="1"/>
          <p:nvPr/>
        </p:nvSpPr>
        <p:spPr>
          <a:xfrm>
            <a:off x="10551541" y="5325062"/>
            <a:ext cx="483733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porsi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64" name="Google Shape;364;p10"/>
          <p:cNvSpPr txBox="1"/>
          <p:nvPr/>
        </p:nvSpPr>
        <p:spPr>
          <a:xfrm>
            <a:off x="11174095" y="5325062"/>
            <a:ext cx="564409" cy="2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1270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TKDN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65" name="Google Shape;365;p10"/>
          <p:cNvSpPr txBox="1"/>
          <p:nvPr/>
        </p:nvSpPr>
        <p:spPr>
          <a:xfrm>
            <a:off x="5826125" y="5571378"/>
            <a:ext cx="4608163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25" rIns="0" bIns="0" anchor="t" anchorCtr="0">
            <a:noAutofit/>
          </a:bodyPr>
          <a:lstStyle/>
          <a:p>
            <a:pPr marL="355980" marR="0" lvl="0" indent="0" algn="l" rtl="0">
              <a:lnSpc>
                <a:spcPct val="110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maksimal sebesar 25% (dua puluh lima persen).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26669" lvl="0" indent="0" algn="l" rtl="0">
              <a:lnSpc>
                <a:spcPct val="97819"/>
              </a:lnSpc>
              <a:spcBef>
                <a:spcPts val="197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dari keseluruhan nilai TKDN baterai.</a:t>
            </a:r>
            <a:endParaRPr sz="14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366" name="Google Shape;366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0"/>
          <p:cNvSpPr txBox="1"/>
          <p:nvPr/>
        </p:nvSpPr>
        <p:spPr>
          <a:xfrm>
            <a:off x="11734801" y="6475958"/>
            <a:ext cx="306490" cy="30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1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1"/>
          <p:cNvSpPr/>
          <p:nvPr/>
        </p:nvSpPr>
        <p:spPr>
          <a:xfrm>
            <a:off x="414528" y="2389631"/>
            <a:ext cx="2924556" cy="267919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1"/>
          <p:cNvSpPr/>
          <p:nvPr/>
        </p:nvSpPr>
        <p:spPr>
          <a:xfrm>
            <a:off x="3518916" y="2831592"/>
            <a:ext cx="2114931" cy="182537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1"/>
          <p:cNvSpPr/>
          <p:nvPr/>
        </p:nvSpPr>
        <p:spPr>
          <a:xfrm>
            <a:off x="3578352" y="2871216"/>
            <a:ext cx="2005584" cy="1717548"/>
          </a:xfrm>
          <a:custGeom>
            <a:avLst/>
            <a:gdLst/>
            <a:ahLst/>
            <a:cxnLst/>
            <a:rect l="l" t="t" r="r" b="b"/>
            <a:pathLst>
              <a:path w="2005584" h="1717548" extrusionOk="0">
                <a:moveTo>
                  <a:pt x="1146810" y="1288161"/>
                </a:moveTo>
                <a:lnTo>
                  <a:pt x="1146810" y="1717548"/>
                </a:lnTo>
                <a:lnTo>
                  <a:pt x="2005584" y="858774"/>
                </a:lnTo>
                <a:lnTo>
                  <a:pt x="1146810" y="0"/>
                </a:lnTo>
                <a:lnTo>
                  <a:pt x="1146810" y="429387"/>
                </a:lnTo>
                <a:lnTo>
                  <a:pt x="0" y="429387"/>
                </a:lnTo>
                <a:lnTo>
                  <a:pt x="0" y="1288161"/>
                </a:lnTo>
                <a:lnTo>
                  <a:pt x="1146810" y="1288161"/>
                </a:lnTo>
                <a:close/>
              </a:path>
            </a:pathLst>
          </a:custGeom>
          <a:solidFill>
            <a:srgbClr val="00548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1"/>
          <p:cNvSpPr/>
          <p:nvPr/>
        </p:nvSpPr>
        <p:spPr>
          <a:xfrm>
            <a:off x="5821680" y="2214372"/>
            <a:ext cx="5664708" cy="3959352"/>
          </a:xfrm>
          <a:custGeom>
            <a:avLst/>
            <a:gdLst/>
            <a:ahLst/>
            <a:cxnLst/>
            <a:rect l="l" t="t" r="r" b="b"/>
            <a:pathLst>
              <a:path w="5664708" h="3959352" extrusionOk="0">
                <a:moveTo>
                  <a:pt x="0" y="3959352"/>
                </a:moveTo>
                <a:lnTo>
                  <a:pt x="5664708" y="3959352"/>
                </a:lnTo>
                <a:lnTo>
                  <a:pt x="5664708" y="0"/>
                </a:lnTo>
                <a:lnTo>
                  <a:pt x="0" y="0"/>
                </a:lnTo>
                <a:lnTo>
                  <a:pt x="0" y="3959352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1"/>
          <p:cNvSpPr/>
          <p:nvPr/>
        </p:nvSpPr>
        <p:spPr>
          <a:xfrm>
            <a:off x="7232015" y="6275623"/>
            <a:ext cx="473709" cy="485394"/>
          </a:xfrm>
          <a:custGeom>
            <a:avLst/>
            <a:gdLst/>
            <a:ahLst/>
            <a:cxnLst/>
            <a:rect l="l" t="t" r="r" b="b"/>
            <a:pathLst>
              <a:path w="473709" h="485394" extrusionOk="0">
                <a:moveTo>
                  <a:pt x="0" y="485394"/>
                </a:moveTo>
                <a:lnTo>
                  <a:pt x="473709" y="485394"/>
                </a:lnTo>
                <a:lnTo>
                  <a:pt x="473709" y="0"/>
                </a:lnTo>
                <a:lnTo>
                  <a:pt x="0" y="0"/>
                </a:lnTo>
                <a:lnTo>
                  <a:pt x="0" y="485394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1"/>
          <p:cNvSpPr/>
          <p:nvPr/>
        </p:nvSpPr>
        <p:spPr>
          <a:xfrm>
            <a:off x="7705725" y="6269266"/>
            <a:ext cx="0" cy="510801"/>
          </a:xfrm>
          <a:custGeom>
            <a:avLst/>
            <a:gdLst/>
            <a:ahLst/>
            <a:cxnLst/>
            <a:rect l="l" t="t" r="r" b="b"/>
            <a:pathLst>
              <a:path w="120000" h="510801" extrusionOk="0">
                <a:moveTo>
                  <a:pt x="0" y="0"/>
                </a:moveTo>
                <a:lnTo>
                  <a:pt x="0" y="510801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1"/>
          <p:cNvSpPr/>
          <p:nvPr/>
        </p:nvSpPr>
        <p:spPr>
          <a:xfrm>
            <a:off x="7225665" y="6761017"/>
            <a:ext cx="4966334" cy="0"/>
          </a:xfrm>
          <a:custGeom>
            <a:avLst/>
            <a:gdLst/>
            <a:ahLst/>
            <a:cxnLst/>
            <a:rect l="l" t="t" r="r" b="b"/>
            <a:pathLst>
              <a:path w="4966334" h="120000" extrusionOk="0">
                <a:moveTo>
                  <a:pt x="0" y="0"/>
                </a:moveTo>
                <a:lnTo>
                  <a:pt x="4966334" y="0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1"/>
          <p:cNvSpPr txBox="1"/>
          <p:nvPr/>
        </p:nvSpPr>
        <p:spPr>
          <a:xfrm>
            <a:off x="414324" y="1106990"/>
            <a:ext cx="11777676" cy="802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300" rIns="0" bIns="0" anchor="t" anchorCtr="0">
            <a:noAutofit/>
          </a:bodyPr>
          <a:lstStyle/>
          <a:p>
            <a:pPr marL="12700" marR="0" lvl="0" indent="0" algn="l" rtl="0">
              <a:lnSpc>
                <a:spcPct val="10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Dalam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rangka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mendorong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percepatan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tercapainya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TKDN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komponen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baterai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dimana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pada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pembobotan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26076" lvl="0" indent="0" algn="l" rtl="0">
              <a:lnSpc>
                <a:spcPct val="10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diberikan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40%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selama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periode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2020-2029 dan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50%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selama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periode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2030 dan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selanjutnya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selain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dihitung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berdasarkan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aktivitas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manufaktur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TKDN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baterai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juga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bisa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dihitung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berdasarkan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/>
          <p:cNvSpPr txBox="1"/>
          <p:nvPr/>
        </p:nvSpPr>
        <p:spPr>
          <a:xfrm>
            <a:off x="414324" y="1941511"/>
            <a:ext cx="3886711" cy="254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300" rIns="0" bIns="0" anchor="t" anchorCtr="0">
            <a:noAutofit/>
          </a:bodyPr>
          <a:lstStyle/>
          <a:p>
            <a:pPr marL="12700" marR="0" lvl="0" indent="0" algn="l" rtl="0">
              <a:lnSpc>
                <a:spcPct val="10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investasi di sector manufaktur baterai.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1"/>
          <p:cNvSpPr txBox="1"/>
          <p:nvPr/>
        </p:nvSpPr>
        <p:spPr>
          <a:xfrm>
            <a:off x="7232015" y="6275623"/>
            <a:ext cx="473709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01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/>
          <p:cNvSpPr txBox="1"/>
          <p:nvPr/>
        </p:nvSpPr>
        <p:spPr>
          <a:xfrm>
            <a:off x="7705725" y="6275623"/>
            <a:ext cx="4486275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232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BOBOT KOMPONEN KBLBB 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1"/>
          <p:cNvSpPr txBox="1"/>
          <p:nvPr/>
        </p:nvSpPr>
        <p:spPr>
          <a:xfrm>
            <a:off x="5821680" y="2214372"/>
            <a:ext cx="5664708" cy="39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100" rIns="0" bIns="0" anchor="t" anchorCtr="0">
            <a:noAutofit/>
          </a:bodyPr>
          <a:lstStyle/>
          <a:p>
            <a:pPr marL="92710" marR="31791" lvl="0" indent="0" algn="l" rtl="0">
              <a:lnSpc>
                <a:spcPct val="100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KDN sebagaimana dimaksud dihitung berdasarkan nilai realisasi investasi sektor manufaktur baterai yang terdiri dari perakitan pak Baterai (</a:t>
            </a:r>
            <a:r>
              <a:rPr lang="en-US" sz="1800"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battery pack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), maupun manufaktur komponen Baterai, meliputi </a:t>
            </a:r>
            <a:r>
              <a:rPr lang="en-US" sz="1800" b="1" i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battery management system, battery cell/module, housing/pack, </a:t>
            </a:r>
            <a:r>
              <a:rPr lang="en-US"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dan bagian Baterai Lainnya.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710" marR="351612" lvl="0" indent="0" algn="l" rtl="0">
              <a:lnSpc>
                <a:spcPct val="100041"/>
              </a:lnSpc>
              <a:spcBef>
                <a:spcPts val="2557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Nilai realisasi investasi di sektor manufaktur baterai dan KBL Berbasis Baterai memiliki nilai paling sedikit Rp5.000.000.000.000,00 dan harus direalisasikan dalam waktu paling lama 5 (lima) </a:t>
            </a:r>
            <a:r>
              <a:rPr lang="en-US" sz="18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tahun sejak realisasi investasi pertama dilaksanakan.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2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2"/>
          <p:cNvSpPr/>
          <p:nvPr/>
        </p:nvSpPr>
        <p:spPr>
          <a:xfrm>
            <a:off x="4936236" y="1327403"/>
            <a:ext cx="7048500" cy="676656"/>
          </a:xfrm>
          <a:custGeom>
            <a:avLst/>
            <a:gdLst/>
            <a:ahLst/>
            <a:cxnLst/>
            <a:rect l="l" t="t" r="r" b="b"/>
            <a:pathLst>
              <a:path w="7048500" h="676656" extrusionOk="0">
                <a:moveTo>
                  <a:pt x="0" y="676656"/>
                </a:moveTo>
                <a:lnTo>
                  <a:pt x="7048500" y="676656"/>
                </a:lnTo>
                <a:lnTo>
                  <a:pt x="7048500" y="0"/>
                </a:lnTo>
                <a:lnTo>
                  <a:pt x="0" y="0"/>
                </a:lnTo>
                <a:lnTo>
                  <a:pt x="0" y="676656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2"/>
          <p:cNvSpPr/>
          <p:nvPr/>
        </p:nvSpPr>
        <p:spPr>
          <a:xfrm>
            <a:off x="4936236" y="2173224"/>
            <a:ext cx="7048500" cy="3880104"/>
          </a:xfrm>
          <a:custGeom>
            <a:avLst/>
            <a:gdLst/>
            <a:ahLst/>
            <a:cxnLst/>
            <a:rect l="l" t="t" r="r" b="b"/>
            <a:pathLst>
              <a:path w="7048500" h="3880104" extrusionOk="0">
                <a:moveTo>
                  <a:pt x="0" y="3880104"/>
                </a:moveTo>
                <a:lnTo>
                  <a:pt x="7048500" y="3880104"/>
                </a:lnTo>
                <a:lnTo>
                  <a:pt x="7048500" y="0"/>
                </a:lnTo>
                <a:lnTo>
                  <a:pt x="0" y="0"/>
                </a:lnTo>
                <a:lnTo>
                  <a:pt x="0" y="3880104"/>
                </a:lnTo>
                <a:close/>
              </a:path>
            </a:pathLst>
          </a:custGeom>
          <a:solidFill>
            <a:srgbClr val="EAECEC">
              <a:alpha val="4000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2"/>
          <p:cNvSpPr/>
          <p:nvPr/>
        </p:nvSpPr>
        <p:spPr>
          <a:xfrm>
            <a:off x="5755512" y="2353818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9BBA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2"/>
          <p:cNvSpPr/>
          <p:nvPr/>
        </p:nvSpPr>
        <p:spPr>
          <a:xfrm>
            <a:off x="5781421" y="2353818"/>
            <a:ext cx="1132331" cy="280415"/>
          </a:xfrm>
          <a:custGeom>
            <a:avLst/>
            <a:gdLst/>
            <a:ahLst/>
            <a:cxnLst/>
            <a:rect l="l" t="t" r="r" b="b"/>
            <a:pathLst>
              <a:path w="1132331" h="280415" extrusionOk="0">
                <a:moveTo>
                  <a:pt x="0" y="280415"/>
                </a:moveTo>
                <a:lnTo>
                  <a:pt x="1132331" y="280415"/>
                </a:lnTo>
                <a:lnTo>
                  <a:pt x="1132331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9BBA5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2"/>
          <p:cNvSpPr/>
          <p:nvPr/>
        </p:nvSpPr>
        <p:spPr>
          <a:xfrm>
            <a:off x="6938899" y="2353818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1550" cap="flat" cmpd="sng">
            <a:solidFill>
              <a:srgbClr val="9BBA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2"/>
          <p:cNvSpPr/>
          <p:nvPr/>
        </p:nvSpPr>
        <p:spPr>
          <a:xfrm>
            <a:off x="6964045" y="2353818"/>
            <a:ext cx="1063752" cy="280415"/>
          </a:xfrm>
          <a:custGeom>
            <a:avLst/>
            <a:gdLst/>
            <a:ahLst/>
            <a:cxnLst/>
            <a:rect l="l" t="t" r="r" b="b"/>
            <a:pathLst>
              <a:path w="1063752" h="280415" extrusionOk="0">
                <a:moveTo>
                  <a:pt x="0" y="280415"/>
                </a:moveTo>
                <a:lnTo>
                  <a:pt x="1063752" y="280415"/>
                </a:lnTo>
                <a:lnTo>
                  <a:pt x="1063752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9BBA5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2"/>
          <p:cNvSpPr/>
          <p:nvPr/>
        </p:nvSpPr>
        <p:spPr>
          <a:xfrm>
            <a:off x="8052181" y="2353818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0025" cap="flat" cmpd="sng">
            <a:solidFill>
              <a:srgbClr val="9BBA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2"/>
          <p:cNvSpPr/>
          <p:nvPr/>
        </p:nvSpPr>
        <p:spPr>
          <a:xfrm>
            <a:off x="1003554" y="3454146"/>
            <a:ext cx="1592580" cy="1592579"/>
          </a:xfrm>
          <a:custGeom>
            <a:avLst/>
            <a:gdLst/>
            <a:ahLst/>
            <a:cxnLst/>
            <a:rect l="l" t="t" r="r" b="b"/>
            <a:pathLst>
              <a:path w="1592580" h="1592579" extrusionOk="0">
                <a:moveTo>
                  <a:pt x="0" y="1592579"/>
                </a:moveTo>
                <a:lnTo>
                  <a:pt x="1592580" y="1592579"/>
                </a:lnTo>
                <a:lnTo>
                  <a:pt x="1592580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2"/>
          <p:cNvSpPr/>
          <p:nvPr/>
        </p:nvSpPr>
        <p:spPr>
          <a:xfrm>
            <a:off x="1003554" y="3454146"/>
            <a:ext cx="1592580" cy="1592579"/>
          </a:xfrm>
          <a:custGeom>
            <a:avLst/>
            <a:gdLst/>
            <a:ahLst/>
            <a:cxnLst/>
            <a:rect l="l" t="t" r="r" b="b"/>
            <a:pathLst>
              <a:path w="1592580" h="1592579" extrusionOk="0">
                <a:moveTo>
                  <a:pt x="0" y="1592579"/>
                </a:moveTo>
                <a:lnTo>
                  <a:pt x="1592580" y="1592579"/>
                </a:lnTo>
                <a:lnTo>
                  <a:pt x="1592580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2"/>
          <p:cNvSpPr/>
          <p:nvPr/>
        </p:nvSpPr>
        <p:spPr>
          <a:xfrm>
            <a:off x="2611374" y="3454146"/>
            <a:ext cx="1592579" cy="1592579"/>
          </a:xfrm>
          <a:custGeom>
            <a:avLst/>
            <a:gdLst/>
            <a:ahLst/>
            <a:cxnLst/>
            <a:rect l="l" t="t" r="r" b="b"/>
            <a:pathLst>
              <a:path w="1592579" h="1592579" extrusionOk="0">
                <a:moveTo>
                  <a:pt x="0" y="1592579"/>
                </a:moveTo>
                <a:lnTo>
                  <a:pt x="1592579" y="1592579"/>
                </a:lnTo>
                <a:lnTo>
                  <a:pt x="1592579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2"/>
          <p:cNvSpPr/>
          <p:nvPr/>
        </p:nvSpPr>
        <p:spPr>
          <a:xfrm>
            <a:off x="2611374" y="3454146"/>
            <a:ext cx="1592579" cy="1592579"/>
          </a:xfrm>
          <a:custGeom>
            <a:avLst/>
            <a:gdLst/>
            <a:ahLst/>
            <a:cxnLst/>
            <a:rect l="l" t="t" r="r" b="b"/>
            <a:pathLst>
              <a:path w="1592579" h="1592579" extrusionOk="0">
                <a:moveTo>
                  <a:pt x="0" y="1592579"/>
                </a:moveTo>
                <a:lnTo>
                  <a:pt x="1592579" y="1592579"/>
                </a:lnTo>
                <a:lnTo>
                  <a:pt x="1592579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2"/>
          <p:cNvSpPr/>
          <p:nvPr/>
        </p:nvSpPr>
        <p:spPr>
          <a:xfrm>
            <a:off x="1356360" y="3855720"/>
            <a:ext cx="914400" cy="914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2"/>
          <p:cNvSpPr/>
          <p:nvPr/>
        </p:nvSpPr>
        <p:spPr>
          <a:xfrm>
            <a:off x="2948940" y="3791712"/>
            <a:ext cx="914400" cy="9144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2"/>
          <p:cNvSpPr/>
          <p:nvPr/>
        </p:nvSpPr>
        <p:spPr>
          <a:xfrm>
            <a:off x="1015746" y="1863090"/>
            <a:ext cx="1592580" cy="1591055"/>
          </a:xfrm>
          <a:custGeom>
            <a:avLst/>
            <a:gdLst/>
            <a:ahLst/>
            <a:cxnLst/>
            <a:rect l="l" t="t" r="r" b="b"/>
            <a:pathLst>
              <a:path w="1592580" h="1591055" extrusionOk="0">
                <a:moveTo>
                  <a:pt x="0" y="1591055"/>
                </a:moveTo>
                <a:lnTo>
                  <a:pt x="1592580" y="1591055"/>
                </a:lnTo>
                <a:lnTo>
                  <a:pt x="1592580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2"/>
          <p:cNvSpPr/>
          <p:nvPr/>
        </p:nvSpPr>
        <p:spPr>
          <a:xfrm>
            <a:off x="1015746" y="1863090"/>
            <a:ext cx="1592580" cy="1591055"/>
          </a:xfrm>
          <a:custGeom>
            <a:avLst/>
            <a:gdLst/>
            <a:ahLst/>
            <a:cxnLst/>
            <a:rect l="l" t="t" r="r" b="b"/>
            <a:pathLst>
              <a:path w="1592580" h="1591055" extrusionOk="0">
                <a:moveTo>
                  <a:pt x="0" y="1591055"/>
                </a:moveTo>
                <a:lnTo>
                  <a:pt x="1592580" y="1591055"/>
                </a:lnTo>
                <a:lnTo>
                  <a:pt x="1592580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12"/>
          <p:cNvSpPr/>
          <p:nvPr/>
        </p:nvSpPr>
        <p:spPr>
          <a:xfrm>
            <a:off x="1356360" y="2170176"/>
            <a:ext cx="914400" cy="914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2"/>
          <p:cNvSpPr/>
          <p:nvPr/>
        </p:nvSpPr>
        <p:spPr>
          <a:xfrm>
            <a:off x="3213354" y="1327403"/>
            <a:ext cx="1555242" cy="1544574"/>
          </a:xfrm>
          <a:custGeom>
            <a:avLst/>
            <a:gdLst/>
            <a:ahLst/>
            <a:cxnLst/>
            <a:rect l="l" t="t" r="r" b="b"/>
            <a:pathLst>
              <a:path w="1555242" h="1544574" extrusionOk="0">
                <a:moveTo>
                  <a:pt x="0" y="1544574"/>
                </a:moveTo>
                <a:lnTo>
                  <a:pt x="1555242" y="1544574"/>
                </a:lnTo>
                <a:lnTo>
                  <a:pt x="1555242" y="0"/>
                </a:lnTo>
                <a:lnTo>
                  <a:pt x="0" y="0"/>
                </a:lnTo>
                <a:lnTo>
                  <a:pt x="0" y="1544574"/>
                </a:lnTo>
                <a:close/>
              </a:path>
            </a:pathLst>
          </a:custGeom>
          <a:solidFill>
            <a:srgbClr val="9BBA5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2"/>
          <p:cNvSpPr/>
          <p:nvPr/>
        </p:nvSpPr>
        <p:spPr>
          <a:xfrm>
            <a:off x="2631948" y="1327403"/>
            <a:ext cx="581406" cy="2125980"/>
          </a:xfrm>
          <a:custGeom>
            <a:avLst/>
            <a:gdLst/>
            <a:ahLst/>
            <a:cxnLst/>
            <a:rect l="l" t="t" r="r" b="b"/>
            <a:pathLst>
              <a:path w="581406" h="2125980" extrusionOk="0">
                <a:moveTo>
                  <a:pt x="581406" y="1544574"/>
                </a:moveTo>
                <a:lnTo>
                  <a:pt x="581406" y="0"/>
                </a:lnTo>
                <a:lnTo>
                  <a:pt x="0" y="581406"/>
                </a:lnTo>
                <a:lnTo>
                  <a:pt x="0" y="2125980"/>
                </a:lnTo>
                <a:lnTo>
                  <a:pt x="581406" y="1544574"/>
                </a:lnTo>
                <a:close/>
              </a:path>
            </a:pathLst>
          </a:custGeom>
          <a:solidFill>
            <a:srgbClr val="7C9547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2"/>
          <p:cNvSpPr/>
          <p:nvPr/>
        </p:nvSpPr>
        <p:spPr>
          <a:xfrm>
            <a:off x="2631948" y="2871978"/>
            <a:ext cx="2136648" cy="581406"/>
          </a:xfrm>
          <a:custGeom>
            <a:avLst/>
            <a:gdLst/>
            <a:ahLst/>
            <a:cxnLst/>
            <a:rect l="l" t="t" r="r" b="b"/>
            <a:pathLst>
              <a:path w="2136648" h="581406" extrusionOk="0">
                <a:moveTo>
                  <a:pt x="2136648" y="0"/>
                </a:moveTo>
                <a:lnTo>
                  <a:pt x="581406" y="0"/>
                </a:lnTo>
                <a:lnTo>
                  <a:pt x="0" y="581406"/>
                </a:lnTo>
                <a:lnTo>
                  <a:pt x="1555241" y="581406"/>
                </a:lnTo>
                <a:lnTo>
                  <a:pt x="2136648" y="0"/>
                </a:lnTo>
                <a:close/>
              </a:path>
            </a:pathLst>
          </a:custGeom>
          <a:solidFill>
            <a:srgbClr val="AEC77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2"/>
          <p:cNvSpPr/>
          <p:nvPr/>
        </p:nvSpPr>
        <p:spPr>
          <a:xfrm>
            <a:off x="3477767" y="1490472"/>
            <a:ext cx="1022603" cy="102260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2"/>
          <p:cNvSpPr/>
          <p:nvPr/>
        </p:nvSpPr>
        <p:spPr>
          <a:xfrm>
            <a:off x="7232015" y="6275623"/>
            <a:ext cx="473709" cy="485394"/>
          </a:xfrm>
          <a:custGeom>
            <a:avLst/>
            <a:gdLst/>
            <a:ahLst/>
            <a:cxnLst/>
            <a:rect l="l" t="t" r="r" b="b"/>
            <a:pathLst>
              <a:path w="473709" h="485394" extrusionOk="0">
                <a:moveTo>
                  <a:pt x="0" y="485394"/>
                </a:moveTo>
                <a:lnTo>
                  <a:pt x="473709" y="485394"/>
                </a:lnTo>
                <a:lnTo>
                  <a:pt x="473709" y="0"/>
                </a:lnTo>
                <a:lnTo>
                  <a:pt x="0" y="0"/>
                </a:lnTo>
                <a:lnTo>
                  <a:pt x="0" y="485394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2"/>
          <p:cNvSpPr/>
          <p:nvPr/>
        </p:nvSpPr>
        <p:spPr>
          <a:xfrm>
            <a:off x="7705725" y="6269266"/>
            <a:ext cx="0" cy="510801"/>
          </a:xfrm>
          <a:custGeom>
            <a:avLst/>
            <a:gdLst/>
            <a:ahLst/>
            <a:cxnLst/>
            <a:rect l="l" t="t" r="r" b="b"/>
            <a:pathLst>
              <a:path w="120000" h="510801" extrusionOk="0">
                <a:moveTo>
                  <a:pt x="0" y="0"/>
                </a:moveTo>
                <a:lnTo>
                  <a:pt x="0" y="510801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2"/>
          <p:cNvSpPr/>
          <p:nvPr/>
        </p:nvSpPr>
        <p:spPr>
          <a:xfrm>
            <a:off x="7225665" y="6761017"/>
            <a:ext cx="4966334" cy="0"/>
          </a:xfrm>
          <a:custGeom>
            <a:avLst/>
            <a:gdLst/>
            <a:ahLst/>
            <a:cxnLst/>
            <a:rect l="l" t="t" r="r" b="b"/>
            <a:pathLst>
              <a:path w="4966334" h="120000" extrusionOk="0">
                <a:moveTo>
                  <a:pt x="0" y="0"/>
                </a:moveTo>
                <a:lnTo>
                  <a:pt x="4966334" y="0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2"/>
          <p:cNvSpPr txBox="1"/>
          <p:nvPr/>
        </p:nvSpPr>
        <p:spPr>
          <a:xfrm>
            <a:off x="7232015" y="6275623"/>
            <a:ext cx="473709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01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2"/>
          <p:cNvSpPr txBox="1"/>
          <p:nvPr/>
        </p:nvSpPr>
        <p:spPr>
          <a:xfrm>
            <a:off x="7705725" y="6275623"/>
            <a:ext cx="4486275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232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BOBOT KOMPONEN KBLBB 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2"/>
          <p:cNvSpPr txBox="1"/>
          <p:nvPr/>
        </p:nvSpPr>
        <p:spPr>
          <a:xfrm>
            <a:off x="5755512" y="2353818"/>
            <a:ext cx="1183386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2"/>
          <p:cNvSpPr txBox="1"/>
          <p:nvPr/>
        </p:nvSpPr>
        <p:spPr>
          <a:xfrm>
            <a:off x="6938899" y="2353818"/>
            <a:ext cx="1113281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2"/>
          <p:cNvSpPr txBox="1"/>
          <p:nvPr/>
        </p:nvSpPr>
        <p:spPr>
          <a:xfrm>
            <a:off x="4936236" y="2173224"/>
            <a:ext cx="7048500" cy="388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 </a:t>
            </a:r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Manufaktur Pendukung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 KBLBB Roda 4 meliputi 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0" lvl="0" indent="0" algn="l" rtl="0">
              <a:lnSpc>
                <a:spcPct val="101725"/>
              </a:lnSpc>
              <a:spcBef>
                <a:spcPts val="1042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 Sistem Kemudi diperhitungkan 2%,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0" lvl="0" indent="0" algn="l" rtl="0">
              <a:lnSpc>
                <a:spcPct val="101725"/>
              </a:lnSpc>
              <a:spcBef>
                <a:spcPts val="1042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Suspensi diperhitungkan 1%,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0" lvl="0" indent="0" algn="l" rtl="0">
              <a:lnSpc>
                <a:spcPct val="101725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 Sistem Pengereman diperhitungkan 2%,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0" lvl="0" indent="0" algn="l" rtl="0">
              <a:lnSpc>
                <a:spcPct val="101725"/>
              </a:lnSpc>
              <a:spcBef>
                <a:spcPts val="1042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 Ban dan Velg diperhitungkan 1%,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0" lvl="0" indent="0" algn="l" rtl="0">
              <a:lnSpc>
                <a:spcPct val="101725"/>
              </a:lnSpc>
              <a:spcBef>
                <a:spcPts val="1042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 Kursi dan Sistem Kabel diperhitungkan 2%,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326083" lvl="0" indent="0" algn="l" rtl="0">
              <a:lnSpc>
                <a:spcPct val="122055"/>
              </a:lnSpc>
              <a:spcBef>
                <a:spcPts val="1045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 Sistem Elektronik dan Pendingin Udara diperhitungkan sebesar 2%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326083" lvl="0" indent="0" algn="l" rtl="0">
              <a:lnSpc>
                <a:spcPct val="122055"/>
              </a:lnSpc>
              <a:spcBef>
                <a:spcPts val="1043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 nilai TKDN.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12"/>
          <p:cNvSpPr txBox="1"/>
          <p:nvPr/>
        </p:nvSpPr>
        <p:spPr>
          <a:xfrm>
            <a:off x="1009650" y="1863090"/>
            <a:ext cx="1592580" cy="159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2"/>
          <p:cNvSpPr txBox="1"/>
          <p:nvPr/>
        </p:nvSpPr>
        <p:spPr>
          <a:xfrm>
            <a:off x="2602230" y="1863090"/>
            <a:ext cx="1601723" cy="159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2"/>
          <p:cNvSpPr txBox="1"/>
          <p:nvPr/>
        </p:nvSpPr>
        <p:spPr>
          <a:xfrm>
            <a:off x="1009650" y="3454146"/>
            <a:ext cx="1592580" cy="159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2"/>
          <p:cNvSpPr txBox="1"/>
          <p:nvPr/>
        </p:nvSpPr>
        <p:spPr>
          <a:xfrm>
            <a:off x="2602230" y="3454146"/>
            <a:ext cx="1601723" cy="159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2"/>
          <p:cNvSpPr txBox="1"/>
          <p:nvPr/>
        </p:nvSpPr>
        <p:spPr>
          <a:xfrm>
            <a:off x="4936236" y="1327403"/>
            <a:ext cx="7048500" cy="67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3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79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75455"/>
                </a:solidFill>
                <a:latin typeface="Calibri"/>
                <a:ea typeface="Calibri"/>
                <a:cs typeface="Calibri"/>
                <a:sym typeface="Calibri"/>
              </a:rPr>
              <a:t>ASPEK MANUFAKTUR PENDUKUNG R4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12"/>
          <p:cNvSpPr txBox="1"/>
          <p:nvPr/>
        </p:nvSpPr>
        <p:spPr>
          <a:xfrm>
            <a:off x="3213354" y="1327403"/>
            <a:ext cx="1555242" cy="1544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6138" marR="0" lvl="0" indent="0" algn="l" rtl="0">
              <a:lnSpc>
                <a:spcPct val="101725"/>
              </a:lnSpc>
              <a:spcBef>
                <a:spcPts val="8016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MANUFAKTUR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3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3"/>
          <p:cNvSpPr/>
          <p:nvPr/>
        </p:nvSpPr>
        <p:spPr>
          <a:xfrm>
            <a:off x="2611374" y="1863090"/>
            <a:ext cx="1592579" cy="1591055"/>
          </a:xfrm>
          <a:custGeom>
            <a:avLst/>
            <a:gdLst/>
            <a:ahLst/>
            <a:cxnLst/>
            <a:rect l="l" t="t" r="r" b="b"/>
            <a:pathLst>
              <a:path w="1592579" h="1591055" extrusionOk="0">
                <a:moveTo>
                  <a:pt x="0" y="1591055"/>
                </a:moveTo>
                <a:lnTo>
                  <a:pt x="1592579" y="1591055"/>
                </a:lnTo>
                <a:lnTo>
                  <a:pt x="1592579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3"/>
          <p:cNvSpPr/>
          <p:nvPr/>
        </p:nvSpPr>
        <p:spPr>
          <a:xfrm>
            <a:off x="2611374" y="1863090"/>
            <a:ext cx="1592579" cy="1591055"/>
          </a:xfrm>
          <a:custGeom>
            <a:avLst/>
            <a:gdLst/>
            <a:ahLst/>
            <a:cxnLst/>
            <a:rect l="l" t="t" r="r" b="b"/>
            <a:pathLst>
              <a:path w="1592579" h="1591055" extrusionOk="0">
                <a:moveTo>
                  <a:pt x="0" y="1591055"/>
                </a:moveTo>
                <a:lnTo>
                  <a:pt x="1592579" y="1591055"/>
                </a:lnTo>
                <a:lnTo>
                  <a:pt x="1592579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13"/>
          <p:cNvSpPr/>
          <p:nvPr/>
        </p:nvSpPr>
        <p:spPr>
          <a:xfrm>
            <a:off x="1018794" y="3454146"/>
            <a:ext cx="1592580" cy="1592579"/>
          </a:xfrm>
          <a:custGeom>
            <a:avLst/>
            <a:gdLst/>
            <a:ahLst/>
            <a:cxnLst/>
            <a:rect l="l" t="t" r="r" b="b"/>
            <a:pathLst>
              <a:path w="1592580" h="1592579" extrusionOk="0">
                <a:moveTo>
                  <a:pt x="0" y="1592579"/>
                </a:moveTo>
                <a:lnTo>
                  <a:pt x="1592580" y="1592579"/>
                </a:lnTo>
                <a:lnTo>
                  <a:pt x="1592580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13"/>
          <p:cNvSpPr/>
          <p:nvPr/>
        </p:nvSpPr>
        <p:spPr>
          <a:xfrm>
            <a:off x="1018794" y="3454146"/>
            <a:ext cx="1592580" cy="1592579"/>
          </a:xfrm>
          <a:custGeom>
            <a:avLst/>
            <a:gdLst/>
            <a:ahLst/>
            <a:cxnLst/>
            <a:rect l="l" t="t" r="r" b="b"/>
            <a:pathLst>
              <a:path w="1592580" h="1592579" extrusionOk="0">
                <a:moveTo>
                  <a:pt x="0" y="1592579"/>
                </a:moveTo>
                <a:lnTo>
                  <a:pt x="1592580" y="1592579"/>
                </a:lnTo>
                <a:lnTo>
                  <a:pt x="1592580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3"/>
          <p:cNvSpPr/>
          <p:nvPr/>
        </p:nvSpPr>
        <p:spPr>
          <a:xfrm>
            <a:off x="2611374" y="3454146"/>
            <a:ext cx="1592579" cy="1592579"/>
          </a:xfrm>
          <a:custGeom>
            <a:avLst/>
            <a:gdLst/>
            <a:ahLst/>
            <a:cxnLst/>
            <a:rect l="l" t="t" r="r" b="b"/>
            <a:pathLst>
              <a:path w="1592579" h="1592579" extrusionOk="0">
                <a:moveTo>
                  <a:pt x="0" y="1592579"/>
                </a:moveTo>
                <a:lnTo>
                  <a:pt x="1592579" y="1592579"/>
                </a:lnTo>
                <a:lnTo>
                  <a:pt x="1592579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3"/>
          <p:cNvSpPr/>
          <p:nvPr/>
        </p:nvSpPr>
        <p:spPr>
          <a:xfrm>
            <a:off x="2611374" y="3454146"/>
            <a:ext cx="1592579" cy="1592579"/>
          </a:xfrm>
          <a:custGeom>
            <a:avLst/>
            <a:gdLst/>
            <a:ahLst/>
            <a:cxnLst/>
            <a:rect l="l" t="t" r="r" b="b"/>
            <a:pathLst>
              <a:path w="1592579" h="1592579" extrusionOk="0">
                <a:moveTo>
                  <a:pt x="0" y="1592579"/>
                </a:moveTo>
                <a:lnTo>
                  <a:pt x="1592579" y="1592579"/>
                </a:lnTo>
                <a:lnTo>
                  <a:pt x="1592579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3"/>
          <p:cNvSpPr/>
          <p:nvPr/>
        </p:nvSpPr>
        <p:spPr>
          <a:xfrm>
            <a:off x="1356360" y="3855720"/>
            <a:ext cx="914400" cy="914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3"/>
          <p:cNvSpPr/>
          <p:nvPr/>
        </p:nvSpPr>
        <p:spPr>
          <a:xfrm>
            <a:off x="2892552" y="2061972"/>
            <a:ext cx="1022603" cy="102260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3"/>
          <p:cNvSpPr/>
          <p:nvPr/>
        </p:nvSpPr>
        <p:spPr>
          <a:xfrm>
            <a:off x="2948940" y="3791712"/>
            <a:ext cx="914400" cy="914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3"/>
          <p:cNvSpPr/>
          <p:nvPr/>
        </p:nvSpPr>
        <p:spPr>
          <a:xfrm>
            <a:off x="4960620" y="1327403"/>
            <a:ext cx="7050024" cy="676656"/>
          </a:xfrm>
          <a:custGeom>
            <a:avLst/>
            <a:gdLst/>
            <a:ahLst/>
            <a:cxnLst/>
            <a:rect l="l" t="t" r="r" b="b"/>
            <a:pathLst>
              <a:path w="7050024" h="676656" extrusionOk="0">
                <a:moveTo>
                  <a:pt x="0" y="676656"/>
                </a:moveTo>
                <a:lnTo>
                  <a:pt x="7050024" y="676656"/>
                </a:lnTo>
                <a:lnTo>
                  <a:pt x="7050024" y="0"/>
                </a:lnTo>
                <a:lnTo>
                  <a:pt x="0" y="0"/>
                </a:lnTo>
                <a:lnTo>
                  <a:pt x="0" y="676656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3"/>
          <p:cNvSpPr/>
          <p:nvPr/>
        </p:nvSpPr>
        <p:spPr>
          <a:xfrm>
            <a:off x="4960620" y="2173224"/>
            <a:ext cx="7050024" cy="3508248"/>
          </a:xfrm>
          <a:custGeom>
            <a:avLst/>
            <a:gdLst/>
            <a:ahLst/>
            <a:cxnLst/>
            <a:rect l="l" t="t" r="r" b="b"/>
            <a:pathLst>
              <a:path w="7050024" h="3508248" extrusionOk="0">
                <a:moveTo>
                  <a:pt x="0" y="3508248"/>
                </a:moveTo>
                <a:lnTo>
                  <a:pt x="7050024" y="3508248"/>
                </a:lnTo>
                <a:lnTo>
                  <a:pt x="7050024" y="0"/>
                </a:lnTo>
                <a:lnTo>
                  <a:pt x="0" y="0"/>
                </a:lnTo>
                <a:lnTo>
                  <a:pt x="0" y="3508248"/>
                </a:lnTo>
                <a:close/>
              </a:path>
            </a:pathLst>
          </a:custGeom>
          <a:solidFill>
            <a:srgbClr val="EAECEC">
              <a:alpha val="4000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13"/>
          <p:cNvSpPr/>
          <p:nvPr/>
        </p:nvSpPr>
        <p:spPr>
          <a:xfrm>
            <a:off x="9223629" y="225780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3"/>
          <p:cNvSpPr/>
          <p:nvPr/>
        </p:nvSpPr>
        <p:spPr>
          <a:xfrm>
            <a:off x="9249537" y="2257806"/>
            <a:ext cx="463296" cy="280415"/>
          </a:xfrm>
          <a:custGeom>
            <a:avLst/>
            <a:gdLst/>
            <a:ahLst/>
            <a:cxnLst/>
            <a:rect l="l" t="t" r="r" b="b"/>
            <a:pathLst>
              <a:path w="463296" h="280415" extrusionOk="0">
                <a:moveTo>
                  <a:pt x="0" y="280415"/>
                </a:moveTo>
                <a:lnTo>
                  <a:pt x="463296" y="280415"/>
                </a:lnTo>
                <a:lnTo>
                  <a:pt x="463296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3"/>
          <p:cNvSpPr/>
          <p:nvPr/>
        </p:nvSpPr>
        <p:spPr>
          <a:xfrm>
            <a:off x="9712833" y="2257806"/>
            <a:ext cx="70103" cy="280415"/>
          </a:xfrm>
          <a:custGeom>
            <a:avLst/>
            <a:gdLst/>
            <a:ahLst/>
            <a:cxnLst/>
            <a:rect l="l" t="t" r="r" b="b"/>
            <a:pathLst>
              <a:path w="70103" h="280415" extrusionOk="0">
                <a:moveTo>
                  <a:pt x="0" y="280415"/>
                </a:moveTo>
                <a:lnTo>
                  <a:pt x="70103" y="280415"/>
                </a:lnTo>
                <a:lnTo>
                  <a:pt x="70103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13"/>
          <p:cNvSpPr/>
          <p:nvPr/>
        </p:nvSpPr>
        <p:spPr>
          <a:xfrm>
            <a:off x="9782937" y="2257806"/>
            <a:ext cx="516635" cy="280415"/>
          </a:xfrm>
          <a:custGeom>
            <a:avLst/>
            <a:gdLst/>
            <a:ahLst/>
            <a:cxnLst/>
            <a:rect l="l" t="t" r="r" b="b"/>
            <a:pathLst>
              <a:path w="516635" h="280415" extrusionOk="0">
                <a:moveTo>
                  <a:pt x="0" y="280415"/>
                </a:moveTo>
                <a:lnTo>
                  <a:pt x="516635" y="280415"/>
                </a:lnTo>
                <a:lnTo>
                  <a:pt x="516635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3"/>
          <p:cNvSpPr/>
          <p:nvPr/>
        </p:nvSpPr>
        <p:spPr>
          <a:xfrm>
            <a:off x="6789801" y="253212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3"/>
          <p:cNvSpPr/>
          <p:nvPr/>
        </p:nvSpPr>
        <p:spPr>
          <a:xfrm>
            <a:off x="6815708" y="2532126"/>
            <a:ext cx="644651" cy="280415"/>
          </a:xfrm>
          <a:custGeom>
            <a:avLst/>
            <a:gdLst/>
            <a:ahLst/>
            <a:cxnLst/>
            <a:rect l="l" t="t" r="r" b="b"/>
            <a:pathLst>
              <a:path w="644651" h="280415" extrusionOk="0">
                <a:moveTo>
                  <a:pt x="0" y="280415"/>
                </a:moveTo>
                <a:lnTo>
                  <a:pt x="644651" y="280415"/>
                </a:lnTo>
                <a:lnTo>
                  <a:pt x="644651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3"/>
          <p:cNvSpPr/>
          <p:nvPr/>
        </p:nvSpPr>
        <p:spPr>
          <a:xfrm>
            <a:off x="7485507" y="253212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1550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13"/>
          <p:cNvSpPr/>
          <p:nvPr/>
        </p:nvSpPr>
        <p:spPr>
          <a:xfrm>
            <a:off x="7510653" y="2532126"/>
            <a:ext cx="470916" cy="280415"/>
          </a:xfrm>
          <a:custGeom>
            <a:avLst/>
            <a:gdLst/>
            <a:ahLst/>
            <a:cxnLst/>
            <a:rect l="l" t="t" r="r" b="b"/>
            <a:pathLst>
              <a:path w="470916" h="280415" extrusionOk="0">
                <a:moveTo>
                  <a:pt x="0" y="280415"/>
                </a:moveTo>
                <a:lnTo>
                  <a:pt x="470916" y="280415"/>
                </a:lnTo>
                <a:lnTo>
                  <a:pt x="470916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13"/>
          <p:cNvSpPr/>
          <p:nvPr/>
        </p:nvSpPr>
        <p:spPr>
          <a:xfrm>
            <a:off x="8007477" y="253212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3"/>
          <p:cNvSpPr/>
          <p:nvPr/>
        </p:nvSpPr>
        <p:spPr>
          <a:xfrm>
            <a:off x="10348341" y="253212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3"/>
          <p:cNvSpPr/>
          <p:nvPr/>
        </p:nvSpPr>
        <p:spPr>
          <a:xfrm>
            <a:off x="10374249" y="2532126"/>
            <a:ext cx="451103" cy="280415"/>
          </a:xfrm>
          <a:custGeom>
            <a:avLst/>
            <a:gdLst/>
            <a:ahLst/>
            <a:cxnLst/>
            <a:rect l="l" t="t" r="r" b="b"/>
            <a:pathLst>
              <a:path w="451103" h="280415" extrusionOk="0">
                <a:moveTo>
                  <a:pt x="0" y="280415"/>
                </a:moveTo>
                <a:lnTo>
                  <a:pt x="451103" y="280415"/>
                </a:lnTo>
                <a:lnTo>
                  <a:pt x="451103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3"/>
          <p:cNvSpPr/>
          <p:nvPr/>
        </p:nvSpPr>
        <p:spPr>
          <a:xfrm>
            <a:off x="10851261" y="253212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3"/>
          <p:cNvSpPr/>
          <p:nvPr/>
        </p:nvSpPr>
        <p:spPr>
          <a:xfrm>
            <a:off x="6712077" y="3211391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3"/>
          <p:cNvSpPr/>
          <p:nvPr/>
        </p:nvSpPr>
        <p:spPr>
          <a:xfrm>
            <a:off x="6737984" y="3211391"/>
            <a:ext cx="359664" cy="280415"/>
          </a:xfrm>
          <a:custGeom>
            <a:avLst/>
            <a:gdLst/>
            <a:ahLst/>
            <a:cxnLst/>
            <a:rect l="l" t="t" r="r" b="b"/>
            <a:pathLst>
              <a:path w="359664" h="280415" extrusionOk="0">
                <a:moveTo>
                  <a:pt x="0" y="280415"/>
                </a:moveTo>
                <a:lnTo>
                  <a:pt x="359664" y="280415"/>
                </a:lnTo>
                <a:lnTo>
                  <a:pt x="359664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3"/>
          <p:cNvSpPr/>
          <p:nvPr/>
        </p:nvSpPr>
        <p:spPr>
          <a:xfrm>
            <a:off x="7123557" y="3211391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3"/>
          <p:cNvSpPr/>
          <p:nvPr/>
        </p:nvSpPr>
        <p:spPr>
          <a:xfrm>
            <a:off x="7149465" y="3211391"/>
            <a:ext cx="470916" cy="280415"/>
          </a:xfrm>
          <a:custGeom>
            <a:avLst/>
            <a:gdLst/>
            <a:ahLst/>
            <a:cxnLst/>
            <a:rect l="l" t="t" r="r" b="b"/>
            <a:pathLst>
              <a:path w="470916" h="280415" extrusionOk="0">
                <a:moveTo>
                  <a:pt x="0" y="280415"/>
                </a:moveTo>
                <a:lnTo>
                  <a:pt x="470916" y="280415"/>
                </a:lnTo>
                <a:lnTo>
                  <a:pt x="470916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3"/>
          <p:cNvSpPr/>
          <p:nvPr/>
        </p:nvSpPr>
        <p:spPr>
          <a:xfrm>
            <a:off x="7646288" y="3211391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3"/>
          <p:cNvSpPr/>
          <p:nvPr/>
        </p:nvSpPr>
        <p:spPr>
          <a:xfrm>
            <a:off x="9986391" y="3211391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4600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3"/>
          <p:cNvSpPr/>
          <p:nvPr/>
        </p:nvSpPr>
        <p:spPr>
          <a:xfrm>
            <a:off x="10013061" y="3211391"/>
            <a:ext cx="502920" cy="280415"/>
          </a:xfrm>
          <a:custGeom>
            <a:avLst/>
            <a:gdLst/>
            <a:ahLst/>
            <a:cxnLst/>
            <a:rect l="l" t="t" r="r" b="b"/>
            <a:pathLst>
              <a:path w="502920" h="280415" extrusionOk="0">
                <a:moveTo>
                  <a:pt x="0" y="280415"/>
                </a:moveTo>
                <a:lnTo>
                  <a:pt x="502920" y="280415"/>
                </a:lnTo>
                <a:lnTo>
                  <a:pt x="502920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3"/>
          <p:cNvSpPr/>
          <p:nvPr/>
        </p:nvSpPr>
        <p:spPr>
          <a:xfrm>
            <a:off x="9223629" y="4129353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6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3"/>
          <p:cNvSpPr/>
          <p:nvPr/>
        </p:nvSpPr>
        <p:spPr>
          <a:xfrm>
            <a:off x="9249537" y="4129353"/>
            <a:ext cx="463296" cy="280416"/>
          </a:xfrm>
          <a:custGeom>
            <a:avLst/>
            <a:gdLst/>
            <a:ahLst/>
            <a:cxnLst/>
            <a:rect l="l" t="t" r="r" b="b"/>
            <a:pathLst>
              <a:path w="463296" h="280416" extrusionOk="0">
                <a:moveTo>
                  <a:pt x="0" y="280416"/>
                </a:moveTo>
                <a:lnTo>
                  <a:pt x="463296" y="280416"/>
                </a:lnTo>
                <a:lnTo>
                  <a:pt x="463296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13"/>
          <p:cNvSpPr/>
          <p:nvPr/>
        </p:nvSpPr>
        <p:spPr>
          <a:xfrm>
            <a:off x="9712833" y="4129353"/>
            <a:ext cx="105155" cy="280416"/>
          </a:xfrm>
          <a:custGeom>
            <a:avLst/>
            <a:gdLst/>
            <a:ahLst/>
            <a:cxnLst/>
            <a:rect l="l" t="t" r="r" b="b"/>
            <a:pathLst>
              <a:path w="105155" h="280416" extrusionOk="0">
                <a:moveTo>
                  <a:pt x="0" y="280416"/>
                </a:moveTo>
                <a:lnTo>
                  <a:pt x="105155" y="280416"/>
                </a:lnTo>
                <a:lnTo>
                  <a:pt x="105155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13"/>
          <p:cNvSpPr/>
          <p:nvPr/>
        </p:nvSpPr>
        <p:spPr>
          <a:xfrm>
            <a:off x="9817989" y="4129353"/>
            <a:ext cx="403859" cy="280416"/>
          </a:xfrm>
          <a:custGeom>
            <a:avLst/>
            <a:gdLst/>
            <a:ahLst/>
            <a:cxnLst/>
            <a:rect l="l" t="t" r="r" b="b"/>
            <a:pathLst>
              <a:path w="403859" h="280416" extrusionOk="0">
                <a:moveTo>
                  <a:pt x="0" y="280416"/>
                </a:moveTo>
                <a:lnTo>
                  <a:pt x="403859" y="280416"/>
                </a:lnTo>
                <a:lnTo>
                  <a:pt x="403859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13"/>
          <p:cNvSpPr/>
          <p:nvPr/>
        </p:nvSpPr>
        <p:spPr>
          <a:xfrm>
            <a:off x="10221849" y="4129353"/>
            <a:ext cx="1063752" cy="280416"/>
          </a:xfrm>
          <a:custGeom>
            <a:avLst/>
            <a:gdLst/>
            <a:ahLst/>
            <a:cxnLst/>
            <a:rect l="l" t="t" r="r" b="b"/>
            <a:pathLst>
              <a:path w="1063752" h="280416" extrusionOk="0">
                <a:moveTo>
                  <a:pt x="0" y="280416"/>
                </a:moveTo>
                <a:lnTo>
                  <a:pt x="1063752" y="280416"/>
                </a:lnTo>
                <a:lnTo>
                  <a:pt x="1063752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13"/>
          <p:cNvSpPr/>
          <p:nvPr/>
        </p:nvSpPr>
        <p:spPr>
          <a:xfrm>
            <a:off x="11310747" y="4129353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6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1550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13"/>
          <p:cNvSpPr/>
          <p:nvPr/>
        </p:nvSpPr>
        <p:spPr>
          <a:xfrm>
            <a:off x="6789801" y="4772993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13"/>
          <p:cNvSpPr/>
          <p:nvPr/>
        </p:nvSpPr>
        <p:spPr>
          <a:xfrm>
            <a:off x="6815708" y="4772993"/>
            <a:ext cx="644651" cy="280416"/>
          </a:xfrm>
          <a:custGeom>
            <a:avLst/>
            <a:gdLst/>
            <a:ahLst/>
            <a:cxnLst/>
            <a:rect l="l" t="t" r="r" b="b"/>
            <a:pathLst>
              <a:path w="644651" h="280415" extrusionOk="0">
                <a:moveTo>
                  <a:pt x="0" y="280416"/>
                </a:moveTo>
                <a:lnTo>
                  <a:pt x="644651" y="280416"/>
                </a:lnTo>
                <a:lnTo>
                  <a:pt x="644651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13"/>
          <p:cNvSpPr/>
          <p:nvPr/>
        </p:nvSpPr>
        <p:spPr>
          <a:xfrm>
            <a:off x="7485507" y="4772993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1550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13"/>
          <p:cNvSpPr/>
          <p:nvPr/>
        </p:nvSpPr>
        <p:spPr>
          <a:xfrm>
            <a:off x="7510653" y="4772993"/>
            <a:ext cx="470916" cy="280416"/>
          </a:xfrm>
          <a:custGeom>
            <a:avLst/>
            <a:gdLst/>
            <a:ahLst/>
            <a:cxnLst/>
            <a:rect l="l" t="t" r="r" b="b"/>
            <a:pathLst>
              <a:path w="470916" h="280415" extrusionOk="0">
                <a:moveTo>
                  <a:pt x="0" y="280416"/>
                </a:moveTo>
                <a:lnTo>
                  <a:pt x="470916" y="280416"/>
                </a:lnTo>
                <a:lnTo>
                  <a:pt x="470916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13"/>
          <p:cNvSpPr/>
          <p:nvPr/>
        </p:nvSpPr>
        <p:spPr>
          <a:xfrm>
            <a:off x="8007477" y="4772993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13"/>
          <p:cNvSpPr/>
          <p:nvPr/>
        </p:nvSpPr>
        <p:spPr>
          <a:xfrm>
            <a:off x="10348341" y="4772993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13"/>
          <p:cNvSpPr/>
          <p:nvPr/>
        </p:nvSpPr>
        <p:spPr>
          <a:xfrm>
            <a:off x="10374249" y="4772993"/>
            <a:ext cx="333755" cy="280416"/>
          </a:xfrm>
          <a:custGeom>
            <a:avLst/>
            <a:gdLst/>
            <a:ahLst/>
            <a:cxnLst/>
            <a:rect l="l" t="t" r="r" b="b"/>
            <a:pathLst>
              <a:path w="333755" h="280415" extrusionOk="0">
                <a:moveTo>
                  <a:pt x="0" y="280416"/>
                </a:moveTo>
                <a:lnTo>
                  <a:pt x="333755" y="280416"/>
                </a:lnTo>
                <a:lnTo>
                  <a:pt x="333755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3"/>
          <p:cNvSpPr/>
          <p:nvPr/>
        </p:nvSpPr>
        <p:spPr>
          <a:xfrm>
            <a:off x="10734675" y="4772993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4600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13"/>
          <p:cNvSpPr/>
          <p:nvPr/>
        </p:nvSpPr>
        <p:spPr>
          <a:xfrm>
            <a:off x="6712077" y="5440387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13"/>
          <p:cNvSpPr/>
          <p:nvPr/>
        </p:nvSpPr>
        <p:spPr>
          <a:xfrm>
            <a:off x="6737984" y="5440387"/>
            <a:ext cx="359664" cy="280416"/>
          </a:xfrm>
          <a:custGeom>
            <a:avLst/>
            <a:gdLst/>
            <a:ahLst/>
            <a:cxnLst/>
            <a:rect l="l" t="t" r="r" b="b"/>
            <a:pathLst>
              <a:path w="359664" h="280415" extrusionOk="0">
                <a:moveTo>
                  <a:pt x="0" y="280416"/>
                </a:moveTo>
                <a:lnTo>
                  <a:pt x="359664" y="280416"/>
                </a:lnTo>
                <a:lnTo>
                  <a:pt x="359664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13"/>
          <p:cNvSpPr/>
          <p:nvPr/>
        </p:nvSpPr>
        <p:spPr>
          <a:xfrm>
            <a:off x="7123557" y="5440387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13"/>
          <p:cNvSpPr/>
          <p:nvPr/>
        </p:nvSpPr>
        <p:spPr>
          <a:xfrm>
            <a:off x="7149465" y="5440387"/>
            <a:ext cx="470916" cy="280416"/>
          </a:xfrm>
          <a:custGeom>
            <a:avLst/>
            <a:gdLst/>
            <a:ahLst/>
            <a:cxnLst/>
            <a:rect l="l" t="t" r="r" b="b"/>
            <a:pathLst>
              <a:path w="470916" h="280415" extrusionOk="0">
                <a:moveTo>
                  <a:pt x="0" y="280416"/>
                </a:moveTo>
                <a:lnTo>
                  <a:pt x="470916" y="280416"/>
                </a:lnTo>
                <a:lnTo>
                  <a:pt x="470916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13"/>
          <p:cNvSpPr/>
          <p:nvPr/>
        </p:nvSpPr>
        <p:spPr>
          <a:xfrm>
            <a:off x="7646288" y="5440387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3075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13"/>
          <p:cNvSpPr/>
          <p:nvPr/>
        </p:nvSpPr>
        <p:spPr>
          <a:xfrm>
            <a:off x="9986391" y="5440387"/>
            <a:ext cx="0" cy="280416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6"/>
                </a:lnTo>
              </a:path>
            </a:pathLst>
          </a:custGeom>
          <a:noFill/>
          <a:ln w="54600" cap="flat" cmpd="sng">
            <a:solidFill>
              <a:srgbClr val="2980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13"/>
          <p:cNvSpPr/>
          <p:nvPr/>
        </p:nvSpPr>
        <p:spPr>
          <a:xfrm>
            <a:off x="10013061" y="5440387"/>
            <a:ext cx="387096" cy="280416"/>
          </a:xfrm>
          <a:custGeom>
            <a:avLst/>
            <a:gdLst/>
            <a:ahLst/>
            <a:cxnLst/>
            <a:rect l="l" t="t" r="r" b="b"/>
            <a:pathLst>
              <a:path w="387096" h="280415" extrusionOk="0">
                <a:moveTo>
                  <a:pt x="0" y="280416"/>
                </a:moveTo>
                <a:lnTo>
                  <a:pt x="387096" y="280416"/>
                </a:lnTo>
                <a:lnTo>
                  <a:pt x="387096" y="0"/>
                </a:lnTo>
                <a:lnTo>
                  <a:pt x="0" y="0"/>
                </a:lnTo>
                <a:lnTo>
                  <a:pt x="0" y="280416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13"/>
          <p:cNvSpPr/>
          <p:nvPr/>
        </p:nvSpPr>
        <p:spPr>
          <a:xfrm>
            <a:off x="1018794" y="1863090"/>
            <a:ext cx="1592580" cy="1591055"/>
          </a:xfrm>
          <a:custGeom>
            <a:avLst/>
            <a:gdLst/>
            <a:ahLst/>
            <a:cxnLst/>
            <a:rect l="l" t="t" r="r" b="b"/>
            <a:pathLst>
              <a:path w="1592580" h="1591055" extrusionOk="0">
                <a:moveTo>
                  <a:pt x="0" y="1591055"/>
                </a:moveTo>
                <a:lnTo>
                  <a:pt x="1592580" y="1591055"/>
                </a:lnTo>
                <a:lnTo>
                  <a:pt x="1592580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3"/>
          <p:cNvSpPr/>
          <p:nvPr/>
        </p:nvSpPr>
        <p:spPr>
          <a:xfrm>
            <a:off x="1018794" y="1863090"/>
            <a:ext cx="1592580" cy="1591055"/>
          </a:xfrm>
          <a:custGeom>
            <a:avLst/>
            <a:gdLst/>
            <a:ahLst/>
            <a:cxnLst/>
            <a:rect l="l" t="t" r="r" b="b"/>
            <a:pathLst>
              <a:path w="1592580" h="1591055" extrusionOk="0">
                <a:moveTo>
                  <a:pt x="0" y="1591055"/>
                </a:moveTo>
                <a:lnTo>
                  <a:pt x="1592580" y="1591055"/>
                </a:lnTo>
                <a:lnTo>
                  <a:pt x="1592580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3"/>
          <p:cNvSpPr/>
          <p:nvPr/>
        </p:nvSpPr>
        <p:spPr>
          <a:xfrm>
            <a:off x="1360932" y="2170176"/>
            <a:ext cx="914400" cy="9144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13"/>
          <p:cNvSpPr/>
          <p:nvPr/>
        </p:nvSpPr>
        <p:spPr>
          <a:xfrm>
            <a:off x="3245866" y="4073398"/>
            <a:ext cx="1554733" cy="1545589"/>
          </a:xfrm>
          <a:custGeom>
            <a:avLst/>
            <a:gdLst/>
            <a:ahLst/>
            <a:cxnLst/>
            <a:rect l="l" t="t" r="r" b="b"/>
            <a:pathLst>
              <a:path w="1554733" h="1545589" extrusionOk="0">
                <a:moveTo>
                  <a:pt x="0" y="1545589"/>
                </a:moveTo>
                <a:lnTo>
                  <a:pt x="1554733" y="1545589"/>
                </a:lnTo>
                <a:lnTo>
                  <a:pt x="1554733" y="0"/>
                </a:lnTo>
                <a:lnTo>
                  <a:pt x="0" y="0"/>
                </a:lnTo>
                <a:lnTo>
                  <a:pt x="0" y="1545589"/>
                </a:lnTo>
                <a:close/>
              </a:path>
            </a:pathLst>
          </a:custGeom>
          <a:solidFill>
            <a:srgbClr val="2980B8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13"/>
          <p:cNvSpPr/>
          <p:nvPr/>
        </p:nvSpPr>
        <p:spPr>
          <a:xfrm>
            <a:off x="2663952" y="3491484"/>
            <a:ext cx="581914" cy="2127504"/>
          </a:xfrm>
          <a:custGeom>
            <a:avLst/>
            <a:gdLst/>
            <a:ahLst/>
            <a:cxnLst/>
            <a:rect l="l" t="t" r="r" b="b"/>
            <a:pathLst>
              <a:path w="581914" h="2127504" extrusionOk="0">
                <a:moveTo>
                  <a:pt x="581914" y="581913"/>
                </a:moveTo>
                <a:lnTo>
                  <a:pt x="0" y="0"/>
                </a:lnTo>
                <a:lnTo>
                  <a:pt x="0" y="1545589"/>
                </a:lnTo>
                <a:lnTo>
                  <a:pt x="581914" y="2127504"/>
                </a:lnTo>
                <a:lnTo>
                  <a:pt x="581914" y="581913"/>
                </a:lnTo>
                <a:close/>
              </a:path>
            </a:pathLst>
          </a:custGeom>
          <a:solidFill>
            <a:srgbClr val="20679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13"/>
          <p:cNvSpPr/>
          <p:nvPr/>
        </p:nvSpPr>
        <p:spPr>
          <a:xfrm>
            <a:off x="2663952" y="3491484"/>
            <a:ext cx="2136648" cy="581913"/>
          </a:xfrm>
          <a:custGeom>
            <a:avLst/>
            <a:gdLst/>
            <a:ahLst/>
            <a:cxnLst/>
            <a:rect l="l" t="t" r="r" b="b"/>
            <a:pathLst>
              <a:path w="2136648" h="581913" extrusionOk="0">
                <a:moveTo>
                  <a:pt x="2136648" y="581913"/>
                </a:moveTo>
                <a:lnTo>
                  <a:pt x="1554734" y="0"/>
                </a:lnTo>
                <a:lnTo>
                  <a:pt x="0" y="0"/>
                </a:lnTo>
                <a:lnTo>
                  <a:pt x="581914" y="581913"/>
                </a:lnTo>
                <a:lnTo>
                  <a:pt x="2136648" y="581913"/>
                </a:lnTo>
                <a:close/>
              </a:path>
            </a:pathLst>
          </a:custGeom>
          <a:solidFill>
            <a:srgbClr val="5299C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13"/>
          <p:cNvSpPr/>
          <p:nvPr/>
        </p:nvSpPr>
        <p:spPr>
          <a:xfrm>
            <a:off x="3534155" y="4184904"/>
            <a:ext cx="914400" cy="9144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13"/>
          <p:cNvSpPr/>
          <p:nvPr/>
        </p:nvSpPr>
        <p:spPr>
          <a:xfrm>
            <a:off x="7232015" y="6275623"/>
            <a:ext cx="473709" cy="485394"/>
          </a:xfrm>
          <a:custGeom>
            <a:avLst/>
            <a:gdLst/>
            <a:ahLst/>
            <a:cxnLst/>
            <a:rect l="l" t="t" r="r" b="b"/>
            <a:pathLst>
              <a:path w="473709" h="485394" extrusionOk="0">
                <a:moveTo>
                  <a:pt x="0" y="485394"/>
                </a:moveTo>
                <a:lnTo>
                  <a:pt x="473709" y="485394"/>
                </a:lnTo>
                <a:lnTo>
                  <a:pt x="473709" y="0"/>
                </a:lnTo>
                <a:lnTo>
                  <a:pt x="0" y="0"/>
                </a:lnTo>
                <a:lnTo>
                  <a:pt x="0" y="485394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3"/>
          <p:cNvSpPr/>
          <p:nvPr/>
        </p:nvSpPr>
        <p:spPr>
          <a:xfrm>
            <a:off x="7705725" y="6269266"/>
            <a:ext cx="0" cy="510801"/>
          </a:xfrm>
          <a:custGeom>
            <a:avLst/>
            <a:gdLst/>
            <a:ahLst/>
            <a:cxnLst/>
            <a:rect l="l" t="t" r="r" b="b"/>
            <a:pathLst>
              <a:path w="120000" h="510801" extrusionOk="0">
                <a:moveTo>
                  <a:pt x="0" y="0"/>
                </a:moveTo>
                <a:lnTo>
                  <a:pt x="0" y="510801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3"/>
          <p:cNvSpPr/>
          <p:nvPr/>
        </p:nvSpPr>
        <p:spPr>
          <a:xfrm>
            <a:off x="7225665" y="6761017"/>
            <a:ext cx="4966334" cy="0"/>
          </a:xfrm>
          <a:custGeom>
            <a:avLst/>
            <a:gdLst/>
            <a:ahLst/>
            <a:cxnLst/>
            <a:rect l="l" t="t" r="r" b="b"/>
            <a:pathLst>
              <a:path w="4966334" h="120000" extrusionOk="0">
                <a:moveTo>
                  <a:pt x="0" y="0"/>
                </a:moveTo>
                <a:lnTo>
                  <a:pt x="4966334" y="0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3"/>
          <p:cNvSpPr txBox="1"/>
          <p:nvPr/>
        </p:nvSpPr>
        <p:spPr>
          <a:xfrm>
            <a:off x="7232015" y="6275623"/>
            <a:ext cx="473709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01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3"/>
          <p:cNvSpPr txBox="1"/>
          <p:nvPr/>
        </p:nvSpPr>
        <p:spPr>
          <a:xfrm>
            <a:off x="7705725" y="6275623"/>
            <a:ext cx="4486275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232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BOBOT KOMPONEN KBLBB 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3"/>
          <p:cNvSpPr txBox="1"/>
          <p:nvPr/>
        </p:nvSpPr>
        <p:spPr>
          <a:xfrm>
            <a:off x="9986391" y="5440387"/>
            <a:ext cx="413765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3"/>
          <p:cNvSpPr txBox="1"/>
          <p:nvPr/>
        </p:nvSpPr>
        <p:spPr>
          <a:xfrm>
            <a:off x="6712077" y="5440387"/>
            <a:ext cx="411480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3"/>
          <p:cNvSpPr txBox="1"/>
          <p:nvPr/>
        </p:nvSpPr>
        <p:spPr>
          <a:xfrm>
            <a:off x="7123557" y="5440387"/>
            <a:ext cx="522731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3"/>
          <p:cNvSpPr txBox="1"/>
          <p:nvPr/>
        </p:nvSpPr>
        <p:spPr>
          <a:xfrm>
            <a:off x="10348341" y="4772993"/>
            <a:ext cx="386334" cy="28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3"/>
          <p:cNvSpPr txBox="1"/>
          <p:nvPr/>
        </p:nvSpPr>
        <p:spPr>
          <a:xfrm>
            <a:off x="6789801" y="4772993"/>
            <a:ext cx="695705" cy="28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3"/>
          <p:cNvSpPr txBox="1"/>
          <p:nvPr/>
        </p:nvSpPr>
        <p:spPr>
          <a:xfrm>
            <a:off x="7485507" y="4772993"/>
            <a:ext cx="521969" cy="28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3"/>
          <p:cNvSpPr txBox="1"/>
          <p:nvPr/>
        </p:nvSpPr>
        <p:spPr>
          <a:xfrm>
            <a:off x="9223629" y="4129353"/>
            <a:ext cx="2087118" cy="280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3"/>
          <p:cNvSpPr txBox="1"/>
          <p:nvPr/>
        </p:nvSpPr>
        <p:spPr>
          <a:xfrm>
            <a:off x="9986391" y="3211391"/>
            <a:ext cx="529589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3"/>
          <p:cNvSpPr txBox="1"/>
          <p:nvPr/>
        </p:nvSpPr>
        <p:spPr>
          <a:xfrm>
            <a:off x="6712077" y="3211391"/>
            <a:ext cx="411480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13"/>
          <p:cNvSpPr txBox="1"/>
          <p:nvPr/>
        </p:nvSpPr>
        <p:spPr>
          <a:xfrm>
            <a:off x="7123557" y="3211391"/>
            <a:ext cx="522731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13"/>
          <p:cNvSpPr txBox="1"/>
          <p:nvPr/>
        </p:nvSpPr>
        <p:spPr>
          <a:xfrm>
            <a:off x="10348341" y="2532126"/>
            <a:ext cx="502920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3"/>
          <p:cNvSpPr txBox="1"/>
          <p:nvPr/>
        </p:nvSpPr>
        <p:spPr>
          <a:xfrm>
            <a:off x="6789801" y="2532126"/>
            <a:ext cx="695705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3"/>
          <p:cNvSpPr txBox="1"/>
          <p:nvPr/>
        </p:nvSpPr>
        <p:spPr>
          <a:xfrm>
            <a:off x="7485507" y="2532126"/>
            <a:ext cx="521969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3"/>
          <p:cNvSpPr txBox="1"/>
          <p:nvPr/>
        </p:nvSpPr>
        <p:spPr>
          <a:xfrm>
            <a:off x="9223629" y="2257806"/>
            <a:ext cx="1075943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3"/>
          <p:cNvSpPr txBox="1"/>
          <p:nvPr/>
        </p:nvSpPr>
        <p:spPr>
          <a:xfrm>
            <a:off x="4960620" y="2125724"/>
            <a:ext cx="7050024" cy="3508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Perakitan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KBLBB Roda 4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2020-2029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meliputi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0000"/>
              </a:lnSpc>
              <a:spcBef>
                <a:spcPts val="108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Pemanfaatan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tenaga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kerja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15 %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6668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TKDN,</a:t>
            </a:r>
            <a:endParaRPr dirty="0"/>
          </a:p>
          <a:p>
            <a:pPr marL="183768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Penggunaan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alat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kerja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15 %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6668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TKDN.</a:t>
            </a:r>
            <a:endParaRPr dirty="0"/>
          </a:p>
          <a:p>
            <a:pPr marL="183768" marR="682574" lvl="0" indent="0" algn="l" rtl="0">
              <a:lnSpc>
                <a:spcPct val="120000"/>
              </a:lnSpc>
              <a:spcBef>
                <a:spcPts val="2141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Perakitan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KBLBB Roda 4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2023  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dan </a:t>
            </a:r>
            <a:r>
              <a:rPr lang="en-US" sz="180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selanjutnya</a:t>
            </a:r>
            <a:r>
              <a:rPr lang="en-US" sz="18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meliputi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21111"/>
              </a:lnSpc>
              <a:spcBef>
                <a:spcPts val="1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Pemanfaatan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tenaga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kerja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10%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6668" marR="0" lvl="0" indent="0" algn="l" rtl="0">
              <a:lnSpc>
                <a:spcPct val="120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TKDN,</a:t>
            </a:r>
            <a:endParaRPr lang="en-US" dirty="0"/>
          </a:p>
          <a:p>
            <a:pPr marL="183768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Penggunaan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alat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kerja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diperhitungkan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10 %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3"/>
          <p:cNvSpPr txBox="1"/>
          <p:nvPr/>
        </p:nvSpPr>
        <p:spPr>
          <a:xfrm>
            <a:off x="1018794" y="1863090"/>
            <a:ext cx="1592580" cy="159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13"/>
          <p:cNvSpPr txBox="1"/>
          <p:nvPr/>
        </p:nvSpPr>
        <p:spPr>
          <a:xfrm>
            <a:off x="2611374" y="1863090"/>
            <a:ext cx="1592579" cy="159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13"/>
          <p:cNvSpPr txBox="1"/>
          <p:nvPr/>
        </p:nvSpPr>
        <p:spPr>
          <a:xfrm>
            <a:off x="4203954" y="1863090"/>
            <a:ext cx="596646" cy="2210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3"/>
          <p:cNvSpPr txBox="1"/>
          <p:nvPr/>
        </p:nvSpPr>
        <p:spPr>
          <a:xfrm>
            <a:off x="1018794" y="3454146"/>
            <a:ext cx="1592580" cy="159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3"/>
          <p:cNvSpPr txBox="1"/>
          <p:nvPr/>
        </p:nvSpPr>
        <p:spPr>
          <a:xfrm>
            <a:off x="2611374" y="3454146"/>
            <a:ext cx="1592579" cy="619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3"/>
          <p:cNvSpPr txBox="1"/>
          <p:nvPr/>
        </p:nvSpPr>
        <p:spPr>
          <a:xfrm>
            <a:off x="2611374" y="4073398"/>
            <a:ext cx="634492" cy="973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3"/>
          <p:cNvSpPr txBox="1"/>
          <p:nvPr/>
        </p:nvSpPr>
        <p:spPr>
          <a:xfrm>
            <a:off x="3245866" y="4073398"/>
            <a:ext cx="958087" cy="973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3"/>
          <p:cNvSpPr txBox="1"/>
          <p:nvPr/>
        </p:nvSpPr>
        <p:spPr>
          <a:xfrm>
            <a:off x="4203954" y="4073398"/>
            <a:ext cx="596646" cy="973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3"/>
          <p:cNvSpPr txBox="1"/>
          <p:nvPr/>
        </p:nvSpPr>
        <p:spPr>
          <a:xfrm>
            <a:off x="1018794" y="5046726"/>
            <a:ext cx="2227072" cy="57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3"/>
          <p:cNvSpPr txBox="1"/>
          <p:nvPr/>
        </p:nvSpPr>
        <p:spPr>
          <a:xfrm>
            <a:off x="3245866" y="5046726"/>
            <a:ext cx="1554733" cy="57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9525" rIns="0" bIns="0" anchor="t" anchorCtr="0">
            <a:noAutofit/>
          </a:bodyPr>
          <a:lstStyle/>
          <a:p>
            <a:pPr marL="219709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PERAKITAN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3"/>
          <p:cNvSpPr txBox="1"/>
          <p:nvPr/>
        </p:nvSpPr>
        <p:spPr>
          <a:xfrm>
            <a:off x="4960620" y="1327403"/>
            <a:ext cx="7050024" cy="67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3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75455"/>
                </a:solidFill>
                <a:latin typeface="Calibri"/>
                <a:ea typeface="Calibri"/>
                <a:cs typeface="Calibri"/>
                <a:sym typeface="Calibri"/>
              </a:rPr>
              <a:t>ASPEK PERAKITAN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4"/>
          <p:cNvSpPr/>
          <p:nvPr/>
        </p:nvSpPr>
        <p:spPr>
          <a:xfrm>
            <a:off x="551827" y="5023866"/>
            <a:ext cx="4181589" cy="0"/>
          </a:xfrm>
          <a:custGeom>
            <a:avLst/>
            <a:gdLst/>
            <a:ahLst/>
            <a:cxnLst/>
            <a:rect l="l" t="t" r="r" b="b"/>
            <a:pathLst>
              <a:path w="4181589" h="120000" extrusionOk="0">
                <a:moveTo>
                  <a:pt x="0" y="0"/>
                </a:moveTo>
                <a:lnTo>
                  <a:pt x="4181589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4"/>
          <p:cNvSpPr/>
          <p:nvPr/>
        </p:nvSpPr>
        <p:spPr>
          <a:xfrm>
            <a:off x="2814320" y="4742180"/>
            <a:ext cx="1656080" cy="350519"/>
          </a:xfrm>
          <a:custGeom>
            <a:avLst/>
            <a:gdLst/>
            <a:ahLst/>
            <a:cxnLst/>
            <a:rect l="l" t="t" r="r" b="b"/>
            <a:pathLst>
              <a:path w="1656080" h="350520" extrusionOk="0">
                <a:moveTo>
                  <a:pt x="0" y="350520"/>
                </a:moveTo>
                <a:lnTo>
                  <a:pt x="1656080" y="350520"/>
                </a:lnTo>
                <a:lnTo>
                  <a:pt x="1656080" y="0"/>
                </a:lnTo>
                <a:lnTo>
                  <a:pt x="0" y="0"/>
                </a:lnTo>
                <a:lnTo>
                  <a:pt x="0" y="350520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4"/>
          <p:cNvSpPr/>
          <p:nvPr/>
        </p:nvSpPr>
        <p:spPr>
          <a:xfrm>
            <a:off x="4648200" y="4706620"/>
            <a:ext cx="1165860" cy="353060"/>
          </a:xfrm>
          <a:custGeom>
            <a:avLst/>
            <a:gdLst/>
            <a:ahLst/>
            <a:cxnLst/>
            <a:rect l="l" t="t" r="r" b="b"/>
            <a:pathLst>
              <a:path w="1165860" h="353060" extrusionOk="0">
                <a:moveTo>
                  <a:pt x="989329" y="264794"/>
                </a:moveTo>
                <a:lnTo>
                  <a:pt x="989329" y="353059"/>
                </a:lnTo>
                <a:lnTo>
                  <a:pt x="1165860" y="176529"/>
                </a:lnTo>
                <a:lnTo>
                  <a:pt x="989329" y="0"/>
                </a:lnTo>
                <a:lnTo>
                  <a:pt x="989329" y="88264"/>
                </a:lnTo>
                <a:lnTo>
                  <a:pt x="0" y="88264"/>
                </a:lnTo>
                <a:lnTo>
                  <a:pt x="0" y="264794"/>
                </a:lnTo>
                <a:lnTo>
                  <a:pt x="989329" y="264794"/>
                </a:lnTo>
                <a:close/>
              </a:path>
            </a:pathLst>
          </a:custGeom>
          <a:solidFill>
            <a:srgbClr val="9DC3E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4"/>
          <p:cNvSpPr/>
          <p:nvPr/>
        </p:nvSpPr>
        <p:spPr>
          <a:xfrm>
            <a:off x="551827" y="2039112"/>
            <a:ext cx="4181589" cy="0"/>
          </a:xfrm>
          <a:custGeom>
            <a:avLst/>
            <a:gdLst/>
            <a:ahLst/>
            <a:cxnLst/>
            <a:rect l="l" t="t" r="r" b="b"/>
            <a:pathLst>
              <a:path w="4181589" h="120000" extrusionOk="0">
                <a:moveTo>
                  <a:pt x="0" y="0"/>
                </a:moveTo>
                <a:lnTo>
                  <a:pt x="4181589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4"/>
          <p:cNvSpPr/>
          <p:nvPr/>
        </p:nvSpPr>
        <p:spPr>
          <a:xfrm>
            <a:off x="551827" y="5290439"/>
            <a:ext cx="4181589" cy="0"/>
          </a:xfrm>
          <a:custGeom>
            <a:avLst/>
            <a:gdLst/>
            <a:ahLst/>
            <a:cxnLst/>
            <a:rect l="l" t="t" r="r" b="b"/>
            <a:pathLst>
              <a:path w="4181589" h="120000" extrusionOk="0">
                <a:moveTo>
                  <a:pt x="0" y="0"/>
                </a:moveTo>
                <a:lnTo>
                  <a:pt x="4181589" y="0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4"/>
          <p:cNvSpPr/>
          <p:nvPr/>
        </p:nvSpPr>
        <p:spPr>
          <a:xfrm>
            <a:off x="2814320" y="2357120"/>
            <a:ext cx="1729739" cy="812800"/>
          </a:xfrm>
          <a:custGeom>
            <a:avLst/>
            <a:gdLst/>
            <a:ahLst/>
            <a:cxnLst/>
            <a:rect l="l" t="t" r="r" b="b"/>
            <a:pathLst>
              <a:path w="1729739" h="812800" extrusionOk="0">
                <a:moveTo>
                  <a:pt x="0" y="812800"/>
                </a:moveTo>
                <a:lnTo>
                  <a:pt x="1729739" y="812800"/>
                </a:lnTo>
                <a:lnTo>
                  <a:pt x="1729739" y="0"/>
                </a:lnTo>
                <a:lnTo>
                  <a:pt x="0" y="0"/>
                </a:lnTo>
                <a:lnTo>
                  <a:pt x="0" y="812800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14"/>
          <p:cNvSpPr/>
          <p:nvPr/>
        </p:nvSpPr>
        <p:spPr>
          <a:xfrm>
            <a:off x="2814320" y="4401820"/>
            <a:ext cx="1656080" cy="281939"/>
          </a:xfrm>
          <a:custGeom>
            <a:avLst/>
            <a:gdLst/>
            <a:ahLst/>
            <a:cxnLst/>
            <a:rect l="l" t="t" r="r" b="b"/>
            <a:pathLst>
              <a:path w="1656080" h="281939" extrusionOk="0">
                <a:moveTo>
                  <a:pt x="0" y="281939"/>
                </a:moveTo>
                <a:lnTo>
                  <a:pt x="1656080" y="281939"/>
                </a:lnTo>
                <a:lnTo>
                  <a:pt x="1656080" y="0"/>
                </a:lnTo>
                <a:lnTo>
                  <a:pt x="0" y="0"/>
                </a:lnTo>
                <a:lnTo>
                  <a:pt x="0" y="281939"/>
                </a:lnTo>
                <a:close/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14"/>
          <p:cNvSpPr txBox="1"/>
          <p:nvPr/>
        </p:nvSpPr>
        <p:spPr>
          <a:xfrm>
            <a:off x="5894959" y="1306716"/>
            <a:ext cx="233701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(1)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34" name="Google Shape;534;p14"/>
          <p:cNvSpPr txBox="1"/>
          <p:nvPr/>
        </p:nvSpPr>
        <p:spPr>
          <a:xfrm>
            <a:off x="6237859" y="1306716"/>
            <a:ext cx="3889040" cy="388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Nilai TKDN untuk Aspek Perakitan diperoleh dari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22859" lvl="0" indent="0" algn="l" rtl="0">
              <a:lnSpc>
                <a:spcPct val="97819"/>
              </a:lnSpc>
              <a:spcBef>
                <a:spcPts val="183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KBL Berbasis Baterai yang meliputi: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35" name="Google Shape;535;p14"/>
          <p:cNvSpPr txBox="1"/>
          <p:nvPr/>
        </p:nvSpPr>
        <p:spPr>
          <a:xfrm>
            <a:off x="10153015" y="1306716"/>
            <a:ext cx="1479218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kegiatan perakitan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36" name="Google Shape;536;p14"/>
          <p:cNvSpPr txBox="1"/>
          <p:nvPr/>
        </p:nvSpPr>
        <p:spPr>
          <a:xfrm>
            <a:off x="6352159" y="1728737"/>
            <a:ext cx="186421" cy="5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a.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4656" lvl="0" indent="0" algn="l" rtl="0">
              <a:lnSpc>
                <a:spcPct val="136583"/>
              </a:lnSpc>
              <a:spcBef>
                <a:spcPts val="8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b. c.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37" name="Google Shape;537;p14"/>
          <p:cNvSpPr txBox="1"/>
          <p:nvPr/>
        </p:nvSpPr>
        <p:spPr>
          <a:xfrm>
            <a:off x="6639306" y="1728737"/>
            <a:ext cx="3465433" cy="101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14133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penyambungan rangka, bodi dan/atau sasis;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14133" lvl="0" indent="0" algn="l" rtl="0">
              <a:lnSpc>
                <a:spcPct val="97819"/>
              </a:lnSpc>
              <a:spcBef>
                <a:spcPts val="183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pengecatan;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0" lvl="0" indent="0" algn="l" rtl="0">
              <a:lnSpc>
                <a:spcPct val="117333"/>
              </a:lnSpc>
              <a:spcBef>
                <a:spcPts val="229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perakitan Komponen Utama dan Komponen 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0" lvl="0" indent="0" algn="l" rtl="0">
              <a:lnSpc>
                <a:spcPct val="117333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menjadi kendaraan utuh; dan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14133" lvl="0" indent="0" algn="l" rtl="0">
              <a:lnSpc>
                <a:spcPct val="97819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pengujian dan pengendalian mutu.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38" name="Google Shape;538;p14"/>
          <p:cNvSpPr txBox="1"/>
          <p:nvPr/>
        </p:nvSpPr>
        <p:spPr>
          <a:xfrm>
            <a:off x="539127" y="2108835"/>
            <a:ext cx="4227944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2020-2029           2030 onwards 	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14"/>
          <p:cNvSpPr txBox="1"/>
          <p:nvPr/>
        </p:nvSpPr>
        <p:spPr>
          <a:xfrm>
            <a:off x="10147935" y="2147837"/>
            <a:ext cx="902315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Pendukung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0" name="Google Shape;540;p14"/>
          <p:cNvSpPr txBox="1"/>
          <p:nvPr/>
        </p:nvSpPr>
        <p:spPr>
          <a:xfrm>
            <a:off x="11082655" y="2147837"/>
            <a:ext cx="547839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hingga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1" name="Google Shape;541;p14"/>
          <p:cNvSpPr txBox="1"/>
          <p:nvPr/>
        </p:nvSpPr>
        <p:spPr>
          <a:xfrm>
            <a:off x="548640" y="2466340"/>
            <a:ext cx="1190162" cy="69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MAIN COMPONENT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Frame and/or body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Battery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Drive Train,PCU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14"/>
          <p:cNvSpPr txBox="1"/>
          <p:nvPr/>
        </p:nvSpPr>
        <p:spPr>
          <a:xfrm>
            <a:off x="6352159" y="2569858"/>
            <a:ext cx="190491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d.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3" name="Google Shape;543;p14"/>
          <p:cNvSpPr txBox="1"/>
          <p:nvPr/>
        </p:nvSpPr>
        <p:spPr>
          <a:xfrm>
            <a:off x="5894959" y="2780678"/>
            <a:ext cx="233701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(2)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4" name="Google Shape;544;p14"/>
          <p:cNvSpPr txBox="1"/>
          <p:nvPr/>
        </p:nvSpPr>
        <p:spPr>
          <a:xfrm>
            <a:off x="6237859" y="2780678"/>
            <a:ext cx="3836586" cy="388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Proses  Proses  penyambungan 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frame/body  dan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22859" lvl="0" indent="0" algn="l" rtl="0">
              <a:lnSpc>
                <a:spcPct val="97819"/>
              </a:lnSpc>
              <a:spcBef>
                <a:spcPts val="183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sedikit dilakukan pada: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5" name="Google Shape;545;p14"/>
          <p:cNvSpPr txBox="1"/>
          <p:nvPr/>
        </p:nvSpPr>
        <p:spPr>
          <a:xfrm>
            <a:off x="10150475" y="2780678"/>
            <a:ext cx="896688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pengecatan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6" name="Google Shape;546;p14"/>
          <p:cNvSpPr txBox="1"/>
          <p:nvPr/>
        </p:nvSpPr>
        <p:spPr>
          <a:xfrm>
            <a:off x="11123295" y="2780678"/>
            <a:ext cx="508666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paling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7" name="Google Shape;547;p14"/>
          <p:cNvSpPr txBox="1"/>
          <p:nvPr/>
        </p:nvSpPr>
        <p:spPr>
          <a:xfrm>
            <a:off x="6352159" y="3199651"/>
            <a:ext cx="181764" cy="1229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8043" lvl="0" indent="0" algn="just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a.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0" lvl="0" indent="0" algn="just" rtl="0">
              <a:lnSpc>
                <a:spcPct val="117333"/>
              </a:lnSpc>
              <a:spcBef>
                <a:spcPts val="183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b. 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0" lvl="0" indent="0" algn="just" rtl="0">
              <a:lnSpc>
                <a:spcPct val="117333"/>
              </a:lnSpc>
              <a:spcBef>
                <a:spcPts val="25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c. 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0" lvl="0" indent="0" algn="just" rtl="0">
              <a:lnSpc>
                <a:spcPct val="117333"/>
              </a:lnSpc>
              <a:spcBef>
                <a:spcPts val="25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d. 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0" lvl="0" indent="0" algn="just" rtl="0">
              <a:lnSpc>
                <a:spcPct val="117333"/>
              </a:lnSpc>
              <a:spcBef>
                <a:spcPts val="25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e.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49690" lvl="0" indent="0" algn="just" rtl="0">
              <a:lnSpc>
                <a:spcPct val="115833"/>
              </a:lnSpc>
              <a:spcBef>
                <a:spcPts val="321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f.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8" name="Google Shape;548;p14"/>
          <p:cNvSpPr txBox="1"/>
          <p:nvPr/>
        </p:nvSpPr>
        <p:spPr>
          <a:xfrm>
            <a:off x="6639306" y="3199651"/>
            <a:ext cx="3661970" cy="1229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22859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Penyambungan komponen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engine hood</a:t>
            </a: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;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980263" lvl="0" indent="0" algn="l" rtl="0">
              <a:lnSpc>
                <a:spcPct val="118250"/>
              </a:lnSpc>
              <a:spcBef>
                <a:spcPts val="183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Penyambungan komponen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fenders; 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980263" lvl="0" indent="0" algn="l" rtl="0">
              <a:lnSpc>
                <a:spcPct val="118250"/>
              </a:lnSpc>
              <a:spcBef>
                <a:spcPts val="25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Penyambungan komponen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doors</a:t>
            </a: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; 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980263" lvl="0" indent="0" algn="l" rtl="0">
              <a:lnSpc>
                <a:spcPct val="117333"/>
              </a:lnSpc>
              <a:spcBef>
                <a:spcPts val="25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Penyambungan komponen roof;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0" lvl="0" indent="0" algn="l" rtl="0">
              <a:lnSpc>
                <a:spcPct val="117083"/>
              </a:lnSpc>
              <a:spcBef>
                <a:spcPts val="323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Penyambungan komponen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side panel</a:t>
            </a: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; dan/atau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22859" lvl="0" indent="0" algn="l" rtl="0">
              <a:lnSpc>
                <a:spcPct val="97819"/>
              </a:lnSpc>
              <a:spcBef>
                <a:spcPts val="159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Penyambungan komponen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floor</a:t>
            </a: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.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49" name="Google Shape;549;p14"/>
          <p:cNvSpPr txBox="1"/>
          <p:nvPr/>
        </p:nvSpPr>
        <p:spPr>
          <a:xfrm>
            <a:off x="548640" y="3340354"/>
            <a:ext cx="1624490" cy="1053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SUPPORTING COMPONENT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676774" lvl="0" indent="0" algn="l" rtl="0">
              <a:lnSpc>
                <a:spcPct val="105692"/>
              </a:lnSpc>
              <a:spcBef>
                <a:spcPts val="9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Steering System Suspension Brake System Tire System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2700" marR="20955" lvl="0" indent="0" algn="l" rtl="0">
              <a:lnSpc>
                <a:spcPct val="101725"/>
              </a:lnSpc>
              <a:spcBef>
                <a:spcPts val="1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Electronic System and AC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4"/>
          <p:cNvSpPr txBox="1"/>
          <p:nvPr/>
        </p:nvSpPr>
        <p:spPr>
          <a:xfrm>
            <a:off x="2994025" y="3343021"/>
            <a:ext cx="290683" cy="1051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5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4"/>
          <p:cNvSpPr txBox="1"/>
          <p:nvPr/>
        </p:nvSpPr>
        <p:spPr>
          <a:xfrm>
            <a:off x="4064635" y="3343021"/>
            <a:ext cx="290683" cy="1051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1F4E79"/>
                </a:solidFill>
                <a:latin typeface="Calibri"/>
                <a:ea typeface="Calibri"/>
                <a:cs typeface="Calibri"/>
                <a:sym typeface="Calibri"/>
              </a:rPr>
              <a:t>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2%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5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1%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8260" marR="20954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E5496"/>
                </a:solidFill>
                <a:latin typeface="Calibri"/>
                <a:ea typeface="Calibri"/>
                <a:cs typeface="Calibri"/>
                <a:sym typeface="Calibri"/>
              </a:rPr>
              <a:t>4%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4"/>
          <p:cNvSpPr txBox="1"/>
          <p:nvPr/>
        </p:nvSpPr>
        <p:spPr>
          <a:xfrm>
            <a:off x="5894959" y="4462666"/>
            <a:ext cx="233701" cy="1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(3)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53" name="Google Shape;553;p14"/>
          <p:cNvSpPr txBox="1"/>
          <p:nvPr/>
        </p:nvSpPr>
        <p:spPr>
          <a:xfrm>
            <a:off x="6237859" y="4462666"/>
            <a:ext cx="5394221" cy="1440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500" rIns="0" bIns="0" anchor="t" anchorCtr="0">
            <a:noAutofit/>
          </a:bodyPr>
          <a:lstStyle/>
          <a:p>
            <a:pPr marL="12700" marR="0" lvl="0" indent="0" algn="l" rtl="0">
              <a:lnSpc>
                <a:spcPct val="11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Selain  proses  pengecatan  terhadap  komponen,  harus  melakukan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10220" lvl="0" indent="0" algn="l" rtl="0">
              <a:lnSpc>
                <a:spcPct val="117333"/>
              </a:lnSpc>
              <a:spcBef>
                <a:spcPts val="183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pengecatan terhadap komponen plastik pada kendaraan paling sedikit 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" marR="10220" lvl="0" indent="0" algn="l" rtl="0">
              <a:lnSpc>
                <a:spcPct val="118250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dilakukan pada: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Bumper</a:t>
            </a: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;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Spoiler</a:t>
            </a: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;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Handle</a:t>
            </a: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; dan/atau </a:t>
            </a:r>
            <a:r>
              <a:rPr lang="en-US" sz="1200" i="1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Mirror outside</a:t>
            </a: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;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0" marR="22859" lvl="0" indent="0" algn="l" rtl="0">
              <a:lnSpc>
                <a:spcPct val="97819"/>
              </a:lnSpc>
              <a:spcBef>
                <a:spcPts val="252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a. Bumper;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0" marR="22859" lvl="0" indent="0" algn="l" rtl="0">
              <a:lnSpc>
                <a:spcPct val="97819"/>
              </a:lnSpc>
              <a:spcBef>
                <a:spcPts val="229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b. Spoiler;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marL="127000" marR="3715974" lvl="0" indent="0" algn="l" rtl="0">
              <a:lnSpc>
                <a:spcPct val="138333"/>
              </a:lnSpc>
              <a:spcBef>
                <a:spcPts val="133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c. Handle; dan/atau d. Mirror outside;</a:t>
            </a:r>
            <a:endParaRPr sz="1200">
              <a:solidFill>
                <a:schemeClr val="dk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554" name="Google Shape;554;p14"/>
          <p:cNvSpPr txBox="1"/>
          <p:nvPr/>
        </p:nvSpPr>
        <p:spPr>
          <a:xfrm>
            <a:off x="548640" y="4527804"/>
            <a:ext cx="1084098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LITBANG/ RNDND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4"/>
          <p:cNvSpPr txBox="1"/>
          <p:nvPr/>
        </p:nvSpPr>
        <p:spPr>
          <a:xfrm>
            <a:off x="1372235" y="5094605"/>
            <a:ext cx="42045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TOTAL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4"/>
          <p:cNvSpPr txBox="1"/>
          <p:nvPr/>
        </p:nvSpPr>
        <p:spPr>
          <a:xfrm>
            <a:off x="2958465" y="5094605"/>
            <a:ext cx="36178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4"/>
          <p:cNvSpPr txBox="1"/>
          <p:nvPr/>
        </p:nvSpPr>
        <p:spPr>
          <a:xfrm>
            <a:off x="4029075" y="5094605"/>
            <a:ext cx="361780" cy="1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00" rIns="0" bIns="0" anchor="t" anchorCtr="0">
            <a:noAutofit/>
          </a:bodyPr>
          <a:lstStyle/>
          <a:p>
            <a:pPr marL="12700" marR="0" lvl="0" indent="0" algn="l" rtl="0">
              <a:lnSpc>
                <a:spcPct val="1090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4"/>
          <p:cNvSpPr txBox="1"/>
          <p:nvPr/>
        </p:nvSpPr>
        <p:spPr>
          <a:xfrm>
            <a:off x="551827" y="4742180"/>
            <a:ext cx="2262492" cy="281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512" marR="0" lvl="0" indent="0" algn="l" rtl="0">
              <a:lnSpc>
                <a:spcPct val="121363"/>
              </a:lnSpc>
              <a:spcBef>
                <a:spcPts val="66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ASSEMBLY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14"/>
          <p:cNvSpPr txBox="1"/>
          <p:nvPr/>
        </p:nvSpPr>
        <p:spPr>
          <a:xfrm>
            <a:off x="2814320" y="4742180"/>
            <a:ext cx="1656080" cy="281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3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2405" marR="0" lvl="0" indent="0" algn="l" rtl="0">
              <a:lnSpc>
                <a:spcPct val="121363"/>
              </a:lnSpc>
              <a:spcBef>
                <a:spcPts val="66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30%                          20%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4"/>
          <p:cNvSpPr txBox="1"/>
          <p:nvPr/>
        </p:nvSpPr>
        <p:spPr>
          <a:xfrm>
            <a:off x="4470400" y="4742180"/>
            <a:ext cx="263016" cy="281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14"/>
          <p:cNvSpPr txBox="1"/>
          <p:nvPr/>
        </p:nvSpPr>
        <p:spPr>
          <a:xfrm>
            <a:off x="551827" y="5023866"/>
            <a:ext cx="2262492" cy="6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25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4"/>
          <p:cNvSpPr txBox="1"/>
          <p:nvPr/>
        </p:nvSpPr>
        <p:spPr>
          <a:xfrm>
            <a:off x="2814320" y="5023866"/>
            <a:ext cx="1656080" cy="6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25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4"/>
          <p:cNvSpPr txBox="1"/>
          <p:nvPr/>
        </p:nvSpPr>
        <p:spPr>
          <a:xfrm>
            <a:off x="4470400" y="5023866"/>
            <a:ext cx="263016" cy="6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325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4"/>
          <p:cNvSpPr txBox="1"/>
          <p:nvPr/>
        </p:nvSpPr>
        <p:spPr>
          <a:xfrm>
            <a:off x="2814320" y="4401820"/>
            <a:ext cx="1656080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975" rIns="0" bIns="0" anchor="t" anchorCtr="0">
            <a:noAutofit/>
          </a:bodyPr>
          <a:lstStyle/>
          <a:p>
            <a:pPr marL="192405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385622"/>
                </a:solidFill>
                <a:latin typeface="Calibri"/>
                <a:ea typeface="Calibri"/>
                <a:cs typeface="Calibri"/>
                <a:sym typeface="Calibri"/>
              </a:rPr>
              <a:t>10%                          10%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14"/>
          <p:cNvSpPr txBox="1"/>
          <p:nvPr/>
        </p:nvSpPr>
        <p:spPr>
          <a:xfrm>
            <a:off x="2814320" y="2357120"/>
            <a:ext cx="1729739" cy="8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400" rIns="0" bIns="0" anchor="t" anchorCtr="0">
            <a:noAutofit/>
          </a:bodyPr>
          <a:lstStyle/>
          <a:p>
            <a:pPr marL="192405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50%                          60%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7965" marR="0" lvl="0" indent="0" algn="l" rtl="0">
              <a:lnSpc>
                <a:spcPct val="101725"/>
              </a:lnSpc>
              <a:spcBef>
                <a:spcPts val="567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5%                            5%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92405" marR="0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40%                          50%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7965" marR="0" lvl="0" indent="0" algn="l" rtl="0">
              <a:lnSpc>
                <a:spcPct val="101725"/>
              </a:lnSpc>
              <a:spcBef>
                <a:spcPts val="5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7E5F00"/>
                </a:solidFill>
                <a:latin typeface="Calibri"/>
                <a:ea typeface="Calibri"/>
                <a:cs typeface="Calibri"/>
                <a:sym typeface="Calibri"/>
              </a:rPr>
              <a:t>5%                            5%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14"/>
          <p:cNvSpPr txBox="1"/>
          <p:nvPr/>
        </p:nvSpPr>
        <p:spPr>
          <a:xfrm>
            <a:off x="551827" y="1899412"/>
            <a:ext cx="4181589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14"/>
          <p:cNvSpPr txBox="1"/>
          <p:nvPr/>
        </p:nvSpPr>
        <p:spPr>
          <a:xfrm>
            <a:off x="551827" y="2086610"/>
            <a:ext cx="2269477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4"/>
          <p:cNvSpPr txBox="1"/>
          <p:nvPr/>
        </p:nvSpPr>
        <p:spPr>
          <a:xfrm>
            <a:off x="3433129" y="2086610"/>
            <a:ext cx="352105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14"/>
          <p:cNvSpPr txBox="1"/>
          <p:nvPr/>
        </p:nvSpPr>
        <p:spPr>
          <a:xfrm>
            <a:off x="4609835" y="2086610"/>
            <a:ext cx="123581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4"/>
          <p:cNvSpPr txBox="1"/>
          <p:nvPr/>
        </p:nvSpPr>
        <p:spPr>
          <a:xfrm>
            <a:off x="551827" y="5150739"/>
            <a:ext cx="4181589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4"/>
          <p:cNvSpPr/>
          <p:nvPr/>
        </p:nvSpPr>
        <p:spPr>
          <a:xfrm>
            <a:off x="2193021" y="1668621"/>
            <a:ext cx="2629789" cy="0"/>
          </a:xfrm>
          <a:custGeom>
            <a:avLst/>
            <a:gdLst/>
            <a:ahLst/>
            <a:cxnLst/>
            <a:rect l="l" t="t" r="r" b="b"/>
            <a:pathLst>
              <a:path w="2629789" h="120000" extrusionOk="0">
                <a:moveTo>
                  <a:pt x="0" y="0"/>
                </a:moveTo>
                <a:lnTo>
                  <a:pt x="2629789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4"/>
          <p:cNvSpPr/>
          <p:nvPr/>
        </p:nvSpPr>
        <p:spPr>
          <a:xfrm>
            <a:off x="4816460" y="1485106"/>
            <a:ext cx="0" cy="367030"/>
          </a:xfrm>
          <a:custGeom>
            <a:avLst/>
            <a:gdLst/>
            <a:ahLst/>
            <a:cxnLst/>
            <a:rect l="l" t="t" r="r" b="b"/>
            <a:pathLst>
              <a:path w="120000" h="367030" extrusionOk="0">
                <a:moveTo>
                  <a:pt x="0" y="0"/>
                </a:moveTo>
                <a:lnTo>
                  <a:pt x="0" y="36703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14"/>
          <p:cNvSpPr/>
          <p:nvPr/>
        </p:nvSpPr>
        <p:spPr>
          <a:xfrm>
            <a:off x="540243" y="1485106"/>
            <a:ext cx="0" cy="367030"/>
          </a:xfrm>
          <a:custGeom>
            <a:avLst/>
            <a:gdLst/>
            <a:ahLst/>
            <a:cxnLst/>
            <a:rect l="l" t="t" r="r" b="b"/>
            <a:pathLst>
              <a:path w="120000" h="367030" extrusionOk="0">
                <a:moveTo>
                  <a:pt x="0" y="0"/>
                </a:moveTo>
                <a:lnTo>
                  <a:pt x="0" y="36703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4"/>
          <p:cNvSpPr/>
          <p:nvPr/>
        </p:nvSpPr>
        <p:spPr>
          <a:xfrm>
            <a:off x="533893" y="1491456"/>
            <a:ext cx="4288917" cy="0"/>
          </a:xfrm>
          <a:custGeom>
            <a:avLst/>
            <a:gdLst/>
            <a:ahLst/>
            <a:cxnLst/>
            <a:rect l="l" t="t" r="r" b="b"/>
            <a:pathLst>
              <a:path w="4288917" h="120000" extrusionOk="0">
                <a:moveTo>
                  <a:pt x="0" y="0"/>
                </a:moveTo>
                <a:lnTo>
                  <a:pt x="4288917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4"/>
          <p:cNvSpPr/>
          <p:nvPr/>
        </p:nvSpPr>
        <p:spPr>
          <a:xfrm>
            <a:off x="533893" y="1845787"/>
            <a:ext cx="4288917" cy="0"/>
          </a:xfrm>
          <a:custGeom>
            <a:avLst/>
            <a:gdLst/>
            <a:ahLst/>
            <a:cxnLst/>
            <a:rect l="l" t="t" r="r" b="b"/>
            <a:pathLst>
              <a:path w="4288917" h="120000" extrusionOk="0">
                <a:moveTo>
                  <a:pt x="0" y="0"/>
                </a:moveTo>
                <a:lnTo>
                  <a:pt x="4288917" y="0"/>
                </a:lnTo>
              </a:path>
            </a:pathLst>
          </a:custGeom>
          <a:noFill/>
          <a:ln w="12700" cap="flat" cmpd="sng">
            <a:solidFill>
              <a:srgbClr val="4471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14"/>
          <p:cNvSpPr txBox="1"/>
          <p:nvPr/>
        </p:nvSpPr>
        <p:spPr>
          <a:xfrm>
            <a:off x="881238" y="1198024"/>
            <a:ext cx="3569597" cy="203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525" rIns="0" bIns="0" anchor="t" anchorCtr="0">
            <a:noAutofit/>
          </a:bodyPr>
          <a:lstStyle/>
          <a:p>
            <a:pPr marL="12700" marR="0" lvl="0" indent="0" algn="ctr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12A35"/>
                </a:solidFill>
                <a:latin typeface="Calibri"/>
                <a:ea typeface="Calibri"/>
                <a:cs typeface="Calibri"/>
                <a:sym typeface="Calibri"/>
              </a:rPr>
              <a:t>Perhitungan TKDN Permenperin 28 Tahun 2023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14"/>
          <p:cNvSpPr txBox="1"/>
          <p:nvPr/>
        </p:nvSpPr>
        <p:spPr>
          <a:xfrm>
            <a:off x="540244" y="1491456"/>
            <a:ext cx="1407794" cy="354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875" rIns="0" bIns="0" anchor="t" anchorCtr="0">
            <a:noAutofit/>
          </a:bodyPr>
          <a:lstStyle/>
          <a:p>
            <a:pPr marL="216916" marR="0" lvl="0" indent="0" algn="ctr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Perpres Nomor 79 Tahun 2023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14"/>
          <p:cNvSpPr txBox="1"/>
          <p:nvPr/>
        </p:nvSpPr>
        <p:spPr>
          <a:xfrm>
            <a:off x="2193021" y="1491456"/>
            <a:ext cx="2623439" cy="177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128396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2019-2026       2027-2029     2030 Onwards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14"/>
          <p:cNvSpPr txBox="1"/>
          <p:nvPr/>
        </p:nvSpPr>
        <p:spPr>
          <a:xfrm>
            <a:off x="2193021" y="1668621"/>
            <a:ext cx="2623439" cy="17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350" rIns="0" bIns="0" anchor="t" anchorCtr="0">
            <a:noAutofit/>
          </a:bodyPr>
          <a:lstStyle/>
          <a:p>
            <a:pPr marL="313817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40%                   60%                    80%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4"/>
          <p:cNvSpPr txBox="1"/>
          <p:nvPr/>
        </p:nvSpPr>
        <p:spPr>
          <a:xfrm>
            <a:off x="11734801" y="6475958"/>
            <a:ext cx="306490" cy="305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5"/>
          <p:cNvSpPr/>
          <p:nvPr/>
        </p:nvSpPr>
        <p:spPr>
          <a:xfrm>
            <a:off x="585216" y="1921764"/>
            <a:ext cx="5504688" cy="1868424"/>
          </a:xfrm>
          <a:custGeom>
            <a:avLst/>
            <a:gdLst/>
            <a:ahLst/>
            <a:cxnLst/>
            <a:rect l="l" t="t" r="r" b="b"/>
            <a:pathLst>
              <a:path w="5504688" h="1868424" extrusionOk="0">
                <a:moveTo>
                  <a:pt x="0" y="1868424"/>
                </a:moveTo>
                <a:lnTo>
                  <a:pt x="5504688" y="1868424"/>
                </a:lnTo>
                <a:lnTo>
                  <a:pt x="5504688" y="0"/>
                </a:lnTo>
                <a:lnTo>
                  <a:pt x="0" y="0"/>
                </a:lnTo>
                <a:lnTo>
                  <a:pt x="0" y="18684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15"/>
          <p:cNvSpPr/>
          <p:nvPr/>
        </p:nvSpPr>
        <p:spPr>
          <a:xfrm>
            <a:off x="2611374" y="1863090"/>
            <a:ext cx="1592579" cy="1591055"/>
          </a:xfrm>
          <a:custGeom>
            <a:avLst/>
            <a:gdLst/>
            <a:ahLst/>
            <a:cxnLst/>
            <a:rect l="l" t="t" r="r" b="b"/>
            <a:pathLst>
              <a:path w="1592579" h="1591055" extrusionOk="0">
                <a:moveTo>
                  <a:pt x="0" y="1591055"/>
                </a:moveTo>
                <a:lnTo>
                  <a:pt x="1592579" y="1591055"/>
                </a:lnTo>
                <a:lnTo>
                  <a:pt x="1592579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5"/>
          <p:cNvSpPr/>
          <p:nvPr/>
        </p:nvSpPr>
        <p:spPr>
          <a:xfrm>
            <a:off x="2611374" y="1863090"/>
            <a:ext cx="1592579" cy="1591055"/>
          </a:xfrm>
          <a:custGeom>
            <a:avLst/>
            <a:gdLst/>
            <a:ahLst/>
            <a:cxnLst/>
            <a:rect l="l" t="t" r="r" b="b"/>
            <a:pathLst>
              <a:path w="1592579" h="1591055" extrusionOk="0">
                <a:moveTo>
                  <a:pt x="0" y="1591055"/>
                </a:moveTo>
                <a:lnTo>
                  <a:pt x="1592579" y="1591055"/>
                </a:lnTo>
                <a:lnTo>
                  <a:pt x="1592579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5"/>
          <p:cNvSpPr/>
          <p:nvPr/>
        </p:nvSpPr>
        <p:spPr>
          <a:xfrm>
            <a:off x="1018794" y="3454146"/>
            <a:ext cx="1592580" cy="1592579"/>
          </a:xfrm>
          <a:custGeom>
            <a:avLst/>
            <a:gdLst/>
            <a:ahLst/>
            <a:cxnLst/>
            <a:rect l="l" t="t" r="r" b="b"/>
            <a:pathLst>
              <a:path w="1592580" h="1592579" extrusionOk="0">
                <a:moveTo>
                  <a:pt x="0" y="1592579"/>
                </a:moveTo>
                <a:lnTo>
                  <a:pt x="1592580" y="1592579"/>
                </a:lnTo>
                <a:lnTo>
                  <a:pt x="1592580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5"/>
          <p:cNvSpPr/>
          <p:nvPr/>
        </p:nvSpPr>
        <p:spPr>
          <a:xfrm>
            <a:off x="1018794" y="3454146"/>
            <a:ext cx="1592580" cy="1592579"/>
          </a:xfrm>
          <a:custGeom>
            <a:avLst/>
            <a:gdLst/>
            <a:ahLst/>
            <a:cxnLst/>
            <a:rect l="l" t="t" r="r" b="b"/>
            <a:pathLst>
              <a:path w="1592580" h="1592579" extrusionOk="0">
                <a:moveTo>
                  <a:pt x="0" y="1592579"/>
                </a:moveTo>
                <a:lnTo>
                  <a:pt x="1592580" y="1592579"/>
                </a:lnTo>
                <a:lnTo>
                  <a:pt x="1592580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15"/>
          <p:cNvSpPr/>
          <p:nvPr/>
        </p:nvSpPr>
        <p:spPr>
          <a:xfrm>
            <a:off x="2611374" y="3454146"/>
            <a:ext cx="1592579" cy="1592579"/>
          </a:xfrm>
          <a:custGeom>
            <a:avLst/>
            <a:gdLst/>
            <a:ahLst/>
            <a:cxnLst/>
            <a:rect l="l" t="t" r="r" b="b"/>
            <a:pathLst>
              <a:path w="1592579" h="1592579" extrusionOk="0">
                <a:moveTo>
                  <a:pt x="0" y="1592579"/>
                </a:moveTo>
                <a:lnTo>
                  <a:pt x="1592579" y="1592579"/>
                </a:lnTo>
                <a:lnTo>
                  <a:pt x="1592579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15"/>
          <p:cNvSpPr/>
          <p:nvPr/>
        </p:nvSpPr>
        <p:spPr>
          <a:xfrm>
            <a:off x="2611374" y="3454146"/>
            <a:ext cx="1592579" cy="1592579"/>
          </a:xfrm>
          <a:custGeom>
            <a:avLst/>
            <a:gdLst/>
            <a:ahLst/>
            <a:cxnLst/>
            <a:rect l="l" t="t" r="r" b="b"/>
            <a:pathLst>
              <a:path w="1592579" h="1592579" extrusionOk="0">
                <a:moveTo>
                  <a:pt x="0" y="1592579"/>
                </a:moveTo>
                <a:lnTo>
                  <a:pt x="1592579" y="1592579"/>
                </a:lnTo>
                <a:lnTo>
                  <a:pt x="1592579" y="0"/>
                </a:lnTo>
                <a:lnTo>
                  <a:pt x="0" y="0"/>
                </a:lnTo>
                <a:lnTo>
                  <a:pt x="0" y="1592579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15"/>
          <p:cNvSpPr/>
          <p:nvPr/>
        </p:nvSpPr>
        <p:spPr>
          <a:xfrm>
            <a:off x="1356360" y="3855720"/>
            <a:ext cx="914400" cy="9144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15"/>
          <p:cNvSpPr/>
          <p:nvPr/>
        </p:nvSpPr>
        <p:spPr>
          <a:xfrm>
            <a:off x="2892552" y="2061972"/>
            <a:ext cx="1022603" cy="102260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15"/>
          <p:cNvSpPr/>
          <p:nvPr/>
        </p:nvSpPr>
        <p:spPr>
          <a:xfrm>
            <a:off x="2948940" y="3791712"/>
            <a:ext cx="914400" cy="9144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15"/>
          <p:cNvSpPr/>
          <p:nvPr/>
        </p:nvSpPr>
        <p:spPr>
          <a:xfrm>
            <a:off x="4960620" y="1327403"/>
            <a:ext cx="7050024" cy="676656"/>
          </a:xfrm>
          <a:custGeom>
            <a:avLst/>
            <a:gdLst/>
            <a:ahLst/>
            <a:cxnLst/>
            <a:rect l="l" t="t" r="r" b="b"/>
            <a:pathLst>
              <a:path w="7050024" h="676656" extrusionOk="0">
                <a:moveTo>
                  <a:pt x="0" y="676656"/>
                </a:moveTo>
                <a:lnTo>
                  <a:pt x="7050024" y="676656"/>
                </a:lnTo>
                <a:lnTo>
                  <a:pt x="7050024" y="0"/>
                </a:lnTo>
                <a:lnTo>
                  <a:pt x="0" y="0"/>
                </a:lnTo>
                <a:lnTo>
                  <a:pt x="0" y="676656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15"/>
          <p:cNvSpPr/>
          <p:nvPr/>
        </p:nvSpPr>
        <p:spPr>
          <a:xfrm>
            <a:off x="4960620" y="2173224"/>
            <a:ext cx="7050024" cy="1845564"/>
          </a:xfrm>
          <a:custGeom>
            <a:avLst/>
            <a:gdLst/>
            <a:ahLst/>
            <a:cxnLst/>
            <a:rect l="l" t="t" r="r" b="b"/>
            <a:pathLst>
              <a:path w="7050024" h="1845564" extrusionOk="0">
                <a:moveTo>
                  <a:pt x="0" y="1845564"/>
                </a:moveTo>
                <a:lnTo>
                  <a:pt x="7050024" y="1845564"/>
                </a:lnTo>
                <a:lnTo>
                  <a:pt x="7050024" y="0"/>
                </a:lnTo>
                <a:lnTo>
                  <a:pt x="0" y="0"/>
                </a:lnTo>
                <a:lnTo>
                  <a:pt x="0" y="1845564"/>
                </a:lnTo>
                <a:close/>
              </a:path>
            </a:pathLst>
          </a:custGeom>
          <a:solidFill>
            <a:srgbClr val="EAECEC">
              <a:alpha val="4000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15"/>
          <p:cNvSpPr/>
          <p:nvPr/>
        </p:nvSpPr>
        <p:spPr>
          <a:xfrm>
            <a:off x="8895969" y="230530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15"/>
          <p:cNvSpPr/>
          <p:nvPr/>
        </p:nvSpPr>
        <p:spPr>
          <a:xfrm>
            <a:off x="8921877" y="2305306"/>
            <a:ext cx="579120" cy="280415"/>
          </a:xfrm>
          <a:custGeom>
            <a:avLst/>
            <a:gdLst/>
            <a:ahLst/>
            <a:cxnLst/>
            <a:rect l="l" t="t" r="r" b="b"/>
            <a:pathLst>
              <a:path w="579120" h="280415" extrusionOk="0">
                <a:moveTo>
                  <a:pt x="0" y="280415"/>
                </a:moveTo>
                <a:lnTo>
                  <a:pt x="579120" y="280415"/>
                </a:lnTo>
                <a:lnTo>
                  <a:pt x="579120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15"/>
          <p:cNvSpPr/>
          <p:nvPr/>
        </p:nvSpPr>
        <p:spPr>
          <a:xfrm>
            <a:off x="9525381" y="230530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0025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15"/>
          <p:cNvSpPr/>
          <p:nvPr/>
        </p:nvSpPr>
        <p:spPr>
          <a:xfrm>
            <a:off x="9549765" y="2305306"/>
            <a:ext cx="1459992" cy="280415"/>
          </a:xfrm>
          <a:custGeom>
            <a:avLst/>
            <a:gdLst/>
            <a:ahLst/>
            <a:cxnLst/>
            <a:rect l="l" t="t" r="r" b="b"/>
            <a:pathLst>
              <a:path w="1459992" h="280415" extrusionOk="0">
                <a:moveTo>
                  <a:pt x="0" y="280415"/>
                </a:moveTo>
                <a:lnTo>
                  <a:pt x="1459992" y="280415"/>
                </a:lnTo>
                <a:lnTo>
                  <a:pt x="1459992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15"/>
          <p:cNvSpPr/>
          <p:nvPr/>
        </p:nvSpPr>
        <p:spPr>
          <a:xfrm>
            <a:off x="11035665" y="230530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15"/>
          <p:cNvSpPr/>
          <p:nvPr/>
        </p:nvSpPr>
        <p:spPr>
          <a:xfrm>
            <a:off x="7611999" y="2984571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4600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15"/>
          <p:cNvSpPr/>
          <p:nvPr/>
        </p:nvSpPr>
        <p:spPr>
          <a:xfrm>
            <a:off x="7638669" y="2984571"/>
            <a:ext cx="792479" cy="280415"/>
          </a:xfrm>
          <a:custGeom>
            <a:avLst/>
            <a:gdLst/>
            <a:ahLst/>
            <a:cxnLst/>
            <a:rect l="l" t="t" r="r" b="b"/>
            <a:pathLst>
              <a:path w="792479" h="280415" extrusionOk="0">
                <a:moveTo>
                  <a:pt x="0" y="280415"/>
                </a:moveTo>
                <a:lnTo>
                  <a:pt x="792479" y="280415"/>
                </a:lnTo>
                <a:lnTo>
                  <a:pt x="792479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15"/>
          <p:cNvSpPr/>
          <p:nvPr/>
        </p:nvSpPr>
        <p:spPr>
          <a:xfrm>
            <a:off x="8457057" y="2984571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15"/>
          <p:cNvSpPr/>
          <p:nvPr/>
        </p:nvSpPr>
        <p:spPr>
          <a:xfrm>
            <a:off x="8482965" y="2984571"/>
            <a:ext cx="801624" cy="280415"/>
          </a:xfrm>
          <a:custGeom>
            <a:avLst/>
            <a:gdLst/>
            <a:ahLst/>
            <a:cxnLst/>
            <a:rect l="l" t="t" r="r" b="b"/>
            <a:pathLst>
              <a:path w="801624" h="280415" extrusionOk="0">
                <a:moveTo>
                  <a:pt x="0" y="280415"/>
                </a:moveTo>
                <a:lnTo>
                  <a:pt x="801624" y="280415"/>
                </a:lnTo>
                <a:lnTo>
                  <a:pt x="801624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15"/>
          <p:cNvSpPr/>
          <p:nvPr/>
        </p:nvSpPr>
        <p:spPr>
          <a:xfrm>
            <a:off x="9308211" y="2984571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48500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15"/>
          <p:cNvSpPr/>
          <p:nvPr/>
        </p:nvSpPr>
        <p:spPr>
          <a:xfrm>
            <a:off x="7611999" y="361633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4600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15"/>
          <p:cNvSpPr/>
          <p:nvPr/>
        </p:nvSpPr>
        <p:spPr>
          <a:xfrm>
            <a:off x="7638669" y="3616336"/>
            <a:ext cx="792479" cy="280415"/>
          </a:xfrm>
          <a:custGeom>
            <a:avLst/>
            <a:gdLst/>
            <a:ahLst/>
            <a:cxnLst/>
            <a:rect l="l" t="t" r="r" b="b"/>
            <a:pathLst>
              <a:path w="792479" h="280415" extrusionOk="0">
                <a:moveTo>
                  <a:pt x="0" y="280415"/>
                </a:moveTo>
                <a:lnTo>
                  <a:pt x="792479" y="280415"/>
                </a:lnTo>
                <a:lnTo>
                  <a:pt x="792479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15"/>
          <p:cNvSpPr/>
          <p:nvPr/>
        </p:nvSpPr>
        <p:spPr>
          <a:xfrm>
            <a:off x="8457057" y="361633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53075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5"/>
          <p:cNvSpPr/>
          <p:nvPr/>
        </p:nvSpPr>
        <p:spPr>
          <a:xfrm>
            <a:off x="8482965" y="3616336"/>
            <a:ext cx="819911" cy="280415"/>
          </a:xfrm>
          <a:custGeom>
            <a:avLst/>
            <a:gdLst/>
            <a:ahLst/>
            <a:cxnLst/>
            <a:rect l="l" t="t" r="r" b="b"/>
            <a:pathLst>
              <a:path w="819911" h="280415" extrusionOk="0">
                <a:moveTo>
                  <a:pt x="0" y="280415"/>
                </a:moveTo>
                <a:lnTo>
                  <a:pt x="819911" y="280415"/>
                </a:lnTo>
                <a:lnTo>
                  <a:pt x="819911" y="0"/>
                </a:lnTo>
                <a:lnTo>
                  <a:pt x="0" y="0"/>
                </a:lnTo>
                <a:lnTo>
                  <a:pt x="0" y="280415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5"/>
          <p:cNvSpPr/>
          <p:nvPr/>
        </p:nvSpPr>
        <p:spPr>
          <a:xfrm>
            <a:off x="9326499" y="3616336"/>
            <a:ext cx="0" cy="280415"/>
          </a:xfrm>
          <a:custGeom>
            <a:avLst/>
            <a:gdLst/>
            <a:ahLst/>
            <a:cxnLst/>
            <a:rect l="l" t="t" r="r" b="b"/>
            <a:pathLst>
              <a:path w="120000" h="280415" extrusionOk="0">
                <a:moveTo>
                  <a:pt x="0" y="0"/>
                </a:moveTo>
                <a:lnTo>
                  <a:pt x="0" y="280415"/>
                </a:lnTo>
              </a:path>
            </a:pathLst>
          </a:custGeom>
          <a:noFill/>
          <a:ln w="48500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15"/>
          <p:cNvSpPr/>
          <p:nvPr/>
        </p:nvSpPr>
        <p:spPr>
          <a:xfrm>
            <a:off x="1018794" y="1863090"/>
            <a:ext cx="1592580" cy="1591055"/>
          </a:xfrm>
          <a:custGeom>
            <a:avLst/>
            <a:gdLst/>
            <a:ahLst/>
            <a:cxnLst/>
            <a:rect l="l" t="t" r="r" b="b"/>
            <a:pathLst>
              <a:path w="1592580" h="1591055" extrusionOk="0">
                <a:moveTo>
                  <a:pt x="0" y="1591055"/>
                </a:moveTo>
                <a:lnTo>
                  <a:pt x="1592580" y="1591055"/>
                </a:lnTo>
                <a:lnTo>
                  <a:pt x="1592580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15"/>
          <p:cNvSpPr/>
          <p:nvPr/>
        </p:nvSpPr>
        <p:spPr>
          <a:xfrm>
            <a:off x="1018794" y="1863090"/>
            <a:ext cx="1592580" cy="1591055"/>
          </a:xfrm>
          <a:custGeom>
            <a:avLst/>
            <a:gdLst/>
            <a:ahLst/>
            <a:cxnLst/>
            <a:rect l="l" t="t" r="r" b="b"/>
            <a:pathLst>
              <a:path w="1592580" h="1591055" extrusionOk="0">
                <a:moveTo>
                  <a:pt x="0" y="1591055"/>
                </a:moveTo>
                <a:lnTo>
                  <a:pt x="1592580" y="1591055"/>
                </a:lnTo>
                <a:lnTo>
                  <a:pt x="1592580" y="0"/>
                </a:lnTo>
                <a:lnTo>
                  <a:pt x="0" y="0"/>
                </a:lnTo>
                <a:lnTo>
                  <a:pt x="0" y="1591055"/>
                </a:lnTo>
                <a:close/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15"/>
          <p:cNvSpPr/>
          <p:nvPr/>
        </p:nvSpPr>
        <p:spPr>
          <a:xfrm>
            <a:off x="1360932" y="2170176"/>
            <a:ext cx="914400" cy="9144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15"/>
          <p:cNvSpPr/>
          <p:nvPr/>
        </p:nvSpPr>
        <p:spPr>
          <a:xfrm>
            <a:off x="473964" y="4076827"/>
            <a:ext cx="1554353" cy="1546733"/>
          </a:xfrm>
          <a:custGeom>
            <a:avLst/>
            <a:gdLst/>
            <a:ahLst/>
            <a:cxnLst/>
            <a:rect l="l" t="t" r="r" b="b"/>
            <a:pathLst>
              <a:path w="1554353" h="1546733" extrusionOk="0">
                <a:moveTo>
                  <a:pt x="0" y="1546733"/>
                </a:moveTo>
                <a:lnTo>
                  <a:pt x="1554353" y="1546733"/>
                </a:lnTo>
                <a:lnTo>
                  <a:pt x="1554353" y="0"/>
                </a:lnTo>
                <a:lnTo>
                  <a:pt x="0" y="0"/>
                </a:lnTo>
                <a:lnTo>
                  <a:pt x="0" y="1546733"/>
                </a:lnTo>
                <a:close/>
              </a:path>
            </a:pathLst>
          </a:custGeom>
          <a:solidFill>
            <a:srgbClr val="C0392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15"/>
          <p:cNvSpPr/>
          <p:nvPr/>
        </p:nvSpPr>
        <p:spPr>
          <a:xfrm>
            <a:off x="2028317" y="3494532"/>
            <a:ext cx="582294" cy="2129028"/>
          </a:xfrm>
          <a:custGeom>
            <a:avLst/>
            <a:gdLst/>
            <a:ahLst/>
            <a:cxnLst/>
            <a:rect l="l" t="t" r="r" b="b"/>
            <a:pathLst>
              <a:path w="582294" h="2129028" extrusionOk="0">
                <a:moveTo>
                  <a:pt x="0" y="582294"/>
                </a:moveTo>
                <a:lnTo>
                  <a:pt x="0" y="2129028"/>
                </a:lnTo>
                <a:lnTo>
                  <a:pt x="582294" y="1546732"/>
                </a:lnTo>
                <a:lnTo>
                  <a:pt x="582294" y="0"/>
                </a:lnTo>
                <a:lnTo>
                  <a:pt x="0" y="582294"/>
                </a:lnTo>
                <a:close/>
              </a:path>
            </a:pathLst>
          </a:custGeom>
          <a:solidFill>
            <a:srgbClr val="9A2D2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15"/>
          <p:cNvSpPr/>
          <p:nvPr/>
        </p:nvSpPr>
        <p:spPr>
          <a:xfrm>
            <a:off x="473964" y="3494532"/>
            <a:ext cx="2136648" cy="582294"/>
          </a:xfrm>
          <a:custGeom>
            <a:avLst/>
            <a:gdLst/>
            <a:ahLst/>
            <a:cxnLst/>
            <a:rect l="l" t="t" r="r" b="b"/>
            <a:pathLst>
              <a:path w="2136648" h="582294" extrusionOk="0">
                <a:moveTo>
                  <a:pt x="0" y="582294"/>
                </a:moveTo>
                <a:lnTo>
                  <a:pt x="1554353" y="582294"/>
                </a:lnTo>
                <a:lnTo>
                  <a:pt x="2136648" y="0"/>
                </a:lnTo>
                <a:lnTo>
                  <a:pt x="582269" y="0"/>
                </a:lnTo>
                <a:lnTo>
                  <a:pt x="0" y="582294"/>
                </a:lnTo>
                <a:close/>
              </a:path>
            </a:pathLst>
          </a:custGeom>
          <a:solidFill>
            <a:srgbClr val="CC5F54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5"/>
          <p:cNvSpPr/>
          <p:nvPr/>
        </p:nvSpPr>
        <p:spPr>
          <a:xfrm>
            <a:off x="818388" y="4248912"/>
            <a:ext cx="914400" cy="914400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5"/>
          <p:cNvSpPr txBox="1"/>
          <p:nvPr/>
        </p:nvSpPr>
        <p:spPr>
          <a:xfrm>
            <a:off x="11780647" y="6475958"/>
            <a:ext cx="259953" cy="22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750" rIns="0" bIns="0" anchor="t" anchorCtr="0">
            <a:noAutofit/>
          </a:bodyPr>
          <a:lstStyle/>
          <a:p>
            <a:pPr marL="12700" marR="0" lvl="0" indent="0" algn="l" rtl="0">
              <a:lnSpc>
                <a:spcPct val="10593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5"/>
          <p:cNvSpPr txBox="1"/>
          <p:nvPr/>
        </p:nvSpPr>
        <p:spPr>
          <a:xfrm>
            <a:off x="7611999" y="3616336"/>
            <a:ext cx="845057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5"/>
          <p:cNvSpPr txBox="1"/>
          <p:nvPr/>
        </p:nvSpPr>
        <p:spPr>
          <a:xfrm>
            <a:off x="8457057" y="3616336"/>
            <a:ext cx="869442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5"/>
          <p:cNvSpPr txBox="1"/>
          <p:nvPr/>
        </p:nvSpPr>
        <p:spPr>
          <a:xfrm>
            <a:off x="7611999" y="2984571"/>
            <a:ext cx="845057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15"/>
          <p:cNvSpPr txBox="1"/>
          <p:nvPr/>
        </p:nvSpPr>
        <p:spPr>
          <a:xfrm>
            <a:off x="8457057" y="2984571"/>
            <a:ext cx="851153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5"/>
          <p:cNvSpPr txBox="1"/>
          <p:nvPr/>
        </p:nvSpPr>
        <p:spPr>
          <a:xfrm>
            <a:off x="8895969" y="2305306"/>
            <a:ext cx="629411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5"/>
          <p:cNvSpPr txBox="1"/>
          <p:nvPr/>
        </p:nvSpPr>
        <p:spPr>
          <a:xfrm>
            <a:off x="9525381" y="2305306"/>
            <a:ext cx="1510284" cy="28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15"/>
          <p:cNvSpPr txBox="1"/>
          <p:nvPr/>
        </p:nvSpPr>
        <p:spPr>
          <a:xfrm>
            <a:off x="4960620" y="2173224"/>
            <a:ext cx="7050024" cy="184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289550" lvl="0" indent="0" algn="l" rtl="0">
              <a:lnSpc>
                <a:spcPct val="120000"/>
              </a:lnSpc>
              <a:spcBef>
                <a:spcPts val="108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Metode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Penghitungan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TKDN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terdiri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6668" marR="1248257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	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berbasis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aktivitas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penelitian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6668" marR="319887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	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berbasis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bidang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penelitian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empat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lebih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15"/>
          <p:cNvSpPr txBox="1"/>
          <p:nvPr/>
        </p:nvSpPr>
        <p:spPr>
          <a:xfrm>
            <a:off x="473964" y="1863090"/>
            <a:ext cx="544830" cy="2213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5"/>
          <p:cNvSpPr txBox="1"/>
          <p:nvPr/>
        </p:nvSpPr>
        <p:spPr>
          <a:xfrm>
            <a:off x="1018794" y="1863090"/>
            <a:ext cx="1592580" cy="159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15"/>
          <p:cNvSpPr txBox="1"/>
          <p:nvPr/>
        </p:nvSpPr>
        <p:spPr>
          <a:xfrm>
            <a:off x="2611374" y="1863090"/>
            <a:ext cx="1592579" cy="1591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15"/>
          <p:cNvSpPr txBox="1"/>
          <p:nvPr/>
        </p:nvSpPr>
        <p:spPr>
          <a:xfrm>
            <a:off x="1018794" y="3454146"/>
            <a:ext cx="1592580" cy="622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15"/>
          <p:cNvSpPr txBox="1"/>
          <p:nvPr/>
        </p:nvSpPr>
        <p:spPr>
          <a:xfrm>
            <a:off x="2611374" y="3454146"/>
            <a:ext cx="1592579" cy="1592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5"/>
          <p:cNvSpPr txBox="1"/>
          <p:nvPr/>
        </p:nvSpPr>
        <p:spPr>
          <a:xfrm>
            <a:off x="473964" y="4076827"/>
            <a:ext cx="544830" cy="96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15"/>
          <p:cNvSpPr txBox="1"/>
          <p:nvPr/>
        </p:nvSpPr>
        <p:spPr>
          <a:xfrm>
            <a:off x="1018794" y="4076827"/>
            <a:ext cx="1009523" cy="96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15"/>
          <p:cNvSpPr txBox="1"/>
          <p:nvPr/>
        </p:nvSpPr>
        <p:spPr>
          <a:xfrm>
            <a:off x="2028317" y="4076827"/>
            <a:ext cx="583057" cy="96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15"/>
          <p:cNvSpPr txBox="1"/>
          <p:nvPr/>
        </p:nvSpPr>
        <p:spPr>
          <a:xfrm>
            <a:off x="473964" y="5046726"/>
            <a:ext cx="1554353" cy="576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5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9987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15"/>
          <p:cNvSpPr txBox="1"/>
          <p:nvPr/>
        </p:nvSpPr>
        <p:spPr>
          <a:xfrm>
            <a:off x="2028317" y="5046726"/>
            <a:ext cx="2175636" cy="576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5"/>
          <p:cNvSpPr txBox="1"/>
          <p:nvPr/>
        </p:nvSpPr>
        <p:spPr>
          <a:xfrm>
            <a:off x="4960620" y="1327403"/>
            <a:ext cx="7050024" cy="67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3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3768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475455"/>
                </a:solidFill>
                <a:latin typeface="Calibri"/>
                <a:ea typeface="Calibri"/>
                <a:cs typeface="Calibri"/>
                <a:sym typeface="Calibri"/>
              </a:rPr>
              <a:t>ASPEK PENGEMBANGAN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16"/>
          <p:cNvSpPr/>
          <p:nvPr/>
        </p:nvSpPr>
        <p:spPr>
          <a:xfrm>
            <a:off x="585216" y="1921764"/>
            <a:ext cx="5504688" cy="25908"/>
          </a:xfrm>
          <a:custGeom>
            <a:avLst/>
            <a:gdLst/>
            <a:ahLst/>
            <a:cxnLst/>
            <a:rect l="l" t="t" r="r" b="b"/>
            <a:pathLst>
              <a:path w="5504688" h="25908" extrusionOk="0">
                <a:moveTo>
                  <a:pt x="0" y="25908"/>
                </a:moveTo>
                <a:lnTo>
                  <a:pt x="5504688" y="25908"/>
                </a:lnTo>
                <a:lnTo>
                  <a:pt x="5504688" y="0"/>
                </a:lnTo>
                <a:lnTo>
                  <a:pt x="0" y="0"/>
                </a:lnTo>
                <a:lnTo>
                  <a:pt x="0" y="2590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16"/>
          <p:cNvSpPr/>
          <p:nvPr/>
        </p:nvSpPr>
        <p:spPr>
          <a:xfrm>
            <a:off x="315468" y="1103376"/>
            <a:ext cx="11561064" cy="676656"/>
          </a:xfrm>
          <a:custGeom>
            <a:avLst/>
            <a:gdLst/>
            <a:ahLst/>
            <a:cxnLst/>
            <a:rect l="l" t="t" r="r" b="b"/>
            <a:pathLst>
              <a:path w="11561064" h="676656" extrusionOk="0">
                <a:moveTo>
                  <a:pt x="0" y="676656"/>
                </a:moveTo>
                <a:lnTo>
                  <a:pt x="11561064" y="676656"/>
                </a:lnTo>
                <a:lnTo>
                  <a:pt x="11561064" y="0"/>
                </a:lnTo>
                <a:lnTo>
                  <a:pt x="0" y="0"/>
                </a:lnTo>
                <a:lnTo>
                  <a:pt x="0" y="676656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16"/>
          <p:cNvSpPr/>
          <p:nvPr/>
        </p:nvSpPr>
        <p:spPr>
          <a:xfrm>
            <a:off x="315468" y="1947672"/>
            <a:ext cx="11561064" cy="4062983"/>
          </a:xfrm>
          <a:custGeom>
            <a:avLst/>
            <a:gdLst/>
            <a:ahLst/>
            <a:cxnLst/>
            <a:rect l="l" t="t" r="r" b="b"/>
            <a:pathLst>
              <a:path w="11561064" h="4062983" extrusionOk="0">
                <a:moveTo>
                  <a:pt x="0" y="4062983"/>
                </a:moveTo>
                <a:lnTo>
                  <a:pt x="11561064" y="4062983"/>
                </a:lnTo>
                <a:lnTo>
                  <a:pt x="11561064" y="0"/>
                </a:lnTo>
                <a:lnTo>
                  <a:pt x="0" y="0"/>
                </a:lnTo>
                <a:lnTo>
                  <a:pt x="0" y="4062983"/>
                </a:lnTo>
                <a:close/>
              </a:path>
            </a:pathLst>
          </a:custGeom>
          <a:solidFill>
            <a:srgbClr val="EAECEC">
              <a:alpha val="4000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16"/>
          <p:cNvSpPr/>
          <p:nvPr/>
        </p:nvSpPr>
        <p:spPr>
          <a:xfrm>
            <a:off x="11213592" y="1103376"/>
            <a:ext cx="611124" cy="61112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16"/>
          <p:cNvSpPr/>
          <p:nvPr/>
        </p:nvSpPr>
        <p:spPr>
          <a:xfrm>
            <a:off x="7232015" y="6275623"/>
            <a:ext cx="473709" cy="485394"/>
          </a:xfrm>
          <a:custGeom>
            <a:avLst/>
            <a:gdLst/>
            <a:ahLst/>
            <a:cxnLst/>
            <a:rect l="l" t="t" r="r" b="b"/>
            <a:pathLst>
              <a:path w="473709" h="485394" extrusionOk="0">
                <a:moveTo>
                  <a:pt x="0" y="485394"/>
                </a:moveTo>
                <a:lnTo>
                  <a:pt x="473709" y="485394"/>
                </a:lnTo>
                <a:lnTo>
                  <a:pt x="473709" y="0"/>
                </a:lnTo>
                <a:lnTo>
                  <a:pt x="0" y="0"/>
                </a:lnTo>
                <a:lnTo>
                  <a:pt x="0" y="485394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16"/>
          <p:cNvSpPr/>
          <p:nvPr/>
        </p:nvSpPr>
        <p:spPr>
          <a:xfrm>
            <a:off x="7705725" y="6269266"/>
            <a:ext cx="0" cy="510801"/>
          </a:xfrm>
          <a:custGeom>
            <a:avLst/>
            <a:gdLst/>
            <a:ahLst/>
            <a:cxnLst/>
            <a:rect l="l" t="t" r="r" b="b"/>
            <a:pathLst>
              <a:path w="120000" h="510801" extrusionOk="0">
                <a:moveTo>
                  <a:pt x="0" y="0"/>
                </a:moveTo>
                <a:lnTo>
                  <a:pt x="0" y="510801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16"/>
          <p:cNvSpPr/>
          <p:nvPr/>
        </p:nvSpPr>
        <p:spPr>
          <a:xfrm>
            <a:off x="7225665" y="6761017"/>
            <a:ext cx="4966334" cy="0"/>
          </a:xfrm>
          <a:custGeom>
            <a:avLst/>
            <a:gdLst/>
            <a:ahLst/>
            <a:cxnLst/>
            <a:rect l="l" t="t" r="r" b="b"/>
            <a:pathLst>
              <a:path w="4966334" h="120000" extrusionOk="0">
                <a:moveTo>
                  <a:pt x="0" y="0"/>
                </a:moveTo>
                <a:lnTo>
                  <a:pt x="4966334" y="0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16"/>
          <p:cNvSpPr txBox="1"/>
          <p:nvPr/>
        </p:nvSpPr>
        <p:spPr>
          <a:xfrm>
            <a:off x="7232015" y="6275623"/>
            <a:ext cx="473709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01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16"/>
          <p:cNvSpPr txBox="1"/>
          <p:nvPr/>
        </p:nvSpPr>
        <p:spPr>
          <a:xfrm>
            <a:off x="7705725" y="6275623"/>
            <a:ext cx="4486275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232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BOBOT KOMPONEN KBLBB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6"/>
          <p:cNvSpPr txBox="1"/>
          <p:nvPr/>
        </p:nvSpPr>
        <p:spPr>
          <a:xfrm>
            <a:off x="315468" y="1682704"/>
            <a:ext cx="11561064" cy="4062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249181" lvl="0" indent="0" algn="l" rtl="0">
              <a:lnSpc>
                <a:spcPct val="120000"/>
              </a:lnSpc>
              <a:spcBef>
                <a:spcPts val="108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Penghitungan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berbasis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aktivitas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penelitian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dapat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dilakukan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jika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memiliki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kriteria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aktivitas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sebagai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berikut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417055" lvl="0" indent="-34289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	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Penelitian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Pasar (</a:t>
            </a: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Market Research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diberikan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bobot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5% (lima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total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);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0" lvl="0" indent="0" algn="l" rtl="0">
              <a:lnSpc>
                <a:spcPct val="121111"/>
              </a:lnSpc>
              <a:spcBef>
                <a:spcPts val="1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Perencanaan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Product Planning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diberikan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bobot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15% (lima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belas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total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);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Perancangan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Teknis (</a:t>
            </a: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Design Engineering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diberikan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bobot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total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);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  Model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Kendaraan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Prototyping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diberikan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bobot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total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);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Pengujian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Kendaraan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Testing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diberikan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bobot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total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); dan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f. 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Sertifikasi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Kendaraan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8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Licensing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diberikan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bobot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total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TKDN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20% (dua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puluh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persen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16"/>
          <p:cNvSpPr txBox="1"/>
          <p:nvPr/>
        </p:nvSpPr>
        <p:spPr>
          <a:xfrm>
            <a:off x="315468" y="1103376"/>
            <a:ext cx="11561064" cy="67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475455"/>
                </a:solidFill>
                <a:latin typeface="Calibri"/>
                <a:ea typeface="Calibri"/>
                <a:cs typeface="Calibri"/>
                <a:sym typeface="Calibri"/>
              </a:rPr>
              <a:t>ASPEK PENGEMBANGAN BERBASIS AKTIVITAS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17"/>
          <p:cNvSpPr/>
          <p:nvPr/>
        </p:nvSpPr>
        <p:spPr>
          <a:xfrm>
            <a:off x="315468" y="889626"/>
            <a:ext cx="11561064" cy="676656"/>
          </a:xfrm>
          <a:custGeom>
            <a:avLst/>
            <a:gdLst/>
            <a:ahLst/>
            <a:cxnLst/>
            <a:rect l="l" t="t" r="r" b="b"/>
            <a:pathLst>
              <a:path w="11561064" h="676656" extrusionOk="0">
                <a:moveTo>
                  <a:pt x="0" y="676656"/>
                </a:moveTo>
                <a:lnTo>
                  <a:pt x="11561064" y="676656"/>
                </a:lnTo>
                <a:lnTo>
                  <a:pt x="11561064" y="0"/>
                </a:lnTo>
                <a:lnTo>
                  <a:pt x="0" y="0"/>
                </a:lnTo>
                <a:lnTo>
                  <a:pt x="0" y="676656"/>
                </a:lnTo>
                <a:close/>
              </a:path>
            </a:pathLst>
          </a:custGeom>
          <a:solidFill>
            <a:srgbClr val="EA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17"/>
          <p:cNvSpPr/>
          <p:nvPr/>
        </p:nvSpPr>
        <p:spPr>
          <a:xfrm>
            <a:off x="315468" y="1947672"/>
            <a:ext cx="11561064" cy="4062983"/>
          </a:xfrm>
          <a:custGeom>
            <a:avLst/>
            <a:gdLst/>
            <a:ahLst/>
            <a:cxnLst/>
            <a:rect l="l" t="t" r="r" b="b"/>
            <a:pathLst>
              <a:path w="11561064" h="4062983" extrusionOk="0">
                <a:moveTo>
                  <a:pt x="0" y="4062983"/>
                </a:moveTo>
                <a:lnTo>
                  <a:pt x="11561064" y="4062983"/>
                </a:lnTo>
                <a:lnTo>
                  <a:pt x="11561064" y="0"/>
                </a:lnTo>
                <a:lnTo>
                  <a:pt x="0" y="0"/>
                </a:lnTo>
                <a:lnTo>
                  <a:pt x="0" y="4062983"/>
                </a:lnTo>
                <a:close/>
              </a:path>
            </a:pathLst>
          </a:custGeom>
          <a:solidFill>
            <a:srgbClr val="EAECEC">
              <a:alpha val="4000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4" name="Google Shape;664;p17"/>
          <p:cNvSpPr/>
          <p:nvPr/>
        </p:nvSpPr>
        <p:spPr>
          <a:xfrm>
            <a:off x="11213592" y="889626"/>
            <a:ext cx="611124" cy="611124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17"/>
          <p:cNvSpPr/>
          <p:nvPr/>
        </p:nvSpPr>
        <p:spPr>
          <a:xfrm>
            <a:off x="7232015" y="6275623"/>
            <a:ext cx="473709" cy="485394"/>
          </a:xfrm>
          <a:custGeom>
            <a:avLst/>
            <a:gdLst/>
            <a:ahLst/>
            <a:cxnLst/>
            <a:rect l="l" t="t" r="r" b="b"/>
            <a:pathLst>
              <a:path w="473709" h="485394" extrusionOk="0">
                <a:moveTo>
                  <a:pt x="0" y="485394"/>
                </a:moveTo>
                <a:lnTo>
                  <a:pt x="473709" y="485394"/>
                </a:lnTo>
                <a:lnTo>
                  <a:pt x="473709" y="0"/>
                </a:lnTo>
                <a:lnTo>
                  <a:pt x="0" y="0"/>
                </a:lnTo>
                <a:lnTo>
                  <a:pt x="0" y="485394"/>
                </a:lnTo>
                <a:close/>
              </a:path>
            </a:pathLst>
          </a:custGeom>
          <a:solidFill>
            <a:srgbClr val="BD9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6" name="Google Shape;666;p17"/>
          <p:cNvSpPr/>
          <p:nvPr/>
        </p:nvSpPr>
        <p:spPr>
          <a:xfrm>
            <a:off x="7705725" y="6269266"/>
            <a:ext cx="0" cy="510801"/>
          </a:xfrm>
          <a:custGeom>
            <a:avLst/>
            <a:gdLst/>
            <a:ahLst/>
            <a:cxnLst/>
            <a:rect l="l" t="t" r="r" b="b"/>
            <a:pathLst>
              <a:path w="120000" h="510801" extrusionOk="0">
                <a:moveTo>
                  <a:pt x="0" y="0"/>
                </a:moveTo>
                <a:lnTo>
                  <a:pt x="0" y="510801"/>
                </a:lnTo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7" name="Google Shape;667;p17"/>
          <p:cNvSpPr/>
          <p:nvPr/>
        </p:nvSpPr>
        <p:spPr>
          <a:xfrm>
            <a:off x="7225665" y="6761017"/>
            <a:ext cx="4966334" cy="0"/>
          </a:xfrm>
          <a:custGeom>
            <a:avLst/>
            <a:gdLst/>
            <a:ahLst/>
            <a:cxnLst/>
            <a:rect l="l" t="t" r="r" b="b"/>
            <a:pathLst>
              <a:path w="4966334" h="120000" extrusionOk="0">
                <a:moveTo>
                  <a:pt x="0" y="0"/>
                </a:moveTo>
                <a:lnTo>
                  <a:pt x="4966334" y="0"/>
                </a:ln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17"/>
          <p:cNvSpPr txBox="1"/>
          <p:nvPr/>
        </p:nvSpPr>
        <p:spPr>
          <a:xfrm>
            <a:off x="7232015" y="6275623"/>
            <a:ext cx="473709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01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17"/>
          <p:cNvSpPr txBox="1"/>
          <p:nvPr/>
        </p:nvSpPr>
        <p:spPr>
          <a:xfrm>
            <a:off x="7705725" y="6275623"/>
            <a:ext cx="4486275" cy="48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0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2328" marR="0" lvl="0" indent="0" algn="l" rtl="0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BOBOT KOMPONEN KBLBB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17"/>
          <p:cNvSpPr txBox="1"/>
          <p:nvPr/>
        </p:nvSpPr>
        <p:spPr>
          <a:xfrm>
            <a:off x="279843" y="1377672"/>
            <a:ext cx="11561064" cy="4897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67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226811" lvl="0" indent="0" algn="just" rtl="0">
              <a:lnSpc>
                <a:spcPct val="120000"/>
              </a:lnSpc>
              <a:spcBef>
                <a:spcPts val="108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Penghitungan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Aspek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Berbasis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dibidang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penelitian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pengembangan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sebagaimana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kendaraan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roda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empat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lebih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dilakukan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melalui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penetapan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dicantumkan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proposal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ketentuan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sebagai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berikut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1877527" lvl="0" indent="0" algn="just" rtl="0">
              <a:lnSpc>
                <a:spcPct val="121111"/>
              </a:lnSpc>
              <a:spcBef>
                <a:spcPts val="1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Rp250.000.000.000,00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lebih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Rp10.000.000.000,00 pada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enam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selanjutnya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mendapatkan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TKDN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10%;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284402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Rp150.000.000.000,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banyak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Rp250.000.000.000,00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Rp7.500.000.000,00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banyak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Rp10.000.000.000,00 pada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keenam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selanjutnya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mendapatkan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TKDN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7,5%;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456136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Rp100.000.000.000,00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banyak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Rp150.000.000.000,00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Rp5.000.000.000,00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banyak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Rp7.500.000.000,00 pada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keenam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selanjutnya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mendapatkan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TKDN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5%;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atau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520407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Rp50.000.000.000,00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banyak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Rp100.000.000.000,00 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dalam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investasi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sedikit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Rp2.500.000.000,00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paling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banyak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Rp5.000.000.000,00 pada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tahun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2517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keenam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selanjutnya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untuk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mendapatkan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nilai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TKDN 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sebesar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2,5%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17"/>
          <p:cNvSpPr txBox="1"/>
          <p:nvPr/>
        </p:nvSpPr>
        <p:spPr>
          <a:xfrm>
            <a:off x="315468" y="889626"/>
            <a:ext cx="11561064" cy="676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5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270" marR="0" lvl="0" indent="0" algn="l" rtl="0">
              <a:lnSpc>
                <a:spcPct val="1017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475455"/>
                </a:solidFill>
                <a:latin typeface="Calibri"/>
                <a:ea typeface="Calibri"/>
                <a:cs typeface="Calibri"/>
                <a:sym typeface="Calibri"/>
              </a:rPr>
              <a:t>ASPEK PENGEMBANGAN BERBASIS INVESTASI R4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18"/>
          <p:cNvSpPr/>
          <p:nvPr/>
        </p:nvSpPr>
        <p:spPr>
          <a:xfrm>
            <a:off x="2252472" y="228600"/>
            <a:ext cx="1956816" cy="3916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18"/>
          <p:cNvSpPr/>
          <p:nvPr/>
        </p:nvSpPr>
        <p:spPr>
          <a:xfrm>
            <a:off x="640080" y="797051"/>
            <a:ext cx="4115180" cy="4035171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18"/>
          <p:cNvSpPr/>
          <p:nvPr/>
        </p:nvSpPr>
        <p:spPr>
          <a:xfrm>
            <a:off x="835152" y="992124"/>
            <a:ext cx="3564636" cy="3485388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18"/>
          <p:cNvSpPr/>
          <p:nvPr/>
        </p:nvSpPr>
        <p:spPr>
          <a:xfrm>
            <a:off x="5114544" y="3864737"/>
            <a:ext cx="3354324" cy="0"/>
          </a:xfrm>
          <a:custGeom>
            <a:avLst/>
            <a:gdLst/>
            <a:ahLst/>
            <a:cxnLst/>
            <a:rect l="l" t="t" r="r" b="b"/>
            <a:pathLst>
              <a:path w="3354324" h="120000" extrusionOk="0">
                <a:moveTo>
                  <a:pt x="0" y="0"/>
                </a:moveTo>
                <a:lnTo>
                  <a:pt x="3354324" y="0"/>
                </a:lnTo>
              </a:path>
            </a:pathLst>
          </a:custGeom>
          <a:noFill/>
          <a:ln w="13450" cap="flat" cmpd="sng">
            <a:solidFill>
              <a:srgbClr val="0462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18"/>
          <p:cNvSpPr txBox="1"/>
          <p:nvPr/>
        </p:nvSpPr>
        <p:spPr>
          <a:xfrm>
            <a:off x="5121021" y="1303945"/>
            <a:ext cx="3267917" cy="1702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2475" rIns="0" bIns="0" anchor="t" anchorCtr="0">
            <a:noAutofit/>
          </a:bodyPr>
          <a:lstStyle/>
          <a:p>
            <a:pPr marL="12700" marR="0" lvl="0" indent="0" algn="l" rtl="0">
              <a:lnSpc>
                <a:spcPct val="111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2D75B6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Terima</a:t>
            </a:r>
            <a:endParaRPr sz="6000">
              <a:solidFill>
                <a:schemeClr val="dk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  <a:p>
            <a:pPr marL="12700" marR="114344" lvl="0" indent="0" algn="l" rtl="0">
              <a:lnSpc>
                <a:spcPct val="111916"/>
              </a:lnSpc>
              <a:spcBef>
                <a:spcPts val="1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9DC3E6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Kasih</a:t>
            </a:r>
            <a:endParaRPr sz="6000">
              <a:solidFill>
                <a:schemeClr val="dk1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682" name="Google Shape;682;p18"/>
          <p:cNvSpPr txBox="1"/>
          <p:nvPr/>
        </p:nvSpPr>
        <p:spPr>
          <a:xfrm>
            <a:off x="807821" y="4878417"/>
            <a:ext cx="3627439" cy="81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975" rIns="0" bIns="0" anchor="t" anchorCtr="0">
            <a:noAutofit/>
          </a:bodyPr>
          <a:lstStyle/>
          <a:p>
            <a:pPr marL="12700" marR="0" lvl="0" indent="0" algn="l" rtl="0">
              <a:lnSpc>
                <a:spcPct val="1081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D75B6"/>
                </a:solidFill>
                <a:latin typeface="Arial"/>
                <a:ea typeface="Arial"/>
                <a:cs typeface="Arial"/>
                <a:sym typeface="Arial"/>
              </a:rPr>
              <a:t>PT SURVEYOR INDONESIA </a:t>
            </a:r>
            <a:endParaRPr sz="1600" b="1">
              <a:solidFill>
                <a:srgbClr val="2D75B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81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D75B6"/>
                </a:solidFill>
                <a:latin typeface="Arial"/>
                <a:ea typeface="Arial"/>
                <a:cs typeface="Arial"/>
                <a:sym typeface="Arial"/>
              </a:rPr>
              <a:t>DBS </a:t>
            </a:r>
            <a:r>
              <a:rPr lang="en-US" sz="1400" b="1">
                <a:solidFill>
                  <a:srgbClr val="2D75B6"/>
                </a:solidFill>
                <a:latin typeface="Arial"/>
                <a:ea typeface="Arial"/>
                <a:cs typeface="Arial"/>
                <a:sym typeface="Arial"/>
              </a:rPr>
              <a:t>INFRASTRUKTUR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30403" lvl="0" indent="0" algn="l" rtl="0">
              <a:lnSpc>
                <a:spcPct val="95825"/>
              </a:lnSpc>
              <a:spcBef>
                <a:spcPts val="75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Graha Surveyor Indonesia, Lantai 10,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30403" lvl="0" indent="0" algn="l" rtl="0">
              <a:lnSpc>
                <a:spcPct val="95825"/>
              </a:lnSpc>
              <a:spcBef>
                <a:spcPts val="6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Jl. Jenderal Gatot Subroto Kav. 56, Jakarta – 12950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18"/>
          <p:cNvSpPr txBox="1"/>
          <p:nvPr/>
        </p:nvSpPr>
        <p:spPr>
          <a:xfrm>
            <a:off x="5114544" y="3725037"/>
            <a:ext cx="3354324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24776</TotalTime>
  <Words>1843</Words>
  <Application>Microsoft Office PowerPoint</Application>
  <PresentationFormat>Widescreen</PresentationFormat>
  <Paragraphs>440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Courier New</vt:lpstr>
      <vt:lpstr>Bookman Old Style</vt:lpstr>
      <vt:lpstr>Calibri</vt:lpstr>
      <vt:lpstr>Arial</vt:lpstr>
      <vt:lpstr>Dancing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Riyad Ali</dc:creator>
  <cp:lastModifiedBy>Riyad Ali</cp:lastModifiedBy>
  <cp:revision>3</cp:revision>
  <dcterms:modified xsi:type="dcterms:W3CDTF">2026-04-11T14:37:26Z</dcterms:modified>
</cp:coreProperties>
</file>